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288000" cy="10287000"/>
  <p:notesSz cx="6858000" cy="9144000"/>
  <p:embeddedFontLst>
    <p:embeddedFont>
      <p:font typeface="Arial" panose="020B0604020202020204" pitchFamily="34" charset="0"/>
      <p:regular r:id="rId46"/>
    </p:embeddedFont>
    <p:embeddedFont>
      <p:font typeface="Arial Bold" panose="020B0704020202020204" pitchFamily="34" charset="0"/>
      <p:regular r:id="rId47"/>
      <p:bold r:id="rId48"/>
    </p:embeddedFont>
    <p:embeddedFont>
      <p:font typeface="Arimo" panose="020B0604020202020204" charset="0"/>
      <p:regular r:id="rId49"/>
    </p:embeddedFont>
    <p:embeddedFont>
      <p:font typeface="Arimo Bold" panose="020B0604020202020204" charset="0"/>
      <p:regular r:id="rId50"/>
    </p:embeddedFont>
    <p:embeddedFont>
      <p:font typeface="Calibri" panose="020F0502020204030204" pitchFamily="34" charset="0"/>
      <p:regular r:id="rId51"/>
      <p:bold r:id="rId52"/>
      <p:italic r:id="rId53"/>
      <p:boldItalic r:id="rId54"/>
    </p:embeddedFont>
    <p:embeddedFont>
      <p:font typeface="IBM Plex Sans" panose="020B0604020202020204" charset="0"/>
      <p:regular r:id="rId55"/>
    </p:embeddedFont>
    <p:embeddedFont>
      <p:font typeface="IBM Plex Sans Bold" panose="020B0604020202020204" charset="0"/>
      <p:regular r:id="rId56"/>
    </p:embeddedFont>
    <p:embeddedFont>
      <p:font typeface="IBM Plex Sans Condensed"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1917" autoAdjust="0"/>
  </p:normalViewPr>
  <p:slideViewPr>
    <p:cSldViewPr>
      <p:cViewPr varScale="1">
        <p:scale>
          <a:sx n="35" d="100"/>
          <a:sy n="35" d="100"/>
        </p:scale>
        <p:origin x="181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923285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Customers have told us there are a few big things standing in their way of using FMs more broadly. </a:t>
            </a:r>
          </a:p>
          <a:p>
            <a:endParaRPr lang="en-US"/>
          </a:p>
          <a:p>
            <a:r>
              <a:rPr lang="en-US"/>
              <a:t>First, there is no single model optimized for every task, and models are going to be constantly improved with newer advances in technology for the foreseeable future. So, for any particular use case, customers often need to put together several models that work with each other or upgrade the same model to newer versions. This can take time and resources.</a:t>
            </a:r>
          </a:p>
          <a:p>
            <a:endParaRPr lang="en-US"/>
          </a:p>
          <a:p>
            <a:r>
              <a:rPr lang="en-US"/>
              <a:t>Second, customers want it to be easy to take the base FM, and build differentiated apps using their own data. </a:t>
            </a:r>
          </a:p>
          <a:p>
            <a:endParaRPr lang="en-US"/>
          </a:p>
          <a:p>
            <a:r>
              <a:rPr lang="en-US"/>
              <a:t>And, since the data customers want to use for customization is incredibly valuable IP, they need it to stay completely protected, secure, and private during that process, and they want control over how their data is shared and used.</a:t>
            </a:r>
          </a:p>
          <a:p>
            <a:endParaRPr lang="en-US"/>
          </a:p>
          <a:p>
            <a:r>
              <a:rPr lang="en-US"/>
              <a:t>FMs on their own are limited because they cannot complete complex tasks that require them to interact with external systems and don’t have up-to-date knowledge sources, like inventory data for an ecommerce company. To make these kinds of capabilities possible, developers must go through a multistep process to accomplish even simple tasks, like booking a flight, filing an insurance claim, or returning a purchased item. This process includes providing specific definitions and instructions to the FM, configuring access to company data sources, and writing API code to execute take actions.</a:t>
            </a:r>
          </a:p>
          <a:p>
            <a:endParaRPr lang="en-US"/>
          </a:p>
          <a:p>
            <a:r>
              <a:rPr lang="en-US"/>
              <a:t>Lastly, customers want integration into applications to be seamless, without having to manage huge clusters of infrastructure or incur large costs.  </a:t>
            </a:r>
          </a:p>
          <a:p>
            <a:endParaRPr lang="en-US"/>
          </a:p>
          <a:p>
            <a:endParaRPr lang="en-US"/>
          </a:p>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size and general-purpose nature of FMs make them different from traditional ML models, which typically perform specific tasks, like analyzing text for sentiment, classifying images, and forecasting trends.</a:t>
            </a:r>
          </a:p>
          <a:p>
            <a:r>
              <a:rPr lang="en-US"/>
              <a:t>With tradition ML models, in order to achieve each specific task, customers need to gather labeled data, train a model and deploy that model. With foundation models, instead of gathering labeled data for each model and training multiple models, customers can use the same pretrained FM to adapt various tasks. FMs can also be customized to perform domain-specific functions that are differentiating to their businesses, using only a small fraction of the data and compute required to train a model from scratch.</a:t>
            </a:r>
          </a:p>
          <a:p>
            <a:endParaRPr lang="en-US"/>
          </a:p>
          <a:p>
            <a:r>
              <a:rPr lang="en-US"/>
              <a:t>Transition-&gt;  The potential of FMs is incredibly exciting. But, we are still in the very early days. While ChatGPT has been the first broad generative AI experience to catch customers’ attention, most folks studying generative AI have quickly come to realize that several companies have been working on FMs for years, and there are several different FMs available—each with unique strengths and characteristics. As we’ve seen over the years with fast-moving technologies, and in the evolution of ML, things change rapidly. We expect new architectures to arise in the future, and this diversity of FMs will set off a wave of innovation. We’re already seeing new application experiences never seen before. </a:t>
            </a:r>
          </a:p>
          <a:p>
            <a:endParaRPr lang="en-US"/>
          </a:p>
          <a:p>
            <a:r>
              <a:rPr lang="en-US"/>
              <a:t>[Additional talking points]</a:t>
            </a:r>
          </a:p>
          <a:p>
            <a:endParaRPr lang="en-US"/>
          </a:p>
          <a:p>
            <a:r>
              <a:rPr lang="en-US"/>
              <a:t>There are three reasons that explains foundational models success</a:t>
            </a:r>
          </a:p>
          <a:p>
            <a:endParaRPr lang="en-US"/>
          </a:p>
          <a:p>
            <a:r>
              <a:rPr lang="en-US"/>
              <a:t>The transformer architecture:, the transformer architecture is a type of neural network that  is efficient, easy to scale and parallelize, and can model interdependence between input and output data.</a:t>
            </a:r>
          </a:p>
          <a:p>
            <a:r>
              <a:rPr lang="en-US"/>
              <a:t>In-context learning: Showing potential on a range of applications, from text classification to translation and summarization, this new training paradigm provides pre-trained models with instructions for new tasks or just a few examples instead of training or fine-tuning models on labeled data. Because no additional data or training is needed and prompts are provided in natural language, models can be applied right out of the box </a:t>
            </a:r>
          </a:p>
          <a:p>
            <a:r>
              <a:rPr lang="en-US"/>
              <a:t>Emergent Behaviors at Scale Growing model size and the use of increasingly large amounts of data have resulted in what is being termed as “emerging capabilities.” When models reach a critical size, they begin displaying capabilities not previously present.</a:t>
            </a:r>
          </a:p>
          <a:p>
            <a:endParaRPr lang="en-US"/>
          </a:p>
          <a:p>
            <a:endParaRPr lang="en-US"/>
          </a:p>
          <a:p>
            <a:r>
              <a:rPr lang="en-US"/>
              <a:t>(could also add: </a:t>
            </a:r>
          </a:p>
          <a:p>
            <a:r>
              <a:rPr lang="en-US"/>
              <a:t>The seeds of a machine learning (ML) paradigm shift have existed for decades, but with the ready availability of virtually infinite compute capacity, a massive proliferation of data, and the rapid advancement of ML technologies, customers across industries are transforming their businesses. Just recently, generative AI applications like ChatGPT have captured widespread attention and imagination. We are truly at an exciting inflection point in the widespread adoption of ML, and we believe most customer experiences and applications will be reinvented with generative AI.)</a:t>
            </a:r>
          </a:p>
          <a:p>
            <a:endParaRPr lang="en-US"/>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would love to show you an E2E use case built on serverless. </a:t>
            </a:r>
          </a:p>
          <a:p>
            <a:r>
              <a:rPr lang="en-US"/>
              <a:t>33</a:t>
            </a:r>
          </a:p>
          <a:p>
            <a:r>
              <a:rPr lang="en-US"/>
              <a:t>Amazon Confidential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Chúng ta cùng tìm hiểu cách implement các đặc điểm đó của ứng dụng AI thông qua Serverless Patterns trên nền tảng AWS </a:t>
            </a:r>
          </a:p>
          <a:p>
            <a:r>
              <a:rPr lang="en-US"/>
              <a:t>9</a:t>
            </a:r>
          </a:p>
          <a:p>
            <a:r>
              <a:rPr lang="en-US"/>
              <a:t>Amazon Confidential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Retrieval Augmented Generation (RAG): is a technique to retrieve data from outside a foundation model to augment the prompts by injecting the relevant retrieved data into the context.</a:t>
            </a:r>
          </a:p>
          <a:p>
            <a:endParaRPr lang="en-US"/>
          </a:p>
          <a:p>
            <a:r>
              <a:rPr lang="en-US"/>
              <a:t>Document Summarization: Large language models (LLMs) can be used to analyze complex documents and provide summaries and answers to questions.</a:t>
            </a:r>
          </a:p>
          <a:p>
            <a:endParaRPr lang="en-US"/>
          </a:p>
          <a:p>
            <a:r>
              <a:rPr lang="en-US"/>
              <a:t>Document Generation: Document generation plays a crucial role in streamlining business operations and enhancing productivity. Whether you need to create contracts, reports, agreements, invoices, or any other important documents, harnessing the power of the document generation tool can revolutionize your workflow.</a:t>
            </a:r>
          </a:p>
          <a:p>
            <a:endParaRPr lang="en-US"/>
          </a:p>
          <a:p>
            <a:endParaRPr lang="en-US"/>
          </a:p>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However we need the model to provide answer that are highly relevant to my industry, my company’s policy, my products, etc. One commonly adopted technique to improve the accuracy of foundation model response is RAG – Retrieval augmented generation or knowledge retrieval. As the indicates, it is basically retrieving relevant knowledge from a data store and augmenting the prompt/question with that relevant information so that foundation model generates more accurate information based on the knowledge.</a:t>
            </a:r>
          </a:p>
          <a:p>
            <a:endParaRPr lang="en-US"/>
          </a:p>
          <a:p>
            <a:r>
              <a:rPr lang="en-US"/>
              <a:t>So the prompt that is sent to foundation model has at least two parts.</a:t>
            </a:r>
          </a:p>
          <a:p>
            <a:r>
              <a:rPr lang="en-US"/>
              <a:t>User’s questions</a:t>
            </a:r>
          </a:p>
          <a:p>
            <a:r>
              <a:rPr lang="en-US"/>
              <a:t>Context  Augmentation.</a:t>
            </a:r>
          </a:p>
          <a:p>
            <a:endParaRPr lang="en-US"/>
          </a:p>
          <a:p>
            <a:r>
              <a:rPr lang="en-US"/>
              <a:t>The context comes from a external store typically a vector data store, a specialized data store where the information is stored as set of numbers and organized in a clever way. It places similar information close to each other. </a:t>
            </a:r>
          </a:p>
          <a:p>
            <a:r>
              <a:rPr lang="en-US"/>
              <a:t>These set of numbers are vector embeddings. These are generated by special type of  FM called embedding model, These embedding model generate raw text data into easily queryable embeddings. These are then stored in the knowledge store. Lets see how serverless can help with this process.</a:t>
            </a:r>
          </a:p>
          <a:p>
            <a:endParaRPr lang="en-US"/>
          </a:p>
          <a:p>
            <a:r>
              <a:rPr lang="en-US"/>
              <a:t>Transit: next let’s take a look how RAG can be built into a serverless-based GenAI pattern step by step.</a:t>
            </a:r>
          </a:p>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for those in the audience unfamiliar with semantic context and how that gets derived, here’s a short primer on vector embeddings.</a:t>
            </a:r>
          </a:p>
          <a:p>
            <a:endParaRPr lang="en-US"/>
          </a:p>
          <a:p>
            <a:r>
              <a:rPr lang="en-US"/>
              <a:t>You take your domain-specific data, and break it apart into elements that hold individual meaning in a process called tokenization. </a:t>
            </a:r>
          </a:p>
          <a:p>
            <a:endParaRPr lang="en-US"/>
          </a:p>
          <a:p>
            <a:r>
              <a:rPr lang="en-US"/>
              <a:t>The elements can be words, phrases, paragraphs, entire documents – whatever makes sense for your use case, such that you can have a set of meaningfully composable elements. You take the elements and pass them through an LLM to derive numerical vectors – essentially arrays of numbers for each element. These vectors place elements with related meaning close to each other in a multi-dimensional vector space. </a:t>
            </a:r>
          </a:p>
          <a:p>
            <a:endParaRPr lang="en-US"/>
          </a:p>
          <a:p>
            <a:r>
              <a:rPr lang="en-US"/>
              <a:t>Thus, finding meaningfully or semantically related data is reduced to mathematical functions of minimal distance between elements.</a:t>
            </a:r>
          </a:p>
          <a:p>
            <a:endParaRPr lang="en-US"/>
          </a:p>
          <a:p>
            <a:r>
              <a:rPr lang="en-US"/>
              <a:t>When you are using vector elements to represent meaning, in the context of generative AI, these are referred to as “embeddings”. </a:t>
            </a:r>
          </a:p>
          <a:p>
            <a:endParaRPr lang="en-US"/>
          </a:p>
          <a:p>
            <a:endParaRPr lang="en-US"/>
          </a:p>
          <a:p>
            <a:r>
              <a:rPr lang="en-US"/>
              <a:t>Words or information from this data can be represented in a multidimensional space where words or phrases with similar meaning or context can be grouped together. The distance between these words or neighbors can represent how close they are to each other in meaning or context. Here, we represent words in three dimensions.</a:t>
            </a:r>
          </a:p>
          <a:p>
            <a:endParaRPr lang="en-US"/>
          </a:p>
          <a:p>
            <a:r>
              <a:rPr lang="en-US"/>
              <a:t>An embedding is a numerical representation of content in a form that machines can process and understand. The essence of the process is to convert an object, such as an image or text, into a vector that encapsulates its semantic content. The distance between two embeddings indicates the semantic similarity between the corresponding concepts.</a:t>
            </a:r>
          </a:p>
          <a:p>
            <a:endParaRPr lang="en-US"/>
          </a:p>
          <a:p>
            <a:r>
              <a:rPr lang="en-US"/>
              <a:t>This distance estimation enables semantic search by..</a:t>
            </a:r>
          </a:p>
          <a:p>
            <a:endParaRPr lang="en-US"/>
          </a:p>
          <a:p>
            <a:r>
              <a:rPr lang="en-US"/>
              <a:t>Estimating similarities using distance.</a:t>
            </a:r>
          </a:p>
          <a:p>
            <a:r>
              <a:rPr lang="en-US"/>
              <a:t>(Semantic similarity vector search)</a:t>
            </a:r>
          </a:p>
          <a:p>
            <a:r>
              <a:rPr lang="en-US"/>
              <a:t>Similarity search involves finding data points that are most similar to a given query. Distance metrics, such as Euclidean distance or cosine similarity, quantify the similarity between vectors. These concepts are fundamental for tasks like recommendation systems, content similarity analysis, and anomaly detection in AI applications.</a:t>
            </a:r>
          </a:p>
          <a:p>
            <a:r>
              <a:rPr lang="en-US"/>
              <a:t>How do we leverage vector embedding and RAG? By using..</a:t>
            </a:r>
          </a:p>
          <a:p>
            <a:endParaRPr lang="en-US"/>
          </a:p>
          <a:p>
            <a:endParaRPr lang="en-US"/>
          </a:p>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 do we add a RAG feature? We attach a new module ! </a:t>
            </a:r>
          </a:p>
          <a:p>
            <a:endParaRPr lang="en-US"/>
          </a:p>
          <a:p>
            <a:r>
              <a:rPr lang="en-US"/>
              <a:t>In the new module, we see a clear workflow: User uploads a document to Amazon S3, An S3 upload event is received by Amazon EventBridge. Customers can write rules on what files need to trigger Step Functions workflow. The workflow then runs through multiple step to generate and store embedding in database.</a:t>
            </a:r>
          </a:p>
          <a:p>
            <a:r>
              <a:rPr lang="en-US"/>
              <a:t>With the RAG module attached, app user can then receive highly relevant answers asynchronously though websockets, IotCore topic or Appsync subscriptions and so on.</a:t>
            </a:r>
          </a:p>
          <a:p>
            <a:endParaRPr lang="en-US"/>
          </a:p>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would love to show you an E2E use case built on serverless. </a:t>
            </a:r>
          </a:p>
          <a:p>
            <a:r>
              <a:rPr lang="en-US"/>
              <a:t>33</a:t>
            </a:r>
          </a:p>
          <a:p>
            <a:r>
              <a:rPr lang="en-US"/>
              <a:t>Amazon Confidential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Agenda của chúng ta:</a:t>
            </a:r>
          </a:p>
          <a:p>
            <a:r>
              <a:rPr lang="en-US"/>
              <a:t>- Xem lại GenAI là gì </a:t>
            </a:r>
          </a:p>
          <a:p>
            <a:r>
              <a:rPr lang="en-US"/>
              <a:t>- Một số serverless patters for Generative AI</a:t>
            </a:r>
          </a:p>
          <a:p>
            <a:r>
              <a:rPr lang="en-US"/>
              <a:t>- Use case: Hyper- personalization</a:t>
            </a:r>
          </a:p>
          <a:p>
            <a:r>
              <a:rPr lang="en-US"/>
              <a:t>- Cuối cùng một số tài liệu mọi người tham khảo</a:t>
            </a:r>
          </a:p>
          <a:p>
            <a:endParaRPr lang="en-US"/>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Serverless has rich &amp; easy integrations with file systems, APIs, a variety of data sources.  Rich integration with Domain Data. </a:t>
            </a:r>
          </a:p>
          <a:p>
            <a:endParaRPr lang="en-US"/>
          </a:p>
          <a:p>
            <a:r>
              <a:rPr lang="en-US"/>
              <a:t>Multi-modal is very often an integral part of RAG. When your input data are of different formats, e.g. PDF </a:t>
            </a:r>
          </a:p>
          <a:p>
            <a:endParaRPr lang="en-US"/>
          </a:p>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Very often, one model is not good enough. GenAI app is expected not just handle different types of input, but also calling different models to handle different tasks, based on function or cost considerations. Serverless architecture shows as a great fit in this case as it can quickly add rules to get new model working for the new task, all in one application. This change process only involves really light modification of codes, greatly shorten the change or development cycle. This is a great example to explain why serverless pairing with GenAI allows fast evolvement of your apps. </a:t>
            </a:r>
          </a:p>
          <a:p>
            <a:endParaRPr lang="en-US"/>
          </a:p>
          <a:p>
            <a:r>
              <a:rPr lang="en-US"/>
              <a:t>Lamnda for text</a:t>
            </a:r>
          </a:p>
          <a:p>
            <a:r>
              <a:rPr lang="en-US"/>
              <a:t>Prompt chaining with workflow</a:t>
            </a:r>
          </a:p>
          <a:p>
            <a:r>
              <a:rPr lang="en-US"/>
              <a:t>Image for Fargate.</a:t>
            </a:r>
          </a:p>
          <a:p>
            <a:endParaRPr lang="en-US"/>
          </a:p>
          <a:p>
            <a:r>
              <a:rPr lang="en-US"/>
              <a:t>Model evaluation</a:t>
            </a:r>
          </a:p>
          <a:p>
            <a:r>
              <a:rPr lang="en-US"/>
              <a:t>Quality and accuracy</a:t>
            </a:r>
          </a:p>
          <a:p>
            <a:endParaRPr lang="en-US"/>
          </a:p>
          <a:p>
            <a:r>
              <a:rPr lang="en-US"/>
              <a:t>So, we can ask geneiric questions and get answer from chatbot..</a:t>
            </a:r>
          </a:p>
          <a:p>
            <a:endParaRPr lang="en-US"/>
          </a:p>
          <a:p>
            <a:r>
              <a:rPr lang="en-US"/>
              <a:t>Some use cases require invoking multiple models.  It could be generating content from multiple models for instance generating a marketing page require text as well as image content or evaluating response from multiple models.</a:t>
            </a:r>
          </a:p>
          <a:p>
            <a:r>
              <a:rPr lang="en-US"/>
              <a:t>Either case, Services such as Amazon EventBridge or SNS can help with event routing. Rules on the EventBridge event bus or SNS can be written to invoke all three models or one or more depending on the requirements.  </a:t>
            </a:r>
          </a:p>
          <a:p>
            <a:r>
              <a:rPr lang="en-US"/>
              <a:t>On the consumer side, customer’s can easily plug in services such as Lambda, Fargate or Step Functions to complete the processing. Just like with other patterns, Rich integration, extensibility are the key to use Serverless services for this one as well.</a:t>
            </a:r>
          </a:p>
          <a:p>
            <a:endParaRPr lang="en-US"/>
          </a:p>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Question: Please raise your hand if you developed GenAI application and faced any of those problems?</a:t>
            </a:r>
          </a:p>
          <a:p>
            <a:r>
              <a:rPr lang="en-US"/>
              <a:t>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entire space is moving at such a rapid pace, it can be difficult to predicting what and when something is coming out next. But when it comes to solutions being developed by our customers, we’ve seen a few key trends that will become more and more important in the near future.</a:t>
            </a:r>
          </a:p>
          <a:p>
            <a:r>
              <a:rPr lang="en-US"/>
              <a:t> </a:t>
            </a:r>
          </a:p>
          <a:p>
            <a:r>
              <a:rPr lang="en-US"/>
              <a:t> </a:t>
            </a:r>
          </a:p>
          <a:p>
            <a:r>
              <a:rPr lang="en-US"/>
              <a:t>Agents – First off, is Agents. As the complexity of tools and applications continue to grow, we’ve seen the rise in use of Agents to perform more complex tasks. In just a few clicks, agents can orchestrate and analyze tasks and break it down into the correct logical sequence, and call the necessary APIs to transact with the company systems, and determine requirements for next steps. This is the start to truly exciting future where we have end-to-end workflow automation.   </a:t>
            </a:r>
          </a:p>
          <a:p>
            <a:r>
              <a:rPr lang="en-US"/>
              <a:t> </a:t>
            </a:r>
          </a:p>
          <a:p>
            <a:r>
              <a:rPr lang="en-US"/>
              <a:t>Multi-modality – While large language models get the most press right now, increased adoption of agents and complexity of solutions will highlight the need for multi-modal data and models. Having the ability to accept ANY (and multiple) data input types – allows customers to merge structured tabular data, audio recordings, video, and unstructured text. This will allow users to more easily and effectively communicate intent and supporting data to the foundation models, and over time we expect to be able to input any type of data and generate any output data type we want. This ties back in with Agents, and is a step to unlocking assistants and end-to-end workflow automation with any data type and any interface.</a:t>
            </a:r>
          </a:p>
          <a:p>
            <a:r>
              <a:rPr lang="en-US"/>
              <a:t> </a:t>
            </a:r>
          </a:p>
          <a:p>
            <a:r>
              <a:rPr lang="en-US"/>
              <a:t>Multiple models– Another key trend we’ve seen is the use of multiple models from our customers. As they put complex solutions into production, the need to optimize on speed, price, and accuracy, is important. Our customers are finding that they can do this by using different types of models for different tasks. Some models are better with multiple languages, some better for summarization, and others are cheaper to run their inference. And it comes down to model specialization - specialized models developed for the best-in-class output quality for whatever that task needs completed. Things like fine-tuning and model grounding will play a role her as customers use these models with knowledge from their organization. Every customer – and their use cases – will have different preference levels for their speed, accuracy, and cost characteristics, meaning there will be a huge demand for a wide breadth of different models. Flexibility is key as you scale. </a:t>
            </a:r>
          </a:p>
          <a:p>
            <a:r>
              <a:rPr lang="en-US"/>
              <a:t> </a:t>
            </a:r>
          </a:p>
          <a:p>
            <a:r>
              <a:rPr lang="en-US"/>
              <a:t>Regulations – While it’s not here yet, we know there will be regulations coming to this space, and we know they will likely involve security of these systems and their ethical use. We’re committed to developing and deploying AI and other machine learning services responsibly, and we believe that regulation should require others to do the same. Our commitment to safe, transparent, and responsible generative AI also includes collaboration with the global community and policymakers to share best practices, and we encouraged and supported both the White House Voluntary AI commitments and the AI Safety Summit in the UK. We encourage policymakers around the globe to collaborate with industry to support the safe, secure, and responsible development of AI technology.</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Natural Language Instruction</a:t>
            </a:r>
          </a:p>
          <a:p>
            <a:r>
              <a:rPr lang="en-US"/>
              <a:t>Breakdown to tasks</a:t>
            </a:r>
          </a:p>
          <a:p>
            <a:r>
              <a:rPr lang="en-US"/>
              <a:t>Invoke API</a:t>
            </a:r>
          </a:p>
          <a:p>
            <a:r>
              <a:rPr lang="en-US"/>
              <a:t>Security</a:t>
            </a:r>
          </a:p>
          <a:p>
            <a:r>
              <a:rPr lang="en-US"/>
              <a:t>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Instructions</a:t>
            </a:r>
          </a:p>
          <a:p>
            <a:r>
              <a:rPr lang="en-US"/>
              <a:t>Actions</a:t>
            </a:r>
          </a:p>
          <a:p>
            <a:r>
              <a:rPr lang="en-US"/>
              <a:t>Knowledge bases</a:t>
            </a:r>
          </a:p>
          <a:p>
            <a:r>
              <a:rPr lang="en-US"/>
              <a:t>Amazon Bedrock</a:t>
            </a:r>
          </a:p>
          <a:p>
            <a:r>
              <a:rPr lang="en-US"/>
              <a:t>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Chúng ta cùng nhìn lại GenAI là gì</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Agent breaks task into subtasks, determines the right sequence, and executes actions and knowledge searches on the fly</a:t>
            </a:r>
          </a:p>
          <a:p>
            <a:endParaRPr lang="en-US"/>
          </a:p>
          <a:p>
            <a:r>
              <a:rPr lang="en-US"/>
              <a:t>27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would love to show you an E2E use case built on serverless. </a:t>
            </a:r>
          </a:p>
          <a:p>
            <a:r>
              <a:rPr lang="en-US"/>
              <a:t>33</a:t>
            </a:r>
          </a:p>
          <a:p>
            <a:r>
              <a:rPr lang="en-US"/>
              <a:t>Amazon Confidential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Agents là 1 kĩ thuật chúng ta định nghĩ các tool, từ các tool đó cho phép LLM lựa chọn tool thực thi prompt truyền vào</a:t>
            </a:r>
          </a:p>
          <a:p>
            <a:r>
              <a:rPr lang="en-US"/>
              <a:t>Ví dụ lựa chọn search, tính toán. Từ đó phân tích prompt và đưa action phù hợp.</a:t>
            </a:r>
          </a:p>
          <a:p>
            <a:r>
              <a:rPr lang="en-US"/>
              <a:t>The core idea of agents is to use a language model to choose a sequence of actions to take. In chains, a sequence of actions is hardcoded (in code). In agents, a language model is used as a reasoning engine to determine which actions to take and in which order.</a:t>
            </a:r>
          </a:p>
          <a:p>
            <a:endParaRPr lang="en-US"/>
          </a:p>
          <a:p>
            <a:r>
              <a:rPr lang="en-US"/>
              <a:t>28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38</a:t>
            </a:r>
          </a:p>
          <a:p>
            <a:r>
              <a:rPr lang="en-US"/>
              <a:t>Amazon Confidential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Generative AI web page - https://aws.amazon.com/generative-ai/</a:t>
            </a:r>
          </a:p>
          <a:p>
            <a:r>
              <a:rPr lang="en-US"/>
              <a:t>Announcement blog post- https://aws.amazon.com/blogs/machine-learning/announcing-new-tools-for-building-with-generative-ai-on-aws/</a:t>
            </a:r>
          </a:p>
          <a:p>
            <a:r>
              <a:rPr lang="en-US"/>
              <a:t>Werner video - https://youtu.be/dBzCGcwYCJo</a:t>
            </a:r>
          </a:p>
          <a:p>
            <a:r>
              <a:rPr lang="en-US"/>
              <a:t>40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Question: We have seen an increased interest in generative AI, but what exactly is generative AI? </a:t>
            </a:r>
          </a:p>
          <a:p>
            <a:endParaRPr lang="en-US"/>
          </a:p>
          <a:p>
            <a:r>
              <a:rPr lang="en-US"/>
              <a:t>But its not really new. AWS has been doing generative AI for years. For example, FMs are used to generate highly accurate search results on Amazon.com and to deliver the human-like conversational experience millions of people enjoy every day with Alexa. AND Amazon made the state-of-the-art Alexa Teacher Model (AlexaTM), a large language model (LLM) available through Amazon SageMaker. Customers can use this LLM for a wide range of use cases, from summarizing financial reports to powering human-like customer service chatbots.</a:t>
            </a:r>
          </a:p>
          <a:p>
            <a:endParaRPr lang="en-US"/>
          </a:p>
          <a:p>
            <a:endParaRPr lang="en-US"/>
          </a:p>
          <a:p>
            <a:r>
              <a:rPr lang="en-US"/>
              <a:t>Generative AI is on the rise because it can produce new original content that is close enough to human generated content for real-world tasks such as question answering, text summarization, and image generation.</a:t>
            </a:r>
          </a:p>
          <a:p>
            <a:r>
              <a:rPr lang="en-US"/>
              <a:t>The ML models powering generative AI, popularly known as foundation models or large language models (LLM), are trained on massive amounts of data with several hundred billion parameters (which is a measure of the sophistication of the model).</a:t>
            </a:r>
          </a:p>
          <a:p>
            <a:r>
              <a:rPr lang="en-US"/>
              <a:t>There are many existing successful applications that rely on LLMs, for example: AI21’s WordTune write which millions write more easily using AI21’s Jurassic model, ChatGPT which utilizes a customized version of OpenAI’s GPT3.5, Amazon CodeWhisperer that Accelerate application development with automatic code recommendations based on the code and comments in your IDE, which uses an AmazonLLM that trained on a code dataset . We now see many enterprise customers that want to harness the same foundation models to their business use cases.</a:t>
            </a:r>
          </a:p>
          <a:p>
            <a:r>
              <a:rPr lang="en-US"/>
              <a:t>Developers can adapt the models for a wide range of use cases, with little fine-tuning required for each task. For example, Stable Diffusion, the foundation model from Stability AI is used by hundreds of applications such as DreamStudio, and Photoshop reaching millions of end users. In this way, the power of these capabilities is accessible to all, including developers who lack specialized machine learning skills and, in some cases, people with no technical background. Using foundation models can also reduce the time for developing new AI applications to a level rarely possible before</a:t>
            </a:r>
          </a:p>
          <a:p>
            <a:endParaRPr lang="en-US"/>
          </a:p>
          <a:p>
            <a:r>
              <a:rPr lang="en-US"/>
              <a:t>GenAI không </a:t>
            </a:r>
          </a:p>
          <a:p>
            <a:endParaRPr lang="en-US"/>
          </a:p>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Question: We have seen an increased interest in generative AI, but what exactly is generative AI? </a:t>
            </a:r>
          </a:p>
          <a:p>
            <a:endParaRPr lang="en-US"/>
          </a:p>
          <a:p>
            <a:r>
              <a:rPr lang="en-US"/>
              <a:t>But its not really new. AWS has been doing generative AI for years. For example, FMs are used to generate highly accurate search results on Amazon.com and to deliver the human-like conversational experience millions of people enjoy every day with Alexa. AND Amazon made the state-of-the-art Alexa Teacher Model (AlexaTM), a large language model (LLM) available through Amazon SageMaker. Customers can use this LLM for a wide range of use cases, from summarizing financial reports to powering human-like customer service chatbots.</a:t>
            </a:r>
          </a:p>
          <a:p>
            <a:endParaRPr lang="en-US"/>
          </a:p>
          <a:p>
            <a:endParaRPr lang="en-US"/>
          </a:p>
          <a:p>
            <a:r>
              <a:rPr lang="en-US"/>
              <a:t>Generative AI is on the rise because it can produce new original content that is close enough to human generated content for real-world tasks such as question answering, text summarization, and image generation.</a:t>
            </a:r>
          </a:p>
          <a:p>
            <a:r>
              <a:rPr lang="en-US"/>
              <a:t>The ML models powering generative AI, popularly known as foundation models or large language models (LLM), are trained on massive amounts of data with several hundred billion parameters (which is a measure of the sophistication of the model).</a:t>
            </a:r>
          </a:p>
          <a:p>
            <a:r>
              <a:rPr lang="en-US"/>
              <a:t>There are many existing successful applications that rely on LLMs, for example: AI21’s WordTune write which millions write more easily using AI21’s Jurassic model, ChatGPT which utilizes a customized version of OpenAI’s GPT3.5, Amazon CodeWhisperer that Accelerate application development with automatic code recommendations based on the code and comments in your IDE, which uses an AmazonLLM that trained on a code dataset . We now see many enterprise customers that want to harness the same foundation models to their business use cases.</a:t>
            </a:r>
          </a:p>
          <a:p>
            <a:r>
              <a:rPr lang="en-US"/>
              <a:t>Developers can adapt the models for a wide range of use cases, with little fine-tuning required for each task. For example, Stable Diffusion, the foundation model from Stability AI is used by hundreds of applications such as DreamStudio, and Photoshop reaching millions of end users. In this way, the power of these capabilities is accessible to all, including developers who lack specialized machine learning skills and, in some cases, people with no technical background. Using foundation models can also reduce the time for developing new AI applications to a level rarely possible before</a:t>
            </a:r>
          </a:p>
          <a:p>
            <a:endParaRPr lang="en-US"/>
          </a:p>
          <a:p>
            <a:r>
              <a:rPr lang="en-US"/>
              <a:t>GenAI không </a:t>
            </a:r>
          </a:p>
          <a:p>
            <a:endParaRPr lang="en-US"/>
          </a:p>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size and general-purpose nature of FMs make them different from traditional ML models, which typically perform specific tasks, like analyzing text for sentiment, classifying images, and forecasting trends.</a:t>
            </a:r>
          </a:p>
          <a:p>
            <a:r>
              <a:rPr lang="en-US"/>
              <a:t>With tradition ML models, in order to achieve each specific task, customers need to gather labeled data, train a model and deploy that model. With foundation models, instead of gathering labeled data for each model and training multiple models, customers can use the same pretrained FM to adapt various tasks. FMs can also be customized to perform domain-specific functions that are differentiating to their businesses, using only a small fraction of the data and compute required to train a model from scratch.</a:t>
            </a:r>
          </a:p>
          <a:p>
            <a:endParaRPr lang="en-US"/>
          </a:p>
          <a:p>
            <a:r>
              <a:rPr lang="en-US"/>
              <a:t>Transition-&gt;  The potential of FMs is incredibly exciting. But, we are still in the very early days. While ChatGPT has been the first broad generative AI experience to catch customers’ attention, most folks studying generative AI have quickly come to realize that several companies have been working on FMs for years, and there are several different FMs available—each with unique strengths and characteristics. As we’ve seen over the years with fast-moving technologies, and in the evolution of ML, things change rapidly. We expect new architectures to arise in the future, and this diversity of FMs will set off a wave of innovation. We’re already seeing new application experiences never seen before. </a:t>
            </a:r>
          </a:p>
          <a:p>
            <a:endParaRPr lang="en-US"/>
          </a:p>
          <a:p>
            <a:r>
              <a:rPr lang="en-US"/>
              <a:t>[Additional talking points]</a:t>
            </a:r>
          </a:p>
          <a:p>
            <a:endParaRPr lang="en-US"/>
          </a:p>
          <a:p>
            <a:r>
              <a:rPr lang="en-US"/>
              <a:t>There are three reasons that explains foundational models success</a:t>
            </a:r>
          </a:p>
          <a:p>
            <a:endParaRPr lang="en-US"/>
          </a:p>
          <a:p>
            <a:r>
              <a:rPr lang="en-US"/>
              <a:t>The transformer architecture:, the transformer architecture is a type of neural network that  is efficient, easy to scale and parallelize, and can model interdependence between input and output data.</a:t>
            </a:r>
          </a:p>
          <a:p>
            <a:r>
              <a:rPr lang="en-US"/>
              <a:t>In-context learning: Showing potential on a range of applications, from text classification to translation and summarization, this new training paradigm provides pre-trained models with instructions for new tasks or just a few examples instead of training or fine-tuning models on labeled data. Because no additional data or training is needed and prompts are provided in natural language, models can be applied right out of the box </a:t>
            </a:r>
          </a:p>
          <a:p>
            <a:r>
              <a:rPr lang="en-US"/>
              <a:t>Emergent Behaviors at Scale Growing model size and the use of increasingly large amounts of data have resulted in what is being termed as “emerging capabilities.” When models reach a critical size, they begin displaying capabilities not previously present.</a:t>
            </a:r>
          </a:p>
          <a:p>
            <a:endParaRPr lang="en-US"/>
          </a:p>
          <a:p>
            <a:endParaRPr lang="en-US"/>
          </a:p>
          <a:p>
            <a:r>
              <a:rPr lang="en-US"/>
              <a:t>(could also add: </a:t>
            </a:r>
          </a:p>
          <a:p>
            <a:r>
              <a:rPr lang="en-US"/>
              <a:t>The seeds of a machine learning (ML) paradigm shift have existed for decades, but with the ready availability of virtually infinite compute capacity, a massive proliferation of data, and the rapid advancement of ML technologies, customers across industries are transforming their businesses. Just recently, generative AI applications like ChatGPT have captured widespread attention and imagination. We are truly at an exciting inflection point in the widespread adoption of ML, and we believe most customer experiences and applications will be reinvented with generative AI.)</a:t>
            </a:r>
          </a:p>
          <a:p>
            <a:endParaRPr lang="en-US"/>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Customers have told us there are a few big things standing in their way of using FMs more broadly. </a:t>
            </a:r>
          </a:p>
          <a:p>
            <a:endParaRPr lang="en-US"/>
          </a:p>
          <a:p>
            <a:r>
              <a:rPr lang="en-US"/>
              <a:t>First, there is no single model optimized for every task, and models are going to be constantly improved with newer advances in technology for the foreseeable future. So, for any particular use case, customers often need to put together several models that work with each other or upgrade the same model to newer versions. This can take time and resources.</a:t>
            </a:r>
          </a:p>
          <a:p>
            <a:endParaRPr lang="en-US"/>
          </a:p>
          <a:p>
            <a:r>
              <a:rPr lang="en-US"/>
              <a:t>Second, customers want it to be easy to take the base FM, and build differentiated apps using their own data. </a:t>
            </a:r>
          </a:p>
          <a:p>
            <a:endParaRPr lang="en-US"/>
          </a:p>
          <a:p>
            <a:r>
              <a:rPr lang="en-US"/>
              <a:t>And, since the data customers want to use for customization is incredibly valuable IP, they need it to stay completely protected, secure, and private during that process, and they want control over how their data is shared and used.</a:t>
            </a:r>
          </a:p>
          <a:p>
            <a:endParaRPr lang="en-US"/>
          </a:p>
          <a:p>
            <a:r>
              <a:rPr lang="en-US"/>
              <a:t>FMs on their own are limited because they cannot complete complex tasks that require them to interact with external systems and don’t have up-to-date knowledge sources, like inventory data for an ecommerce company. To make these kinds of capabilities possible, developers must go through a multistep process to accomplish even simple tasks, like booking a flight, filing an insurance claim, or returning a purchased item. This process includes providing specific definitions and instructions to the FM, configuring access to company data sources, and writing API code to execute take actions.</a:t>
            </a:r>
          </a:p>
          <a:p>
            <a:endParaRPr lang="en-US"/>
          </a:p>
          <a:p>
            <a:r>
              <a:rPr lang="en-US"/>
              <a:t>Lastly, customers want integration into applications to be seamless, without having to manage huge clusters of infrastructure or incur large costs.  </a:t>
            </a:r>
          </a:p>
          <a:p>
            <a:endParaRPr lang="en-US"/>
          </a:p>
          <a:p>
            <a:endParaRPr lang="en-US"/>
          </a:p>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potential of Generative AI is incredibly exciting with a forecasted $7T increase in global GDP over the next 10 years. Let’s have a look at common use cases that AI and Generative AI, enable. You can apply generative AI across all liniklmo[[es of business including engineering, marketing, customer service, finance, and sales. </a:t>
            </a:r>
          </a:p>
          <a:p>
            <a:r>
              <a:rPr lang="en-US"/>
              <a:t> </a:t>
            </a:r>
          </a:p>
          <a:p>
            <a:r>
              <a:rPr lang="en-US"/>
              <a:t>You can use generative AI to improve customer experience through capabilities such as chatbots, virtual assistants, intelligent contact centers, personalization, and content moderation. </a:t>
            </a:r>
          </a:p>
          <a:p>
            <a:r>
              <a:rPr lang="en-US"/>
              <a:t> </a:t>
            </a:r>
          </a:p>
          <a:p>
            <a:r>
              <a:rPr lang="en-US"/>
              <a:t>You can boost your employees’ productivity with generative AI powered conversational search, content creation, text summarization, and code generation among others. </a:t>
            </a:r>
          </a:p>
          <a:p>
            <a:r>
              <a:rPr lang="en-US"/>
              <a:t> </a:t>
            </a:r>
          </a:p>
          <a:p>
            <a:r>
              <a:rPr lang="en-US"/>
              <a:t>You can use generative AI to turbocharge production of all types of creative content from art and music to and text, images, animations and video. </a:t>
            </a:r>
          </a:p>
          <a:p>
            <a:r>
              <a:rPr lang="en-US"/>
              <a:t> </a:t>
            </a:r>
          </a:p>
          <a:p>
            <a:r>
              <a:rPr lang="en-US"/>
              <a:t>Finally, you can use generative AI to improve business operations with intelligent document processing, maintenance assistants, quality control and visual inspection, and synthetic training data generation.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Customers have told us there are a few big things standing in their way of using FMs more broadly. </a:t>
            </a:r>
          </a:p>
          <a:p>
            <a:endParaRPr lang="en-US"/>
          </a:p>
          <a:p>
            <a:r>
              <a:rPr lang="en-US"/>
              <a:t>First, there is no single model optimized for every task, and models are going to be constantly improved with newer advances in technology for the foreseeable future. So, for any particular use case, customers often need to put together several models that work with each other or upgrade the same model to newer versions. This can take time and resources.</a:t>
            </a:r>
          </a:p>
          <a:p>
            <a:endParaRPr lang="en-US"/>
          </a:p>
          <a:p>
            <a:r>
              <a:rPr lang="en-US"/>
              <a:t>Second, customers want it to be easy to take the base FM, and build differentiated apps using their own data. </a:t>
            </a:r>
          </a:p>
          <a:p>
            <a:endParaRPr lang="en-US"/>
          </a:p>
          <a:p>
            <a:r>
              <a:rPr lang="en-US"/>
              <a:t>And, since the data customers want to use for customization is incredibly valuable IP, they need it to stay completely protected, secure, and private during that process, and they want control over how their data is shared and used.</a:t>
            </a:r>
          </a:p>
          <a:p>
            <a:endParaRPr lang="en-US"/>
          </a:p>
          <a:p>
            <a:r>
              <a:rPr lang="en-US"/>
              <a:t>FMs on their own are limited because they cannot complete complex tasks that require them to interact with external systems and don’t have up-to-date knowledge sources, like inventory data for an ecommerce company. To make these kinds of capabilities possible, developers must go through a multistep process to accomplish even simple tasks, like booking a flight, filing an insurance claim, or returning a purchased item. This process includes providing specific definitions and instructions to the FM, configuring access to company data sources, and writing API code to execute take actions.</a:t>
            </a:r>
          </a:p>
          <a:p>
            <a:endParaRPr lang="en-US"/>
          </a:p>
          <a:p>
            <a:r>
              <a:rPr lang="en-US"/>
              <a:t>Lastly, customers want integration into applications to be seamless, without having to manage huge clusters of infrastructure or incur large costs.  </a:t>
            </a:r>
          </a:p>
          <a:p>
            <a:endParaRPr lang="en-US"/>
          </a:p>
          <a:p>
            <a:endParaRPr lang="en-US"/>
          </a:p>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3.png"/><Relationship Id="rId7" Type="http://schemas.openxmlformats.org/officeDocument/2006/relationships/image" Target="../media/image7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png"/><Relationship Id="rId9" Type="http://schemas.openxmlformats.org/officeDocument/2006/relationships/image" Target="../media/image73.jpeg"/></Relationships>
</file>

<file path=ppt/slides/_rels/slide11.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3.png"/><Relationship Id="rId7" Type="http://schemas.openxmlformats.org/officeDocument/2006/relationships/image" Target="../media/image75.svg"/><Relationship Id="rId12"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3.jpeg"/><Relationship Id="rId5" Type="http://schemas.openxmlformats.org/officeDocument/2006/relationships/image" Target="../media/image69.jpeg"/><Relationship Id="rId10" Type="http://schemas.openxmlformats.org/officeDocument/2006/relationships/image" Target="../media/image72.jpeg"/><Relationship Id="rId4" Type="http://schemas.openxmlformats.org/officeDocument/2006/relationships/image" Target="../media/image68.png"/><Relationship Id="rId9" Type="http://schemas.openxmlformats.org/officeDocument/2006/relationships/image" Target="../media/image71.jpeg"/></Relationships>
</file>

<file path=ppt/slides/_rels/slide1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svg"/><Relationship Id="rId18" Type="http://schemas.openxmlformats.org/officeDocument/2006/relationships/image" Target="../media/image93.svg"/><Relationship Id="rId3" Type="http://schemas.openxmlformats.org/officeDocument/2006/relationships/image" Target="../media/image78.jpeg"/><Relationship Id="rId7" Type="http://schemas.openxmlformats.org/officeDocument/2006/relationships/image" Target="../media/image82.sv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68.png"/><Relationship Id="rId16"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jpeg"/><Relationship Id="rId5" Type="http://schemas.openxmlformats.org/officeDocument/2006/relationships/image" Target="../media/image80.svg"/><Relationship Id="rId15" Type="http://schemas.openxmlformats.org/officeDocument/2006/relationships/image" Target="../media/image9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jpeg"/><Relationship Id="rId14"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95.svg"/></Relationships>
</file>

<file path=ppt/slides/_rels/slide1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sv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svg"/><Relationship Id="rId14" Type="http://schemas.openxmlformats.org/officeDocument/2006/relationships/image" Target="../media/image107.svg"/></Relationships>
</file>

<file path=ppt/slides/_rels/slide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3" Type="http://schemas.openxmlformats.org/officeDocument/2006/relationships/image" Target="../media/image121.svg"/><Relationship Id="rId18" Type="http://schemas.openxmlformats.org/officeDocument/2006/relationships/image" Target="../media/image126.png"/><Relationship Id="rId26" Type="http://schemas.openxmlformats.org/officeDocument/2006/relationships/image" Target="../media/image134.png"/><Relationship Id="rId3" Type="http://schemas.openxmlformats.org/officeDocument/2006/relationships/image" Target="../media/image3.png"/><Relationship Id="rId21" Type="http://schemas.openxmlformats.org/officeDocument/2006/relationships/image" Target="../media/image129.png"/><Relationship Id="rId34" Type="http://schemas.openxmlformats.org/officeDocument/2006/relationships/image" Target="../media/image142.png"/><Relationship Id="rId7" Type="http://schemas.openxmlformats.org/officeDocument/2006/relationships/image" Target="../media/image115.svg"/><Relationship Id="rId12" Type="http://schemas.openxmlformats.org/officeDocument/2006/relationships/image" Target="../media/image120.png"/><Relationship Id="rId17" Type="http://schemas.openxmlformats.org/officeDocument/2006/relationships/image" Target="../media/image125.svg"/><Relationship Id="rId25" Type="http://schemas.openxmlformats.org/officeDocument/2006/relationships/image" Target="../media/image133.png"/><Relationship Id="rId33" Type="http://schemas.openxmlformats.org/officeDocument/2006/relationships/image" Target="../media/image141.svg"/><Relationship Id="rId2" Type="http://schemas.openxmlformats.org/officeDocument/2006/relationships/notesSlide" Target="../notesSlides/notesSlide14.xml"/><Relationship Id="rId16" Type="http://schemas.openxmlformats.org/officeDocument/2006/relationships/image" Target="../media/image124.png"/><Relationship Id="rId20" Type="http://schemas.openxmlformats.org/officeDocument/2006/relationships/image" Target="../media/image128.png"/><Relationship Id="rId29" Type="http://schemas.openxmlformats.org/officeDocument/2006/relationships/image" Target="../media/image137.svg"/><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19.svg"/><Relationship Id="rId24" Type="http://schemas.openxmlformats.org/officeDocument/2006/relationships/image" Target="../media/image132.png"/><Relationship Id="rId32" Type="http://schemas.openxmlformats.org/officeDocument/2006/relationships/image" Target="../media/image140.png"/><Relationship Id="rId5" Type="http://schemas.openxmlformats.org/officeDocument/2006/relationships/image" Target="../media/image113.svg"/><Relationship Id="rId15" Type="http://schemas.openxmlformats.org/officeDocument/2006/relationships/image" Target="../media/image123.svg"/><Relationship Id="rId23" Type="http://schemas.openxmlformats.org/officeDocument/2006/relationships/image" Target="../media/image131.svg"/><Relationship Id="rId28" Type="http://schemas.openxmlformats.org/officeDocument/2006/relationships/image" Target="../media/image136.png"/><Relationship Id="rId10" Type="http://schemas.openxmlformats.org/officeDocument/2006/relationships/image" Target="../media/image118.png"/><Relationship Id="rId19" Type="http://schemas.openxmlformats.org/officeDocument/2006/relationships/image" Target="../media/image127.png"/><Relationship Id="rId31" Type="http://schemas.openxmlformats.org/officeDocument/2006/relationships/image" Target="../media/image139.svg"/><Relationship Id="rId4" Type="http://schemas.openxmlformats.org/officeDocument/2006/relationships/image" Target="../media/image112.png"/><Relationship Id="rId9" Type="http://schemas.openxmlformats.org/officeDocument/2006/relationships/image" Target="../media/image117.sv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svg"/><Relationship Id="rId30" Type="http://schemas.openxmlformats.org/officeDocument/2006/relationships/image" Target="../media/image138.png"/><Relationship Id="rId35" Type="http://schemas.openxmlformats.org/officeDocument/2006/relationships/image" Target="../media/image143.svg"/><Relationship Id="rId8" Type="http://schemas.openxmlformats.org/officeDocument/2006/relationships/image" Target="../media/image1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6.svg"/><Relationship Id="rId4" Type="http://schemas.openxmlformats.org/officeDocument/2006/relationships/image" Target="../media/image145.png"/></Relationships>
</file>

<file path=ppt/slides/_rels/slide2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sv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3.png"/><Relationship Id="rId2" Type="http://schemas.openxmlformats.org/officeDocument/2006/relationships/notesSlide" Target="../notesSlides/notesSlide16.xml"/><Relationship Id="rId16" Type="http://schemas.openxmlformats.org/officeDocument/2006/relationships/image" Target="../media/image160.jpeg"/><Relationship Id="rId1" Type="http://schemas.openxmlformats.org/officeDocument/2006/relationships/slideLayout" Target="../slideLayouts/slideLayout7.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svg"/><Relationship Id="rId15" Type="http://schemas.openxmlformats.org/officeDocument/2006/relationships/image" Target="../media/image159.jpeg"/><Relationship Id="rId10" Type="http://schemas.openxmlformats.org/officeDocument/2006/relationships/image" Target="../media/image154.png"/><Relationship Id="rId4" Type="http://schemas.openxmlformats.org/officeDocument/2006/relationships/image" Target="../media/image148.svg"/><Relationship Id="rId9" Type="http://schemas.openxmlformats.org/officeDocument/2006/relationships/image" Target="../media/image153.svg"/><Relationship Id="rId14" Type="http://schemas.openxmlformats.org/officeDocument/2006/relationships/image" Target="../media/image158.jpeg"/></Relationships>
</file>

<file path=ppt/slides/_rels/slide22.xml.rels><?xml version="1.0" encoding="UTF-8" standalone="yes"?>
<Relationships xmlns="http://schemas.openxmlformats.org/package/2006/relationships"><Relationship Id="rId8" Type="http://schemas.openxmlformats.org/officeDocument/2006/relationships/image" Target="../media/image164.svg"/><Relationship Id="rId13" Type="http://schemas.openxmlformats.org/officeDocument/2006/relationships/image" Target="../media/image169.png"/><Relationship Id="rId3" Type="http://schemas.openxmlformats.org/officeDocument/2006/relationships/image" Target="../media/image3.png"/><Relationship Id="rId7" Type="http://schemas.openxmlformats.org/officeDocument/2006/relationships/image" Target="../media/image163.png"/><Relationship Id="rId12" Type="http://schemas.openxmlformats.org/officeDocument/2006/relationships/image" Target="../media/image168.svg"/><Relationship Id="rId17" Type="http://schemas.openxmlformats.org/officeDocument/2006/relationships/image" Target="../media/image173.svg"/><Relationship Id="rId2" Type="http://schemas.openxmlformats.org/officeDocument/2006/relationships/notesSlide" Target="../notesSlides/notesSlide17.xml"/><Relationship Id="rId16"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hyperlink" Target="https://daleonai.com/embeddings-explained" TargetMode="External"/><Relationship Id="rId11" Type="http://schemas.openxmlformats.org/officeDocument/2006/relationships/image" Target="../media/image167.png"/><Relationship Id="rId5" Type="http://schemas.openxmlformats.org/officeDocument/2006/relationships/image" Target="../media/image162.png"/><Relationship Id="rId15" Type="http://schemas.openxmlformats.org/officeDocument/2006/relationships/image" Target="../media/image171.png"/><Relationship Id="rId10" Type="http://schemas.openxmlformats.org/officeDocument/2006/relationships/image" Target="../media/image166.svg"/><Relationship Id="rId4" Type="http://schemas.openxmlformats.org/officeDocument/2006/relationships/image" Target="../media/image161.png"/><Relationship Id="rId9" Type="http://schemas.openxmlformats.org/officeDocument/2006/relationships/image" Target="../media/image165.png"/><Relationship Id="rId14" Type="http://schemas.openxmlformats.org/officeDocument/2006/relationships/image" Target="../media/image170.svg"/></Relationships>
</file>

<file path=ppt/slides/_rels/slide23.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43.svg"/><Relationship Id="rId18" Type="http://schemas.openxmlformats.org/officeDocument/2006/relationships/image" Target="../media/image136.png"/><Relationship Id="rId3" Type="http://schemas.openxmlformats.org/officeDocument/2006/relationships/image" Target="../media/image3.png"/><Relationship Id="rId21" Type="http://schemas.openxmlformats.org/officeDocument/2006/relationships/image" Target="../media/image185.svg"/><Relationship Id="rId7" Type="http://schemas.openxmlformats.org/officeDocument/2006/relationships/image" Target="../media/image177.svg"/><Relationship Id="rId12" Type="http://schemas.openxmlformats.org/officeDocument/2006/relationships/image" Target="../media/image142.png"/><Relationship Id="rId17" Type="http://schemas.openxmlformats.org/officeDocument/2006/relationships/image" Target="../media/image135.svg"/><Relationship Id="rId2" Type="http://schemas.openxmlformats.org/officeDocument/2006/relationships/notesSlide" Target="../notesSlides/notesSlide18.xml"/><Relationship Id="rId16" Type="http://schemas.openxmlformats.org/officeDocument/2006/relationships/image" Target="../media/image134.png"/><Relationship Id="rId20" Type="http://schemas.openxmlformats.org/officeDocument/2006/relationships/image" Target="../media/image184.png"/><Relationship Id="rId1" Type="http://schemas.openxmlformats.org/officeDocument/2006/relationships/slideLayout" Target="../slideLayouts/slideLayout7.xml"/><Relationship Id="rId6" Type="http://schemas.openxmlformats.org/officeDocument/2006/relationships/image" Target="../media/image176.png"/><Relationship Id="rId11" Type="http://schemas.openxmlformats.org/officeDocument/2006/relationships/image" Target="../media/image181.svg"/><Relationship Id="rId24" Type="http://schemas.openxmlformats.org/officeDocument/2006/relationships/image" Target="../media/image188.png"/><Relationship Id="rId5" Type="http://schemas.openxmlformats.org/officeDocument/2006/relationships/image" Target="../media/image175.svg"/><Relationship Id="rId15" Type="http://schemas.openxmlformats.org/officeDocument/2006/relationships/image" Target="../media/image183.svg"/><Relationship Id="rId23" Type="http://schemas.openxmlformats.org/officeDocument/2006/relationships/image" Target="../media/image187.svg"/><Relationship Id="rId10" Type="http://schemas.openxmlformats.org/officeDocument/2006/relationships/image" Target="../media/image180.png"/><Relationship Id="rId19" Type="http://schemas.openxmlformats.org/officeDocument/2006/relationships/image" Target="../media/image137.svg"/><Relationship Id="rId4" Type="http://schemas.openxmlformats.org/officeDocument/2006/relationships/image" Target="../media/image174.png"/><Relationship Id="rId9" Type="http://schemas.openxmlformats.org/officeDocument/2006/relationships/image" Target="../media/image179.svg"/><Relationship Id="rId14" Type="http://schemas.openxmlformats.org/officeDocument/2006/relationships/image" Target="../media/image182.png"/><Relationship Id="rId22" Type="http://schemas.openxmlformats.org/officeDocument/2006/relationships/image" Target="../media/image18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25.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svg"/><Relationship Id="rId18" Type="http://schemas.openxmlformats.org/officeDocument/2006/relationships/image" Target="../media/image176.png"/><Relationship Id="rId26" Type="http://schemas.openxmlformats.org/officeDocument/2006/relationships/image" Target="../media/image134.png"/><Relationship Id="rId3" Type="http://schemas.openxmlformats.org/officeDocument/2006/relationships/image" Target="../media/image3.png"/><Relationship Id="rId21" Type="http://schemas.openxmlformats.org/officeDocument/2006/relationships/image" Target="../media/image143.svg"/><Relationship Id="rId7" Type="http://schemas.openxmlformats.org/officeDocument/2006/relationships/image" Target="../media/image117.svg"/><Relationship Id="rId12" Type="http://schemas.openxmlformats.org/officeDocument/2006/relationships/image" Target="../media/image122.png"/><Relationship Id="rId17" Type="http://schemas.openxmlformats.org/officeDocument/2006/relationships/image" Target="../media/image175.svg"/><Relationship Id="rId25" Type="http://schemas.openxmlformats.org/officeDocument/2006/relationships/image" Target="../media/image192.svg"/><Relationship Id="rId2" Type="http://schemas.openxmlformats.org/officeDocument/2006/relationships/notesSlide" Target="../notesSlides/notesSlide20.xml"/><Relationship Id="rId16" Type="http://schemas.openxmlformats.org/officeDocument/2006/relationships/image" Target="../media/image174.png"/><Relationship Id="rId20" Type="http://schemas.openxmlformats.org/officeDocument/2006/relationships/image" Target="../media/image142.png"/><Relationship Id="rId29" Type="http://schemas.openxmlformats.org/officeDocument/2006/relationships/image" Target="../media/image194.sv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21.svg"/><Relationship Id="rId24" Type="http://schemas.openxmlformats.org/officeDocument/2006/relationships/image" Target="../media/image191.png"/><Relationship Id="rId32" Type="http://schemas.openxmlformats.org/officeDocument/2006/relationships/image" Target="../media/image188.png"/><Relationship Id="rId5" Type="http://schemas.openxmlformats.org/officeDocument/2006/relationships/image" Target="../media/image115.svg"/><Relationship Id="rId15" Type="http://schemas.openxmlformats.org/officeDocument/2006/relationships/image" Target="../media/image125.svg"/><Relationship Id="rId23" Type="http://schemas.openxmlformats.org/officeDocument/2006/relationships/image" Target="../media/image190.svg"/><Relationship Id="rId28" Type="http://schemas.openxmlformats.org/officeDocument/2006/relationships/image" Target="../media/image193.png"/><Relationship Id="rId10" Type="http://schemas.openxmlformats.org/officeDocument/2006/relationships/image" Target="../media/image120.png"/><Relationship Id="rId19" Type="http://schemas.openxmlformats.org/officeDocument/2006/relationships/image" Target="../media/image177.svg"/><Relationship Id="rId31" Type="http://schemas.openxmlformats.org/officeDocument/2006/relationships/image" Target="../media/image187.svg"/><Relationship Id="rId4" Type="http://schemas.openxmlformats.org/officeDocument/2006/relationships/image" Target="../media/image114.png"/><Relationship Id="rId9" Type="http://schemas.openxmlformats.org/officeDocument/2006/relationships/image" Target="../media/image119.svg"/><Relationship Id="rId14" Type="http://schemas.openxmlformats.org/officeDocument/2006/relationships/image" Target="../media/image124.png"/><Relationship Id="rId22" Type="http://schemas.openxmlformats.org/officeDocument/2006/relationships/image" Target="../media/image189.png"/><Relationship Id="rId27" Type="http://schemas.openxmlformats.org/officeDocument/2006/relationships/image" Target="../media/image135.svg"/><Relationship Id="rId30" Type="http://schemas.openxmlformats.org/officeDocument/2006/relationships/image" Target="../media/image186.png"/></Relationships>
</file>

<file path=ppt/slides/_rels/slide26.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96.svg"/><Relationship Id="rId18" Type="http://schemas.openxmlformats.org/officeDocument/2006/relationships/image" Target="../media/image174.png"/><Relationship Id="rId3" Type="http://schemas.openxmlformats.org/officeDocument/2006/relationships/image" Target="../media/image3.png"/><Relationship Id="rId21" Type="http://schemas.openxmlformats.org/officeDocument/2006/relationships/image" Target="../media/image199.svg"/><Relationship Id="rId7" Type="http://schemas.openxmlformats.org/officeDocument/2006/relationships/image" Target="../media/image143.svg"/><Relationship Id="rId12" Type="http://schemas.openxmlformats.org/officeDocument/2006/relationships/image" Target="../media/image195.png"/><Relationship Id="rId17" Type="http://schemas.openxmlformats.org/officeDocument/2006/relationships/image" Target="../media/image197.png"/><Relationship Id="rId2" Type="http://schemas.openxmlformats.org/officeDocument/2006/relationships/notesSlide" Target="../notesSlides/notesSlide21.xml"/><Relationship Id="rId16" Type="http://schemas.openxmlformats.org/officeDocument/2006/relationships/image" Target="../media/image127.png"/><Relationship Id="rId20" Type="http://schemas.openxmlformats.org/officeDocument/2006/relationships/image" Target="../media/image198.png"/><Relationship Id="rId1" Type="http://schemas.openxmlformats.org/officeDocument/2006/relationships/slideLayout" Target="../slideLayouts/slideLayout7.xml"/><Relationship Id="rId6" Type="http://schemas.openxmlformats.org/officeDocument/2006/relationships/image" Target="../media/image142.png"/><Relationship Id="rId11" Type="http://schemas.openxmlformats.org/officeDocument/2006/relationships/image" Target="../media/image135.svg"/><Relationship Id="rId24" Type="http://schemas.openxmlformats.org/officeDocument/2006/relationships/image" Target="../media/image131.svg"/><Relationship Id="rId5" Type="http://schemas.openxmlformats.org/officeDocument/2006/relationships/image" Target="../media/image137.svg"/><Relationship Id="rId15" Type="http://schemas.openxmlformats.org/officeDocument/2006/relationships/image" Target="../media/image126.png"/><Relationship Id="rId23" Type="http://schemas.openxmlformats.org/officeDocument/2006/relationships/image" Target="../media/image130.png"/><Relationship Id="rId10" Type="http://schemas.openxmlformats.org/officeDocument/2006/relationships/image" Target="../media/image134.png"/><Relationship Id="rId19" Type="http://schemas.openxmlformats.org/officeDocument/2006/relationships/image" Target="../media/image175.svg"/><Relationship Id="rId4" Type="http://schemas.openxmlformats.org/officeDocument/2006/relationships/image" Target="../media/image136.png"/><Relationship Id="rId9" Type="http://schemas.openxmlformats.org/officeDocument/2006/relationships/image" Target="../media/image183.svg"/><Relationship Id="rId14" Type="http://schemas.openxmlformats.org/officeDocument/2006/relationships/image" Target="../media/image128.png"/><Relationship Id="rId22" Type="http://schemas.openxmlformats.org/officeDocument/2006/relationships/image" Target="../media/image129.png"/></Relationships>
</file>

<file path=ppt/slides/_rels/slide27.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3.png"/><Relationship Id="rId7" Type="http://schemas.openxmlformats.org/officeDocument/2006/relationships/image" Target="../media/image20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06.svg"/><Relationship Id="rId4" Type="http://schemas.openxmlformats.org/officeDocument/2006/relationships/image" Target="../media/image205.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3.png"/><Relationship Id="rId7" Type="http://schemas.openxmlformats.org/officeDocument/2006/relationships/image" Target="../media/image210.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09.png"/><Relationship Id="rId11" Type="http://schemas.openxmlformats.org/officeDocument/2006/relationships/image" Target="../media/image214.svg"/><Relationship Id="rId5" Type="http://schemas.openxmlformats.org/officeDocument/2006/relationships/image" Target="../media/image208.png"/><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34.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12.svg"/><Relationship Id="rId18" Type="http://schemas.openxmlformats.org/officeDocument/2006/relationships/image" Target="../media/image223.png"/><Relationship Id="rId3" Type="http://schemas.openxmlformats.org/officeDocument/2006/relationships/image" Target="../media/image3.png"/><Relationship Id="rId7" Type="http://schemas.openxmlformats.org/officeDocument/2006/relationships/image" Target="../media/image218.svg"/><Relationship Id="rId12" Type="http://schemas.openxmlformats.org/officeDocument/2006/relationships/image" Target="../media/image211.png"/><Relationship Id="rId17" Type="http://schemas.openxmlformats.org/officeDocument/2006/relationships/image" Target="../media/image222.svg"/><Relationship Id="rId2" Type="http://schemas.openxmlformats.org/officeDocument/2006/relationships/notesSlide" Target="../notesSlides/notesSlide29.xml"/><Relationship Id="rId16"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image" Target="../media/image217.png"/><Relationship Id="rId11" Type="http://schemas.openxmlformats.org/officeDocument/2006/relationships/image" Target="../media/image210.svg"/><Relationship Id="rId5" Type="http://schemas.openxmlformats.org/officeDocument/2006/relationships/image" Target="../media/image216.svg"/><Relationship Id="rId15" Type="http://schemas.openxmlformats.org/officeDocument/2006/relationships/image" Target="../media/image214.svg"/><Relationship Id="rId10" Type="http://schemas.openxmlformats.org/officeDocument/2006/relationships/image" Target="../media/image209.png"/><Relationship Id="rId19" Type="http://schemas.openxmlformats.org/officeDocument/2006/relationships/image" Target="../media/image224.svg"/><Relationship Id="rId4" Type="http://schemas.openxmlformats.org/officeDocument/2006/relationships/image" Target="../media/image215.png"/><Relationship Id="rId9" Type="http://schemas.openxmlformats.org/officeDocument/2006/relationships/image" Target="../media/image220.svg"/><Relationship Id="rId14" Type="http://schemas.openxmlformats.org/officeDocument/2006/relationships/image" Target="../media/image213.png"/></Relationships>
</file>

<file path=ppt/slides/_rels/slide35.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133.png"/><Relationship Id="rId18" Type="http://schemas.openxmlformats.org/officeDocument/2006/relationships/image" Target="../media/image177.svg"/><Relationship Id="rId3" Type="http://schemas.openxmlformats.org/officeDocument/2006/relationships/image" Target="../media/image3.png"/><Relationship Id="rId7" Type="http://schemas.openxmlformats.org/officeDocument/2006/relationships/image" Target="../media/image228.svg"/><Relationship Id="rId12" Type="http://schemas.openxmlformats.org/officeDocument/2006/relationships/image" Target="../media/image233.png"/><Relationship Id="rId17" Type="http://schemas.openxmlformats.org/officeDocument/2006/relationships/image" Target="../media/image176.png"/><Relationship Id="rId2" Type="http://schemas.openxmlformats.org/officeDocument/2006/relationships/notesSlide" Target="../notesSlides/notesSlide30.xml"/><Relationship Id="rId16" Type="http://schemas.openxmlformats.org/officeDocument/2006/relationships/image" Target="../media/image234.png"/><Relationship Id="rId1" Type="http://schemas.openxmlformats.org/officeDocument/2006/relationships/slideLayout" Target="../slideLayouts/slideLayout7.xml"/><Relationship Id="rId6" Type="http://schemas.openxmlformats.org/officeDocument/2006/relationships/image" Target="../media/image227.png"/><Relationship Id="rId11" Type="http://schemas.openxmlformats.org/officeDocument/2006/relationships/image" Target="../media/image232.svg"/><Relationship Id="rId5" Type="http://schemas.openxmlformats.org/officeDocument/2006/relationships/image" Target="../media/image226.svg"/><Relationship Id="rId15" Type="http://schemas.openxmlformats.org/officeDocument/2006/relationships/image" Target="../media/image135.sv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svg"/><Relationship Id="rId14" Type="http://schemas.openxmlformats.org/officeDocument/2006/relationships/image" Target="../media/image13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8.sv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37.png"/><Relationship Id="rId5" Type="http://schemas.openxmlformats.org/officeDocument/2006/relationships/image" Target="../media/image236.svg"/><Relationship Id="rId4" Type="http://schemas.openxmlformats.org/officeDocument/2006/relationships/image" Target="../media/image235.png"/></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github.com/aws-samples/AWS-First-GenAI-Journe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4.png"/><Relationship Id="rId4" Type="http://schemas.openxmlformats.org/officeDocument/2006/relationships/image" Target="../media/image243.jpeg"/></Relationships>
</file>

<file path=ppt/slides/_rels/slide42.xml.rels><?xml version="1.0" encoding="UTF-8" standalone="yes"?>
<Relationships xmlns="http://schemas.openxmlformats.org/package/2006/relationships"><Relationship Id="rId8" Type="http://schemas.openxmlformats.org/officeDocument/2006/relationships/image" Target="../media/image249.svg"/><Relationship Id="rId3" Type="http://schemas.openxmlformats.org/officeDocument/2006/relationships/image" Target="../media/image3.png"/><Relationship Id="rId7" Type="http://schemas.openxmlformats.org/officeDocument/2006/relationships/image" Target="../media/image24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4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3.pn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50.png"/><Relationship Id="rId21" Type="http://schemas.openxmlformats.org/officeDocument/2006/relationships/image" Target="../media/image3.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notesSlide" Target="../notesSlides/notesSlide8.xml"/><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grpSp>
        <p:nvGrpSpPr>
          <p:cNvPr id="2" name="Group 2"/>
          <p:cNvGrpSpPr/>
          <p:nvPr/>
        </p:nvGrpSpPr>
        <p:grpSpPr>
          <a:xfrm>
            <a:off x="673579" y="9604876"/>
            <a:ext cx="8894362" cy="215444"/>
            <a:chOff x="0" y="0"/>
            <a:chExt cx="11859150" cy="287258"/>
          </a:xfrm>
        </p:grpSpPr>
        <p:sp>
          <p:nvSpPr>
            <p:cNvPr id="3" name="Freeform 3"/>
            <p:cNvSpPr/>
            <p:nvPr/>
          </p:nvSpPr>
          <p:spPr>
            <a:xfrm>
              <a:off x="0" y="0"/>
              <a:ext cx="11859150" cy="287258"/>
            </a:xfrm>
            <a:custGeom>
              <a:avLst/>
              <a:gdLst/>
              <a:ahLst/>
              <a:cxnLst/>
              <a:rect l="l" t="t" r="r" b="b"/>
              <a:pathLst>
                <a:path w="11859150" h="287258">
                  <a:moveTo>
                    <a:pt x="0" y="0"/>
                  </a:moveTo>
                  <a:lnTo>
                    <a:pt x="11859150" y="0"/>
                  </a:lnTo>
                  <a:lnTo>
                    <a:pt x="11859150" y="287258"/>
                  </a:lnTo>
                  <a:lnTo>
                    <a:pt x="0" y="287258"/>
                  </a:lnTo>
                  <a:close/>
                </a:path>
              </a:pathLst>
            </a:custGeom>
            <a:solidFill>
              <a:srgbClr val="000000">
                <a:alpha val="0"/>
              </a:srgbClr>
            </a:solidFill>
          </p:spPr>
        </p:sp>
        <p:sp>
          <p:nvSpPr>
            <p:cNvPr id="4" name="TextBox 4"/>
            <p:cNvSpPr txBox="1"/>
            <p:nvPr/>
          </p:nvSpPr>
          <p:spPr>
            <a:xfrm>
              <a:off x="0" y="-28575"/>
              <a:ext cx="11859150" cy="315833"/>
            </a:xfrm>
            <a:prstGeom prst="rect">
              <a:avLst/>
            </a:prstGeom>
          </p:spPr>
          <p:txBody>
            <a:bodyPr lIns="0" tIns="0" rIns="0" bIns="0" rtlCol="0" anchor="t"/>
            <a:lstStyle/>
            <a:p>
              <a:pPr algn="l">
                <a:lnSpc>
                  <a:spcPts val="1680"/>
                </a:lnSpc>
              </a:pPr>
              <a:r>
                <a:rPr lang="en-US" sz="1400">
                  <a:solidFill>
                    <a:srgbClr val="7F7F7F"/>
                  </a:solidFill>
                  <a:latin typeface="Arial"/>
                  <a:ea typeface="Arial"/>
                  <a:cs typeface="Arial"/>
                  <a:sym typeface="Arial"/>
                </a:rPr>
                <a:t>© Amazon Web Services, Inc. or its Affiliates. </a:t>
              </a:r>
            </a:p>
          </p:txBody>
        </p:sp>
      </p:grpSp>
      <p:sp>
        <p:nvSpPr>
          <p:cNvPr id="5" name="Freeform 5"/>
          <p:cNvSpPr/>
          <p:nvPr/>
        </p:nvSpPr>
        <p:spPr>
          <a:xfrm>
            <a:off x="15851372" y="8564148"/>
            <a:ext cx="2521191" cy="2512345"/>
          </a:xfrm>
          <a:custGeom>
            <a:avLst/>
            <a:gdLst/>
            <a:ahLst/>
            <a:cxnLst/>
            <a:rect l="l" t="t" r="r" b="b"/>
            <a:pathLst>
              <a:path w="2521191" h="2512345">
                <a:moveTo>
                  <a:pt x="0" y="0"/>
                </a:moveTo>
                <a:lnTo>
                  <a:pt x="2521192" y="0"/>
                </a:lnTo>
                <a:lnTo>
                  <a:pt x="2521192" y="2512344"/>
                </a:lnTo>
                <a:lnTo>
                  <a:pt x="0" y="2512344"/>
                </a:lnTo>
                <a:lnTo>
                  <a:pt x="0" y="0"/>
                </a:lnTo>
                <a:close/>
              </a:path>
            </a:pathLst>
          </a:custGeom>
          <a:blipFill>
            <a:blip r:embed="rId3"/>
            <a:stretch>
              <a:fillRect/>
            </a:stretch>
          </a:blipFill>
        </p:spPr>
      </p:sp>
      <p:sp>
        <p:nvSpPr>
          <p:cNvPr id="6" name="Freeform 6"/>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r="-17"/>
            </a:stretch>
          </a:blipFill>
        </p:spPr>
      </p:sp>
      <p:grpSp>
        <p:nvGrpSpPr>
          <p:cNvPr id="7" name="Group 7"/>
          <p:cNvGrpSpPr/>
          <p:nvPr/>
        </p:nvGrpSpPr>
        <p:grpSpPr>
          <a:xfrm>
            <a:off x="673579" y="9604876"/>
            <a:ext cx="8894362" cy="215444"/>
            <a:chOff x="0" y="0"/>
            <a:chExt cx="11859150" cy="287258"/>
          </a:xfrm>
        </p:grpSpPr>
        <p:sp>
          <p:nvSpPr>
            <p:cNvPr id="8" name="Freeform 8"/>
            <p:cNvSpPr/>
            <p:nvPr/>
          </p:nvSpPr>
          <p:spPr>
            <a:xfrm>
              <a:off x="0" y="0"/>
              <a:ext cx="11859150" cy="287258"/>
            </a:xfrm>
            <a:custGeom>
              <a:avLst/>
              <a:gdLst/>
              <a:ahLst/>
              <a:cxnLst/>
              <a:rect l="l" t="t" r="r" b="b"/>
              <a:pathLst>
                <a:path w="11859150" h="287258">
                  <a:moveTo>
                    <a:pt x="0" y="0"/>
                  </a:moveTo>
                  <a:lnTo>
                    <a:pt x="11859150" y="0"/>
                  </a:lnTo>
                  <a:lnTo>
                    <a:pt x="11859150" y="287258"/>
                  </a:lnTo>
                  <a:lnTo>
                    <a:pt x="0" y="287258"/>
                  </a:lnTo>
                  <a:close/>
                </a:path>
              </a:pathLst>
            </a:custGeom>
            <a:solidFill>
              <a:srgbClr val="000000">
                <a:alpha val="0"/>
              </a:srgbClr>
            </a:solidFill>
          </p:spPr>
        </p:sp>
        <p:sp>
          <p:nvSpPr>
            <p:cNvPr id="9" name="TextBox 9"/>
            <p:cNvSpPr txBox="1"/>
            <p:nvPr/>
          </p:nvSpPr>
          <p:spPr>
            <a:xfrm>
              <a:off x="0" y="-28575"/>
              <a:ext cx="11859150" cy="315833"/>
            </a:xfrm>
            <a:prstGeom prst="rect">
              <a:avLst/>
            </a:prstGeom>
          </p:spPr>
          <p:txBody>
            <a:bodyPr lIns="0" tIns="0" rIns="0" bIns="0" rtlCol="0" anchor="t"/>
            <a:lstStyle/>
            <a:p>
              <a:pPr algn="l">
                <a:lnSpc>
                  <a:spcPts val="1680"/>
                </a:lnSpc>
              </a:pPr>
              <a:r>
                <a:rPr lang="en-US" sz="1400">
                  <a:solidFill>
                    <a:srgbClr val="7F7F7F"/>
                  </a:solidFill>
                  <a:latin typeface="Arial"/>
                  <a:ea typeface="Arial"/>
                  <a:cs typeface="Arial"/>
                  <a:sym typeface="Arial"/>
                </a:rPr>
                <a:t>© Amazon Web Services, Inc. or its Affiliates. </a:t>
              </a:r>
            </a:p>
          </p:txBody>
        </p:sp>
      </p:grpSp>
      <p:sp>
        <p:nvSpPr>
          <p:cNvPr id="10" name="Freeform 10"/>
          <p:cNvSpPr/>
          <p:nvPr/>
        </p:nvSpPr>
        <p:spPr>
          <a:xfrm>
            <a:off x="-596619" y="-2859245"/>
            <a:ext cx="9158279" cy="9126146"/>
          </a:xfrm>
          <a:custGeom>
            <a:avLst/>
            <a:gdLst/>
            <a:ahLst/>
            <a:cxnLst/>
            <a:rect l="l" t="t" r="r" b="b"/>
            <a:pathLst>
              <a:path w="9158279" h="9126146">
                <a:moveTo>
                  <a:pt x="0" y="0"/>
                </a:moveTo>
                <a:lnTo>
                  <a:pt x="9158279" y="0"/>
                </a:lnTo>
                <a:lnTo>
                  <a:pt x="9158279" y="9126146"/>
                </a:lnTo>
                <a:lnTo>
                  <a:pt x="0" y="9126146"/>
                </a:lnTo>
                <a:lnTo>
                  <a:pt x="0" y="0"/>
                </a:lnTo>
                <a:close/>
              </a:path>
            </a:pathLst>
          </a:custGeom>
          <a:blipFill>
            <a:blip r:embed="rId3"/>
            <a:stretch>
              <a:fillRect/>
            </a:stretch>
          </a:blipFill>
        </p:spPr>
      </p:sp>
      <p:grpSp>
        <p:nvGrpSpPr>
          <p:cNvPr id="11" name="Group 11"/>
          <p:cNvGrpSpPr/>
          <p:nvPr/>
        </p:nvGrpSpPr>
        <p:grpSpPr>
          <a:xfrm>
            <a:off x="685800" y="6609124"/>
            <a:ext cx="7366000" cy="1245746"/>
            <a:chOff x="0" y="0"/>
            <a:chExt cx="9821333" cy="1660995"/>
          </a:xfrm>
        </p:grpSpPr>
        <p:sp>
          <p:nvSpPr>
            <p:cNvPr id="12" name="Freeform 12"/>
            <p:cNvSpPr/>
            <p:nvPr/>
          </p:nvSpPr>
          <p:spPr>
            <a:xfrm>
              <a:off x="0" y="0"/>
              <a:ext cx="9821333" cy="1660995"/>
            </a:xfrm>
            <a:custGeom>
              <a:avLst/>
              <a:gdLst/>
              <a:ahLst/>
              <a:cxnLst/>
              <a:rect l="l" t="t" r="r" b="b"/>
              <a:pathLst>
                <a:path w="9821333" h="1660995">
                  <a:moveTo>
                    <a:pt x="0" y="0"/>
                  </a:moveTo>
                  <a:lnTo>
                    <a:pt x="9821333" y="0"/>
                  </a:lnTo>
                  <a:lnTo>
                    <a:pt x="9821333" y="1660995"/>
                  </a:lnTo>
                  <a:lnTo>
                    <a:pt x="0" y="1660995"/>
                  </a:lnTo>
                  <a:close/>
                </a:path>
              </a:pathLst>
            </a:custGeom>
            <a:solidFill>
              <a:srgbClr val="000000">
                <a:alpha val="0"/>
              </a:srgbClr>
            </a:solidFill>
          </p:spPr>
        </p:sp>
        <p:sp>
          <p:nvSpPr>
            <p:cNvPr id="13" name="TextBox 13"/>
            <p:cNvSpPr txBox="1"/>
            <p:nvPr/>
          </p:nvSpPr>
          <p:spPr>
            <a:xfrm>
              <a:off x="0" y="-47625"/>
              <a:ext cx="9821333" cy="1708620"/>
            </a:xfrm>
            <a:prstGeom prst="rect">
              <a:avLst/>
            </a:prstGeom>
          </p:spPr>
          <p:txBody>
            <a:bodyPr lIns="0" tIns="0" rIns="0" bIns="0" rtlCol="0" anchor="t"/>
            <a:lstStyle/>
            <a:p>
              <a:pPr algn="l">
                <a:lnSpc>
                  <a:spcPts val="2999"/>
                </a:lnSpc>
              </a:pPr>
              <a:r>
                <a:rPr lang="en-US" sz="2499">
                  <a:solidFill>
                    <a:srgbClr val="FFFFFF"/>
                  </a:solidFill>
                  <a:latin typeface="Arial"/>
                  <a:ea typeface="Arial"/>
                  <a:cs typeface="Arial"/>
                  <a:sym typeface="Arial"/>
                </a:rPr>
                <a:t>Thuan Phat</a:t>
              </a:r>
            </a:p>
            <a:p>
              <a:pPr algn="l">
                <a:lnSpc>
                  <a:spcPts val="2999"/>
                </a:lnSpc>
              </a:pPr>
              <a:r>
                <a:rPr lang="en-US" sz="2499">
                  <a:solidFill>
                    <a:srgbClr val="E73B3B"/>
                  </a:solidFill>
                  <a:latin typeface="Arial"/>
                  <a:ea typeface="Arial"/>
                  <a:cs typeface="Arial"/>
                  <a:sym typeface="Arial"/>
                </a:rPr>
                <a:t>Software Engineer@Katalon</a:t>
              </a:r>
            </a:p>
          </p:txBody>
        </p:sp>
      </p:grpSp>
      <p:grpSp>
        <p:nvGrpSpPr>
          <p:cNvPr id="14" name="Group 14"/>
          <p:cNvGrpSpPr/>
          <p:nvPr/>
        </p:nvGrpSpPr>
        <p:grpSpPr>
          <a:xfrm>
            <a:off x="685800" y="3816458"/>
            <a:ext cx="15922369" cy="2227773"/>
            <a:chOff x="0" y="0"/>
            <a:chExt cx="19533302" cy="2732996"/>
          </a:xfrm>
        </p:grpSpPr>
        <p:sp>
          <p:nvSpPr>
            <p:cNvPr id="15" name="Freeform 15"/>
            <p:cNvSpPr/>
            <p:nvPr/>
          </p:nvSpPr>
          <p:spPr>
            <a:xfrm>
              <a:off x="0" y="0"/>
              <a:ext cx="19533302" cy="2732996"/>
            </a:xfrm>
            <a:custGeom>
              <a:avLst/>
              <a:gdLst/>
              <a:ahLst/>
              <a:cxnLst/>
              <a:rect l="l" t="t" r="r" b="b"/>
              <a:pathLst>
                <a:path w="19533302" h="2732996">
                  <a:moveTo>
                    <a:pt x="0" y="0"/>
                  </a:moveTo>
                  <a:lnTo>
                    <a:pt x="19533302" y="0"/>
                  </a:lnTo>
                  <a:lnTo>
                    <a:pt x="19533302" y="2732996"/>
                  </a:lnTo>
                  <a:lnTo>
                    <a:pt x="0" y="2732996"/>
                  </a:lnTo>
                  <a:close/>
                </a:path>
              </a:pathLst>
            </a:custGeom>
            <a:solidFill>
              <a:srgbClr val="000000">
                <a:alpha val="0"/>
              </a:srgbClr>
            </a:solidFill>
          </p:spPr>
        </p:sp>
        <p:sp>
          <p:nvSpPr>
            <p:cNvPr id="16" name="TextBox 16"/>
            <p:cNvSpPr txBox="1"/>
            <p:nvPr/>
          </p:nvSpPr>
          <p:spPr>
            <a:xfrm>
              <a:off x="0" y="-133350"/>
              <a:ext cx="19533302" cy="2866346"/>
            </a:xfrm>
            <a:prstGeom prst="rect">
              <a:avLst/>
            </a:prstGeom>
          </p:spPr>
          <p:txBody>
            <a:bodyPr lIns="0" tIns="0" rIns="0" bIns="0" rtlCol="0" anchor="t"/>
            <a:lstStyle/>
            <a:p>
              <a:pPr algn="l">
                <a:lnSpc>
                  <a:spcPts val="8399"/>
                </a:lnSpc>
              </a:pPr>
              <a:r>
                <a:rPr lang="en-US" sz="6999" b="1" spc="-17">
                  <a:solidFill>
                    <a:srgbClr val="FFFFFF"/>
                  </a:solidFill>
                  <a:latin typeface="Arial Bold"/>
                  <a:ea typeface="Arial Bold"/>
                  <a:cs typeface="Arial Bold"/>
                  <a:sym typeface="Arial Bold"/>
                </a:rPr>
                <a:t>Generative AI on AWS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a:grpSpLocks noChangeAspect="1"/>
          </p:cNvGrpSpPr>
          <p:nvPr/>
        </p:nvGrpSpPr>
        <p:grpSpPr>
          <a:xfrm>
            <a:off x="1414780" y="641855"/>
            <a:ext cx="15397525" cy="8740634"/>
            <a:chOff x="0" y="0"/>
            <a:chExt cx="10604500" cy="6019800"/>
          </a:xfrm>
        </p:grpSpPr>
        <p:sp>
          <p:nvSpPr>
            <p:cNvPr id="4" name="Freeform 4"/>
            <p:cNvSpPr/>
            <p:nvPr/>
          </p:nvSpPr>
          <p:spPr>
            <a:xfrm>
              <a:off x="63500" y="63500"/>
              <a:ext cx="10475976" cy="5892800"/>
            </a:xfrm>
            <a:custGeom>
              <a:avLst/>
              <a:gdLst/>
              <a:ahLst/>
              <a:cxnLst/>
              <a:rect l="l" t="t" r="r" b="b"/>
              <a:pathLst>
                <a:path w="10475976" h="5892800">
                  <a:moveTo>
                    <a:pt x="0" y="0"/>
                  </a:moveTo>
                  <a:lnTo>
                    <a:pt x="0" y="5892800"/>
                  </a:lnTo>
                  <a:lnTo>
                    <a:pt x="10475976" y="5892800"/>
                  </a:lnTo>
                  <a:lnTo>
                    <a:pt x="10475976" y="0"/>
                  </a:lnTo>
                  <a:close/>
                </a:path>
              </a:pathLst>
            </a:custGeom>
            <a:solidFill>
              <a:srgbClr val="FFFFFF"/>
            </a:solidFill>
          </p:spPr>
        </p:sp>
        <p:sp>
          <p:nvSpPr>
            <p:cNvPr id="5" name="Freeform 5"/>
            <p:cNvSpPr/>
            <p:nvPr/>
          </p:nvSpPr>
          <p:spPr>
            <a:xfrm>
              <a:off x="63500" y="63500"/>
              <a:ext cx="10477500" cy="5892800"/>
            </a:xfrm>
            <a:custGeom>
              <a:avLst/>
              <a:gdLst/>
              <a:ahLst/>
              <a:cxnLst/>
              <a:rect l="l" t="t" r="r" b="b"/>
              <a:pathLst>
                <a:path w="10477500" h="5892800">
                  <a:moveTo>
                    <a:pt x="0" y="0"/>
                  </a:moveTo>
                  <a:lnTo>
                    <a:pt x="10477500" y="0"/>
                  </a:lnTo>
                  <a:lnTo>
                    <a:pt x="10477500" y="5892800"/>
                  </a:lnTo>
                  <a:lnTo>
                    <a:pt x="0" y="5892800"/>
                  </a:lnTo>
                  <a:close/>
                </a:path>
              </a:pathLst>
            </a:custGeom>
            <a:solidFill>
              <a:srgbClr val="232F3E"/>
            </a:solidFill>
          </p:spPr>
        </p:sp>
      </p:grpSp>
      <p:sp>
        <p:nvSpPr>
          <p:cNvPr id="6" name="Freeform 6"/>
          <p:cNvSpPr/>
          <p:nvPr/>
        </p:nvSpPr>
        <p:spPr>
          <a:xfrm>
            <a:off x="2248626" y="8637889"/>
            <a:ext cx="435261" cy="260380"/>
          </a:xfrm>
          <a:custGeom>
            <a:avLst/>
            <a:gdLst/>
            <a:ahLst/>
            <a:cxnLst/>
            <a:rect l="l" t="t" r="r" b="b"/>
            <a:pathLst>
              <a:path w="435261" h="260380">
                <a:moveTo>
                  <a:pt x="0" y="0"/>
                </a:moveTo>
                <a:lnTo>
                  <a:pt x="435261" y="0"/>
                </a:lnTo>
                <a:lnTo>
                  <a:pt x="435261" y="260380"/>
                </a:lnTo>
                <a:lnTo>
                  <a:pt x="0" y="260380"/>
                </a:lnTo>
                <a:lnTo>
                  <a:pt x="0" y="0"/>
                </a:lnTo>
                <a:close/>
              </a:path>
            </a:pathLst>
          </a:custGeom>
          <a:blipFill>
            <a:blip r:embed="rId4"/>
            <a:stretch>
              <a:fillRect/>
            </a:stretch>
          </a:blipFill>
        </p:spPr>
      </p:sp>
      <p:sp>
        <p:nvSpPr>
          <p:cNvPr id="7" name="Freeform 7"/>
          <p:cNvSpPr/>
          <p:nvPr/>
        </p:nvSpPr>
        <p:spPr>
          <a:xfrm>
            <a:off x="1506986" y="734060"/>
            <a:ext cx="3608188" cy="8556237"/>
          </a:xfrm>
          <a:custGeom>
            <a:avLst/>
            <a:gdLst/>
            <a:ahLst/>
            <a:cxnLst/>
            <a:rect l="l" t="t" r="r" b="b"/>
            <a:pathLst>
              <a:path w="3608188" h="8556237">
                <a:moveTo>
                  <a:pt x="0" y="0"/>
                </a:moveTo>
                <a:lnTo>
                  <a:pt x="3608188" y="0"/>
                </a:lnTo>
                <a:lnTo>
                  <a:pt x="3608188" y="8556237"/>
                </a:lnTo>
                <a:lnTo>
                  <a:pt x="0" y="8556237"/>
                </a:lnTo>
                <a:lnTo>
                  <a:pt x="0" y="0"/>
                </a:lnTo>
                <a:close/>
              </a:path>
            </a:pathLst>
          </a:custGeom>
          <a:blipFill>
            <a:blip r:embed="rId5"/>
            <a:stretch>
              <a:fillRect l="-209289" r="-111949"/>
            </a:stretch>
          </a:blipFill>
        </p:spPr>
      </p:sp>
      <p:sp>
        <p:nvSpPr>
          <p:cNvPr id="8" name="Freeform 8"/>
          <p:cNvSpPr/>
          <p:nvPr/>
        </p:nvSpPr>
        <p:spPr>
          <a:xfrm>
            <a:off x="5115174" y="734060"/>
            <a:ext cx="3629111" cy="8556237"/>
          </a:xfrm>
          <a:custGeom>
            <a:avLst/>
            <a:gdLst/>
            <a:ahLst/>
            <a:cxnLst/>
            <a:rect l="l" t="t" r="r" b="b"/>
            <a:pathLst>
              <a:path w="3629111" h="8556237">
                <a:moveTo>
                  <a:pt x="0" y="0"/>
                </a:moveTo>
                <a:lnTo>
                  <a:pt x="3629112" y="0"/>
                </a:lnTo>
                <a:lnTo>
                  <a:pt x="3629112" y="8556237"/>
                </a:lnTo>
                <a:lnTo>
                  <a:pt x="0" y="8556237"/>
                </a:lnTo>
                <a:lnTo>
                  <a:pt x="0" y="0"/>
                </a:lnTo>
                <a:close/>
              </a:path>
            </a:pathLst>
          </a:custGeom>
          <a:blipFill>
            <a:blip r:embed="rId6"/>
            <a:stretch>
              <a:fillRect l="-58983" r="-46107"/>
            </a:stretch>
          </a:blipFill>
        </p:spPr>
      </p:sp>
      <p:sp>
        <p:nvSpPr>
          <p:cNvPr id="9" name="Freeform 9"/>
          <p:cNvSpPr/>
          <p:nvPr/>
        </p:nvSpPr>
        <p:spPr>
          <a:xfrm>
            <a:off x="8744286" y="734060"/>
            <a:ext cx="1897215" cy="8556237"/>
          </a:xfrm>
          <a:custGeom>
            <a:avLst/>
            <a:gdLst/>
            <a:ahLst/>
            <a:cxnLst/>
            <a:rect l="l" t="t" r="r" b="b"/>
            <a:pathLst>
              <a:path w="1897215" h="8556237">
                <a:moveTo>
                  <a:pt x="0" y="0"/>
                </a:moveTo>
                <a:lnTo>
                  <a:pt x="1897215" y="0"/>
                </a:lnTo>
                <a:lnTo>
                  <a:pt x="1897215" y="8556237"/>
                </a:lnTo>
                <a:lnTo>
                  <a:pt x="0" y="8556237"/>
                </a:lnTo>
                <a:lnTo>
                  <a:pt x="0" y="0"/>
                </a:lnTo>
                <a:close/>
              </a:path>
            </a:pathLst>
          </a:custGeom>
          <a:blipFill>
            <a:blip r:embed="rId7"/>
            <a:stretch>
              <a:fillRect l="-79291" r="-18218"/>
            </a:stretch>
          </a:blipFill>
        </p:spPr>
      </p:sp>
      <p:sp>
        <p:nvSpPr>
          <p:cNvPr id="10" name="Freeform 10"/>
          <p:cNvSpPr/>
          <p:nvPr/>
        </p:nvSpPr>
        <p:spPr>
          <a:xfrm>
            <a:off x="8744286" y="734060"/>
            <a:ext cx="4331016" cy="8556237"/>
          </a:xfrm>
          <a:custGeom>
            <a:avLst/>
            <a:gdLst/>
            <a:ahLst/>
            <a:cxnLst/>
            <a:rect l="l" t="t" r="r" b="b"/>
            <a:pathLst>
              <a:path w="4331016" h="8556237">
                <a:moveTo>
                  <a:pt x="0" y="0"/>
                </a:moveTo>
                <a:lnTo>
                  <a:pt x="4331016" y="0"/>
                </a:lnTo>
                <a:lnTo>
                  <a:pt x="4331016" y="8556237"/>
                </a:lnTo>
                <a:lnTo>
                  <a:pt x="0" y="8556237"/>
                </a:lnTo>
                <a:lnTo>
                  <a:pt x="0" y="0"/>
                </a:lnTo>
                <a:close/>
              </a:path>
            </a:pathLst>
          </a:custGeom>
          <a:blipFill>
            <a:blip r:embed="rId8"/>
            <a:stretch>
              <a:fillRect t="-14515" r="-37192" b="-14515"/>
            </a:stretch>
          </a:blipFill>
        </p:spPr>
      </p:sp>
      <p:sp>
        <p:nvSpPr>
          <p:cNvPr id="11" name="Freeform 11"/>
          <p:cNvSpPr/>
          <p:nvPr/>
        </p:nvSpPr>
        <p:spPr>
          <a:xfrm>
            <a:off x="13061592" y="734060"/>
            <a:ext cx="3658522" cy="8556237"/>
          </a:xfrm>
          <a:custGeom>
            <a:avLst/>
            <a:gdLst/>
            <a:ahLst/>
            <a:cxnLst/>
            <a:rect l="l" t="t" r="r" b="b"/>
            <a:pathLst>
              <a:path w="3658522" h="8556237">
                <a:moveTo>
                  <a:pt x="0" y="0"/>
                </a:moveTo>
                <a:lnTo>
                  <a:pt x="3658522" y="0"/>
                </a:lnTo>
                <a:lnTo>
                  <a:pt x="3658522" y="8556237"/>
                </a:lnTo>
                <a:lnTo>
                  <a:pt x="0" y="8556237"/>
                </a:lnTo>
                <a:lnTo>
                  <a:pt x="0" y="0"/>
                </a:lnTo>
                <a:close/>
              </a:path>
            </a:pathLst>
          </a:custGeom>
          <a:blipFill>
            <a:blip r:embed="rId9"/>
            <a:stretch>
              <a:fillRect t="-10285" b="-10285"/>
            </a:stretch>
          </a:blipFill>
        </p:spPr>
      </p:sp>
      <p:grpSp>
        <p:nvGrpSpPr>
          <p:cNvPr id="12" name="Group 12"/>
          <p:cNvGrpSpPr>
            <a:grpSpLocks noChangeAspect="1"/>
          </p:cNvGrpSpPr>
          <p:nvPr/>
        </p:nvGrpSpPr>
        <p:grpSpPr>
          <a:xfrm>
            <a:off x="1506986" y="6384852"/>
            <a:ext cx="15213128" cy="2043994"/>
            <a:chOff x="0" y="0"/>
            <a:chExt cx="10477500" cy="1407719"/>
          </a:xfrm>
        </p:grpSpPr>
        <p:sp>
          <p:nvSpPr>
            <p:cNvPr id="13" name="Freeform 13"/>
            <p:cNvSpPr/>
            <p:nvPr/>
          </p:nvSpPr>
          <p:spPr>
            <a:xfrm>
              <a:off x="0" y="0"/>
              <a:ext cx="10477500" cy="1407668"/>
            </a:xfrm>
            <a:custGeom>
              <a:avLst/>
              <a:gdLst/>
              <a:ahLst/>
              <a:cxnLst/>
              <a:rect l="l" t="t" r="r" b="b"/>
              <a:pathLst>
                <a:path w="10477500" h="1407668">
                  <a:moveTo>
                    <a:pt x="0" y="0"/>
                  </a:moveTo>
                  <a:lnTo>
                    <a:pt x="10477500" y="0"/>
                  </a:lnTo>
                  <a:lnTo>
                    <a:pt x="10477500" y="1407668"/>
                  </a:lnTo>
                  <a:lnTo>
                    <a:pt x="0" y="1407668"/>
                  </a:lnTo>
                  <a:close/>
                </a:path>
              </a:pathLst>
            </a:custGeom>
            <a:solidFill>
              <a:srgbClr val="232F3E">
                <a:alpha val="81176"/>
              </a:srgbClr>
            </a:solidFill>
          </p:spPr>
        </p:sp>
      </p:grpSp>
      <p:sp>
        <p:nvSpPr>
          <p:cNvPr id="14" name="TextBox 14"/>
          <p:cNvSpPr txBox="1"/>
          <p:nvPr/>
        </p:nvSpPr>
        <p:spPr>
          <a:xfrm>
            <a:off x="2889707" y="1458737"/>
            <a:ext cx="1059746"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Chatbots</a:t>
            </a:r>
          </a:p>
        </p:txBody>
      </p:sp>
      <p:sp>
        <p:nvSpPr>
          <p:cNvPr id="15" name="TextBox 15"/>
          <p:cNvSpPr txBox="1"/>
          <p:nvPr/>
        </p:nvSpPr>
        <p:spPr>
          <a:xfrm>
            <a:off x="2526680" y="3932668"/>
            <a:ext cx="1804885"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Personalization</a:t>
            </a:r>
          </a:p>
        </p:txBody>
      </p:sp>
      <p:sp>
        <p:nvSpPr>
          <p:cNvPr id="16" name="TextBox 16"/>
          <p:cNvSpPr txBox="1"/>
          <p:nvPr/>
        </p:nvSpPr>
        <p:spPr>
          <a:xfrm>
            <a:off x="2419248" y="2259777"/>
            <a:ext cx="2019543"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Virtual Assistants</a:t>
            </a:r>
          </a:p>
        </p:txBody>
      </p:sp>
      <p:sp>
        <p:nvSpPr>
          <p:cNvPr id="17" name="TextBox 17"/>
          <p:cNvSpPr txBox="1"/>
          <p:nvPr/>
        </p:nvSpPr>
        <p:spPr>
          <a:xfrm>
            <a:off x="2370137" y="3109499"/>
            <a:ext cx="2109328"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Post-call analytics</a:t>
            </a:r>
          </a:p>
        </p:txBody>
      </p:sp>
      <p:sp>
        <p:nvSpPr>
          <p:cNvPr id="18" name="TextBox 18"/>
          <p:cNvSpPr txBox="1"/>
          <p:nvPr/>
        </p:nvSpPr>
        <p:spPr>
          <a:xfrm>
            <a:off x="1996392" y="4753942"/>
            <a:ext cx="2335174"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Identity Verification</a:t>
            </a:r>
          </a:p>
        </p:txBody>
      </p:sp>
      <p:sp>
        <p:nvSpPr>
          <p:cNvPr id="19" name="TextBox 19"/>
          <p:cNvSpPr txBox="1"/>
          <p:nvPr/>
        </p:nvSpPr>
        <p:spPr>
          <a:xfrm>
            <a:off x="6389266" y="5556877"/>
            <a:ext cx="1433339"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Sales scripts</a:t>
            </a:r>
          </a:p>
        </p:txBody>
      </p:sp>
      <p:sp>
        <p:nvSpPr>
          <p:cNvPr id="20" name="TextBox 20"/>
          <p:cNvSpPr txBox="1"/>
          <p:nvPr/>
        </p:nvSpPr>
        <p:spPr>
          <a:xfrm>
            <a:off x="6507403" y="2259777"/>
            <a:ext cx="1438858"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Agent Assist</a:t>
            </a:r>
          </a:p>
        </p:txBody>
      </p:sp>
      <p:sp>
        <p:nvSpPr>
          <p:cNvPr id="21" name="TextBox 21"/>
          <p:cNvSpPr txBox="1"/>
          <p:nvPr/>
        </p:nvSpPr>
        <p:spPr>
          <a:xfrm>
            <a:off x="6251145" y="3919391"/>
            <a:ext cx="1944915"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Code generation</a:t>
            </a:r>
          </a:p>
        </p:txBody>
      </p:sp>
      <p:sp>
        <p:nvSpPr>
          <p:cNvPr id="22" name="TextBox 22"/>
          <p:cNvSpPr txBox="1"/>
          <p:nvPr/>
        </p:nvSpPr>
        <p:spPr>
          <a:xfrm>
            <a:off x="6218464" y="3118351"/>
            <a:ext cx="2011936"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Content Creation</a:t>
            </a:r>
          </a:p>
        </p:txBody>
      </p:sp>
      <p:sp>
        <p:nvSpPr>
          <p:cNvPr id="23" name="TextBox 23"/>
          <p:cNvSpPr txBox="1"/>
          <p:nvPr/>
        </p:nvSpPr>
        <p:spPr>
          <a:xfrm>
            <a:off x="5951501" y="4751411"/>
            <a:ext cx="2327456"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Text summarization</a:t>
            </a:r>
          </a:p>
        </p:txBody>
      </p:sp>
      <p:sp>
        <p:nvSpPr>
          <p:cNvPr id="24" name="TextBox 24"/>
          <p:cNvSpPr txBox="1"/>
          <p:nvPr/>
        </p:nvSpPr>
        <p:spPr>
          <a:xfrm>
            <a:off x="5953742" y="1458737"/>
            <a:ext cx="2569262"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Conversational search</a:t>
            </a:r>
          </a:p>
        </p:txBody>
      </p:sp>
      <p:sp>
        <p:nvSpPr>
          <p:cNvPr id="25" name="TextBox 25"/>
          <p:cNvSpPr txBox="1"/>
          <p:nvPr/>
        </p:nvSpPr>
        <p:spPr>
          <a:xfrm>
            <a:off x="10181276" y="3144905"/>
            <a:ext cx="1692419"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Music creation</a:t>
            </a:r>
          </a:p>
        </p:txBody>
      </p:sp>
      <p:sp>
        <p:nvSpPr>
          <p:cNvPr id="26" name="TextBox 26"/>
          <p:cNvSpPr txBox="1"/>
          <p:nvPr/>
        </p:nvSpPr>
        <p:spPr>
          <a:xfrm>
            <a:off x="10310076" y="1439977"/>
            <a:ext cx="1495741" cy="309559"/>
          </a:xfrm>
          <a:prstGeom prst="rect">
            <a:avLst/>
          </a:prstGeom>
        </p:spPr>
        <p:txBody>
          <a:bodyPr lIns="0" tIns="0" rIns="0" bIns="0" rtlCol="0" anchor="t">
            <a:spAutoFit/>
          </a:bodyPr>
          <a:lstStyle/>
          <a:p>
            <a:pPr algn="l">
              <a:lnSpc>
                <a:spcPts val="2300"/>
              </a:lnSpc>
            </a:pPr>
            <a:r>
              <a:rPr lang="en-US" sz="2032" spc="-6">
                <a:solidFill>
                  <a:srgbClr val="FFFFFF"/>
                </a:solidFill>
                <a:latin typeface="IBM Plex Sans"/>
                <a:ea typeface="IBM Plex Sans"/>
                <a:cs typeface="IBM Plex Sans"/>
                <a:sym typeface="IBM Plex Sans"/>
              </a:rPr>
              <a:t>Text, image, </a:t>
            </a:r>
          </a:p>
        </p:txBody>
      </p:sp>
      <p:sp>
        <p:nvSpPr>
          <p:cNvPr id="27" name="TextBox 27"/>
          <p:cNvSpPr txBox="1"/>
          <p:nvPr/>
        </p:nvSpPr>
        <p:spPr>
          <a:xfrm>
            <a:off x="10037664" y="1732069"/>
            <a:ext cx="1985341" cy="309559"/>
          </a:xfrm>
          <a:prstGeom prst="rect">
            <a:avLst/>
          </a:prstGeom>
        </p:spPr>
        <p:txBody>
          <a:bodyPr lIns="0" tIns="0" rIns="0" bIns="0" rtlCol="0" anchor="t">
            <a:spAutoFit/>
          </a:bodyPr>
          <a:lstStyle/>
          <a:p>
            <a:pPr algn="l">
              <a:lnSpc>
                <a:spcPts val="2300"/>
              </a:lnSpc>
            </a:pPr>
            <a:r>
              <a:rPr lang="en-US" sz="2032" spc="-6">
                <a:solidFill>
                  <a:srgbClr val="FFFFFF"/>
                </a:solidFill>
                <a:latin typeface="IBM Plex Sans"/>
                <a:ea typeface="IBM Plex Sans"/>
                <a:cs typeface="IBM Plex Sans"/>
                <a:sym typeface="IBM Plex Sans"/>
              </a:rPr>
              <a:t>video generation</a:t>
            </a:r>
          </a:p>
        </p:txBody>
      </p:sp>
      <p:sp>
        <p:nvSpPr>
          <p:cNvPr id="28" name="TextBox 28"/>
          <p:cNvSpPr txBox="1"/>
          <p:nvPr/>
        </p:nvSpPr>
        <p:spPr>
          <a:xfrm>
            <a:off x="10145622" y="2134314"/>
            <a:ext cx="1764654" cy="566734"/>
          </a:xfrm>
          <a:prstGeom prst="rect">
            <a:avLst/>
          </a:prstGeom>
        </p:spPr>
        <p:txBody>
          <a:bodyPr lIns="0" tIns="0" rIns="0" bIns="0" rtlCol="0" anchor="t">
            <a:spAutoFit/>
          </a:bodyPr>
          <a:lstStyle/>
          <a:p>
            <a:pPr algn="l">
              <a:lnSpc>
                <a:spcPts val="5081"/>
              </a:lnSpc>
            </a:pPr>
            <a:r>
              <a:rPr lang="en-US" sz="2032" spc="-6">
                <a:solidFill>
                  <a:srgbClr val="FFFFFF"/>
                </a:solidFill>
                <a:latin typeface="IBM Plex Sans"/>
                <a:ea typeface="IBM Plex Sans"/>
                <a:cs typeface="IBM Plex Sans"/>
                <a:sym typeface="IBM Plex Sans"/>
              </a:rPr>
              <a:t>Product design</a:t>
            </a:r>
          </a:p>
        </p:txBody>
      </p:sp>
      <p:sp>
        <p:nvSpPr>
          <p:cNvPr id="29" name="TextBox 29"/>
          <p:cNvSpPr txBox="1"/>
          <p:nvPr/>
        </p:nvSpPr>
        <p:spPr>
          <a:xfrm>
            <a:off x="9852451" y="4541861"/>
            <a:ext cx="2363083" cy="566734"/>
          </a:xfrm>
          <a:prstGeom prst="rect">
            <a:avLst/>
          </a:prstGeom>
        </p:spPr>
        <p:txBody>
          <a:bodyPr lIns="0" tIns="0" rIns="0" bIns="0" rtlCol="0" anchor="t">
            <a:spAutoFit/>
          </a:bodyPr>
          <a:lstStyle/>
          <a:p>
            <a:pPr algn="l">
              <a:lnSpc>
                <a:spcPts val="5081"/>
              </a:lnSpc>
            </a:pPr>
            <a:r>
              <a:rPr lang="en-US" sz="2032" spc="-6">
                <a:solidFill>
                  <a:srgbClr val="FFFFFF"/>
                </a:solidFill>
                <a:latin typeface="IBM Plex Sans"/>
                <a:ea typeface="IBM Plex Sans"/>
                <a:cs typeface="IBM Plex Sans"/>
                <a:sym typeface="IBM Plex Sans"/>
              </a:rPr>
              <a:t>Creating animations</a:t>
            </a:r>
          </a:p>
        </p:txBody>
      </p:sp>
      <p:sp>
        <p:nvSpPr>
          <p:cNvPr id="30" name="TextBox 30"/>
          <p:cNvSpPr txBox="1"/>
          <p:nvPr/>
        </p:nvSpPr>
        <p:spPr>
          <a:xfrm>
            <a:off x="10480449" y="5303070"/>
            <a:ext cx="1102523" cy="566734"/>
          </a:xfrm>
          <a:prstGeom prst="rect">
            <a:avLst/>
          </a:prstGeom>
        </p:spPr>
        <p:txBody>
          <a:bodyPr lIns="0" tIns="0" rIns="0" bIns="0" rtlCol="0" anchor="t">
            <a:spAutoFit/>
          </a:bodyPr>
          <a:lstStyle/>
          <a:p>
            <a:pPr algn="l">
              <a:lnSpc>
                <a:spcPts val="5081"/>
              </a:lnSpc>
            </a:pPr>
            <a:r>
              <a:rPr lang="en-US" sz="2032" spc="-6">
                <a:solidFill>
                  <a:srgbClr val="FFFFFF"/>
                </a:solidFill>
                <a:latin typeface="IBM Plex Sans"/>
                <a:ea typeface="IBM Plex Sans"/>
                <a:cs typeface="IBM Plex Sans"/>
                <a:sym typeface="IBM Plex Sans"/>
              </a:rPr>
              <a:t>Modeling</a:t>
            </a:r>
          </a:p>
        </p:txBody>
      </p:sp>
      <p:sp>
        <p:nvSpPr>
          <p:cNvPr id="31" name="TextBox 31"/>
          <p:cNvSpPr txBox="1"/>
          <p:nvPr/>
        </p:nvSpPr>
        <p:spPr>
          <a:xfrm>
            <a:off x="9841567" y="3945945"/>
            <a:ext cx="2383939"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Media enhancement</a:t>
            </a:r>
          </a:p>
        </p:txBody>
      </p:sp>
      <p:sp>
        <p:nvSpPr>
          <p:cNvPr id="32" name="TextBox 32"/>
          <p:cNvSpPr txBox="1"/>
          <p:nvPr/>
        </p:nvSpPr>
        <p:spPr>
          <a:xfrm>
            <a:off x="13951961" y="4662898"/>
            <a:ext cx="1763865"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Quality control</a:t>
            </a:r>
          </a:p>
        </p:txBody>
      </p:sp>
      <p:sp>
        <p:nvSpPr>
          <p:cNvPr id="33" name="TextBox 33"/>
          <p:cNvSpPr txBox="1"/>
          <p:nvPr/>
        </p:nvSpPr>
        <p:spPr>
          <a:xfrm>
            <a:off x="13920400" y="5490492"/>
            <a:ext cx="1856555"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Fraud detection</a:t>
            </a:r>
          </a:p>
        </p:txBody>
      </p:sp>
      <p:sp>
        <p:nvSpPr>
          <p:cNvPr id="34" name="TextBox 34"/>
          <p:cNvSpPr txBox="1"/>
          <p:nvPr/>
        </p:nvSpPr>
        <p:spPr>
          <a:xfrm>
            <a:off x="13702369" y="3060817"/>
            <a:ext cx="2274916"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Data augmentation</a:t>
            </a:r>
          </a:p>
        </p:txBody>
      </p:sp>
      <p:sp>
        <p:nvSpPr>
          <p:cNvPr id="35" name="TextBox 35"/>
          <p:cNvSpPr txBox="1"/>
          <p:nvPr/>
        </p:nvSpPr>
        <p:spPr>
          <a:xfrm>
            <a:off x="13646896" y="2259777"/>
            <a:ext cx="2387700"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Content moderation</a:t>
            </a:r>
          </a:p>
        </p:txBody>
      </p:sp>
      <p:sp>
        <p:nvSpPr>
          <p:cNvPr id="36" name="TextBox 36"/>
          <p:cNvSpPr txBox="1"/>
          <p:nvPr/>
        </p:nvSpPr>
        <p:spPr>
          <a:xfrm>
            <a:off x="13575588" y="1458737"/>
            <a:ext cx="2533608"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Document processing</a:t>
            </a:r>
          </a:p>
        </p:txBody>
      </p:sp>
      <p:sp>
        <p:nvSpPr>
          <p:cNvPr id="37" name="TextBox 37"/>
          <p:cNvSpPr txBox="1"/>
          <p:nvPr/>
        </p:nvSpPr>
        <p:spPr>
          <a:xfrm>
            <a:off x="13468626" y="3861858"/>
            <a:ext cx="2749330" cy="357184"/>
          </a:xfrm>
          <a:prstGeom prst="rect">
            <a:avLst/>
          </a:prstGeom>
        </p:spPr>
        <p:txBody>
          <a:bodyPr lIns="0" tIns="0" rIns="0" bIns="0" rtlCol="0" anchor="t">
            <a:spAutoFit/>
          </a:bodyPr>
          <a:lstStyle/>
          <a:p>
            <a:pPr algn="l">
              <a:lnSpc>
                <a:spcPts val="2845"/>
              </a:lnSpc>
            </a:pPr>
            <a:r>
              <a:rPr lang="en-US" sz="2032" spc="-6">
                <a:solidFill>
                  <a:srgbClr val="FFFFFF"/>
                </a:solidFill>
                <a:latin typeface="IBM Plex Sans"/>
                <a:ea typeface="IBM Plex Sans"/>
                <a:cs typeface="IBM Plex Sans"/>
                <a:sym typeface="IBM Plex Sans"/>
              </a:rPr>
              <a:t>Predictive maintenance</a:t>
            </a:r>
          </a:p>
        </p:txBody>
      </p:sp>
      <p:sp>
        <p:nvSpPr>
          <p:cNvPr id="38" name="TextBox 38"/>
          <p:cNvSpPr txBox="1"/>
          <p:nvPr/>
        </p:nvSpPr>
        <p:spPr>
          <a:xfrm>
            <a:off x="2576690" y="6719555"/>
            <a:ext cx="1798773" cy="924612"/>
          </a:xfrm>
          <a:prstGeom prst="rect">
            <a:avLst/>
          </a:prstGeom>
        </p:spPr>
        <p:txBody>
          <a:bodyPr lIns="0" tIns="0" rIns="0" bIns="0" rtlCol="0" anchor="t">
            <a:spAutoFit/>
          </a:bodyPr>
          <a:lstStyle/>
          <a:p>
            <a:pPr algn="ctr">
              <a:lnSpc>
                <a:spcPts val="3624"/>
              </a:lnSpc>
            </a:pPr>
            <a:r>
              <a:rPr lang="en-US" sz="3048" b="1" spc="-9">
                <a:solidFill>
                  <a:srgbClr val="F46EBB"/>
                </a:solidFill>
                <a:latin typeface="IBM Plex Sans Bold"/>
                <a:ea typeface="IBM Plex Sans Bold"/>
                <a:cs typeface="IBM Plex Sans Bold"/>
                <a:sym typeface="IBM Plex Sans Bold"/>
              </a:rPr>
              <a:t>Enhance customer </a:t>
            </a:r>
          </a:p>
        </p:txBody>
      </p:sp>
      <p:sp>
        <p:nvSpPr>
          <p:cNvPr id="39" name="TextBox 39"/>
          <p:cNvSpPr txBox="1"/>
          <p:nvPr/>
        </p:nvSpPr>
        <p:spPr>
          <a:xfrm>
            <a:off x="2443022" y="7640088"/>
            <a:ext cx="1972175" cy="464332"/>
          </a:xfrm>
          <a:prstGeom prst="rect">
            <a:avLst/>
          </a:prstGeom>
        </p:spPr>
        <p:txBody>
          <a:bodyPr lIns="0" tIns="0" rIns="0" bIns="0" rtlCol="0" anchor="t">
            <a:spAutoFit/>
          </a:bodyPr>
          <a:lstStyle/>
          <a:p>
            <a:pPr algn="l">
              <a:lnSpc>
                <a:spcPts val="3624"/>
              </a:lnSpc>
            </a:pPr>
            <a:r>
              <a:rPr lang="en-US" sz="3048" b="1" spc="-9">
                <a:solidFill>
                  <a:srgbClr val="F46EBB"/>
                </a:solidFill>
                <a:latin typeface="IBM Plex Sans Bold"/>
                <a:ea typeface="IBM Plex Sans Bold"/>
                <a:cs typeface="IBM Plex Sans Bold"/>
                <a:sym typeface="IBM Plex Sans Bold"/>
              </a:rPr>
              <a:t>experience</a:t>
            </a:r>
          </a:p>
        </p:txBody>
      </p:sp>
      <p:sp>
        <p:nvSpPr>
          <p:cNvPr id="40" name="TextBox 40"/>
          <p:cNvSpPr txBox="1"/>
          <p:nvPr/>
        </p:nvSpPr>
        <p:spPr>
          <a:xfrm>
            <a:off x="6029452" y="6719555"/>
            <a:ext cx="1891600" cy="924612"/>
          </a:xfrm>
          <a:prstGeom prst="rect">
            <a:avLst/>
          </a:prstGeom>
        </p:spPr>
        <p:txBody>
          <a:bodyPr lIns="0" tIns="0" rIns="0" bIns="0" rtlCol="0" anchor="t">
            <a:spAutoFit/>
          </a:bodyPr>
          <a:lstStyle/>
          <a:p>
            <a:pPr algn="ctr">
              <a:lnSpc>
                <a:spcPts val="3624"/>
              </a:lnSpc>
            </a:pPr>
            <a:r>
              <a:rPr lang="en-US" sz="3048" b="1" spc="-9">
                <a:solidFill>
                  <a:srgbClr val="F46EBB"/>
                </a:solidFill>
                <a:latin typeface="IBM Plex Sans Bold"/>
                <a:ea typeface="IBM Plex Sans Bold"/>
                <a:cs typeface="IBM Plex Sans Bold"/>
                <a:sym typeface="IBM Plex Sans Bold"/>
              </a:rPr>
              <a:t>Boost employee </a:t>
            </a:r>
          </a:p>
        </p:txBody>
      </p:sp>
      <p:sp>
        <p:nvSpPr>
          <p:cNvPr id="41" name="TextBox 41"/>
          <p:cNvSpPr txBox="1"/>
          <p:nvPr/>
        </p:nvSpPr>
        <p:spPr>
          <a:xfrm>
            <a:off x="5812582" y="7640088"/>
            <a:ext cx="2234297" cy="464332"/>
          </a:xfrm>
          <a:prstGeom prst="rect">
            <a:avLst/>
          </a:prstGeom>
        </p:spPr>
        <p:txBody>
          <a:bodyPr lIns="0" tIns="0" rIns="0" bIns="0" rtlCol="0" anchor="t">
            <a:spAutoFit/>
          </a:bodyPr>
          <a:lstStyle/>
          <a:p>
            <a:pPr algn="l">
              <a:lnSpc>
                <a:spcPts val="3624"/>
              </a:lnSpc>
            </a:pPr>
            <a:r>
              <a:rPr lang="en-US" sz="3048" b="1" spc="-9">
                <a:solidFill>
                  <a:srgbClr val="F46EBB"/>
                </a:solidFill>
                <a:latin typeface="IBM Plex Sans Bold"/>
                <a:ea typeface="IBM Plex Sans Bold"/>
                <a:cs typeface="IBM Plex Sans Bold"/>
                <a:sym typeface="IBM Plex Sans Bold"/>
              </a:rPr>
              <a:t>productivity</a:t>
            </a:r>
          </a:p>
        </p:txBody>
      </p:sp>
      <p:sp>
        <p:nvSpPr>
          <p:cNvPr id="42" name="TextBox 42"/>
          <p:cNvSpPr txBox="1"/>
          <p:nvPr/>
        </p:nvSpPr>
        <p:spPr>
          <a:xfrm>
            <a:off x="9998456" y="6719555"/>
            <a:ext cx="2260989" cy="924612"/>
          </a:xfrm>
          <a:prstGeom prst="rect">
            <a:avLst/>
          </a:prstGeom>
        </p:spPr>
        <p:txBody>
          <a:bodyPr lIns="0" tIns="0" rIns="0" bIns="0" rtlCol="0" anchor="t">
            <a:spAutoFit/>
          </a:bodyPr>
          <a:lstStyle/>
          <a:p>
            <a:pPr algn="ctr">
              <a:lnSpc>
                <a:spcPts val="3624"/>
              </a:lnSpc>
            </a:pPr>
            <a:r>
              <a:rPr lang="en-US" sz="3048" b="1" spc="-9">
                <a:solidFill>
                  <a:srgbClr val="F46EBB"/>
                </a:solidFill>
                <a:latin typeface="IBM Plex Sans Bold"/>
                <a:ea typeface="IBM Plex Sans Bold"/>
                <a:cs typeface="IBM Plex Sans Bold"/>
                <a:sym typeface="IBM Plex Sans Bold"/>
              </a:rPr>
              <a:t>Creativity &amp; Content </a:t>
            </a:r>
          </a:p>
        </p:txBody>
      </p:sp>
      <p:sp>
        <p:nvSpPr>
          <p:cNvPr id="43" name="TextBox 43"/>
          <p:cNvSpPr txBox="1"/>
          <p:nvPr/>
        </p:nvSpPr>
        <p:spPr>
          <a:xfrm>
            <a:off x="10294559" y="7640088"/>
            <a:ext cx="1557119" cy="464332"/>
          </a:xfrm>
          <a:prstGeom prst="rect">
            <a:avLst/>
          </a:prstGeom>
        </p:spPr>
        <p:txBody>
          <a:bodyPr lIns="0" tIns="0" rIns="0" bIns="0" rtlCol="0" anchor="t">
            <a:spAutoFit/>
          </a:bodyPr>
          <a:lstStyle/>
          <a:p>
            <a:pPr algn="l">
              <a:lnSpc>
                <a:spcPts val="3624"/>
              </a:lnSpc>
            </a:pPr>
            <a:r>
              <a:rPr lang="en-US" sz="3048" b="1" spc="-9">
                <a:solidFill>
                  <a:srgbClr val="F46EBB"/>
                </a:solidFill>
                <a:latin typeface="IBM Plex Sans Bold"/>
                <a:ea typeface="IBM Plex Sans Bold"/>
                <a:cs typeface="IBM Plex Sans Bold"/>
                <a:sym typeface="IBM Plex Sans Bold"/>
              </a:rPr>
              <a:t>Creation</a:t>
            </a:r>
          </a:p>
        </p:txBody>
      </p:sp>
      <p:sp>
        <p:nvSpPr>
          <p:cNvPr id="44" name="TextBox 44"/>
          <p:cNvSpPr txBox="1"/>
          <p:nvPr/>
        </p:nvSpPr>
        <p:spPr>
          <a:xfrm>
            <a:off x="14060707" y="6719555"/>
            <a:ext cx="1650970" cy="924612"/>
          </a:xfrm>
          <a:prstGeom prst="rect">
            <a:avLst/>
          </a:prstGeom>
        </p:spPr>
        <p:txBody>
          <a:bodyPr lIns="0" tIns="0" rIns="0" bIns="0" rtlCol="0" anchor="t">
            <a:spAutoFit/>
          </a:bodyPr>
          <a:lstStyle/>
          <a:p>
            <a:pPr algn="just">
              <a:lnSpc>
                <a:spcPts val="3624"/>
              </a:lnSpc>
            </a:pPr>
            <a:r>
              <a:rPr lang="en-US" sz="3048" b="1" spc="-9">
                <a:solidFill>
                  <a:srgbClr val="F46EBB"/>
                </a:solidFill>
                <a:latin typeface="IBM Plex Sans Bold"/>
                <a:ea typeface="IBM Plex Sans Bold"/>
                <a:cs typeface="IBM Plex Sans Bold"/>
                <a:sym typeface="IBM Plex Sans Bold"/>
              </a:rPr>
              <a:t>Improve business </a:t>
            </a:r>
          </a:p>
        </p:txBody>
      </p:sp>
      <p:sp>
        <p:nvSpPr>
          <p:cNvPr id="45" name="TextBox 45"/>
          <p:cNvSpPr txBox="1"/>
          <p:nvPr/>
        </p:nvSpPr>
        <p:spPr>
          <a:xfrm>
            <a:off x="13860640" y="7640088"/>
            <a:ext cx="1959893" cy="464332"/>
          </a:xfrm>
          <a:prstGeom prst="rect">
            <a:avLst/>
          </a:prstGeom>
        </p:spPr>
        <p:txBody>
          <a:bodyPr lIns="0" tIns="0" rIns="0" bIns="0" rtlCol="0" anchor="t">
            <a:spAutoFit/>
          </a:bodyPr>
          <a:lstStyle/>
          <a:p>
            <a:pPr algn="l">
              <a:lnSpc>
                <a:spcPts val="3624"/>
              </a:lnSpc>
            </a:pPr>
            <a:r>
              <a:rPr lang="en-US" sz="3048" b="1" spc="-9">
                <a:solidFill>
                  <a:srgbClr val="F46EBB"/>
                </a:solidFill>
                <a:latin typeface="IBM Plex Sans Bold"/>
                <a:ea typeface="IBM Plex Sans Bold"/>
                <a:cs typeface="IBM Plex Sans Bold"/>
                <a:sym typeface="IBM Plex Sans Bold"/>
              </a:rPr>
              <a:t>operations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a:grpSpLocks noChangeAspect="1"/>
          </p:cNvGrpSpPr>
          <p:nvPr/>
        </p:nvGrpSpPr>
        <p:grpSpPr>
          <a:xfrm>
            <a:off x="1559936" y="621831"/>
            <a:ext cx="15045122" cy="8540587"/>
            <a:chOff x="0" y="0"/>
            <a:chExt cx="10604500" cy="6019800"/>
          </a:xfrm>
        </p:grpSpPr>
        <p:sp>
          <p:nvSpPr>
            <p:cNvPr id="4" name="Freeform 4"/>
            <p:cNvSpPr/>
            <p:nvPr/>
          </p:nvSpPr>
          <p:spPr>
            <a:xfrm>
              <a:off x="63500" y="63500"/>
              <a:ext cx="10475976" cy="5892800"/>
            </a:xfrm>
            <a:custGeom>
              <a:avLst/>
              <a:gdLst/>
              <a:ahLst/>
              <a:cxnLst/>
              <a:rect l="l" t="t" r="r" b="b"/>
              <a:pathLst>
                <a:path w="10475976" h="5892800">
                  <a:moveTo>
                    <a:pt x="0" y="0"/>
                  </a:moveTo>
                  <a:lnTo>
                    <a:pt x="0" y="5892800"/>
                  </a:lnTo>
                  <a:lnTo>
                    <a:pt x="10475976" y="5892800"/>
                  </a:lnTo>
                  <a:lnTo>
                    <a:pt x="10475976" y="0"/>
                  </a:lnTo>
                  <a:close/>
                </a:path>
              </a:pathLst>
            </a:custGeom>
            <a:solidFill>
              <a:srgbClr val="FFFFFF"/>
            </a:solidFill>
          </p:spPr>
        </p:sp>
        <p:sp>
          <p:nvSpPr>
            <p:cNvPr id="5" name="Freeform 5"/>
            <p:cNvSpPr/>
            <p:nvPr/>
          </p:nvSpPr>
          <p:spPr>
            <a:xfrm>
              <a:off x="63500" y="63500"/>
              <a:ext cx="10477500" cy="5892800"/>
            </a:xfrm>
            <a:custGeom>
              <a:avLst/>
              <a:gdLst/>
              <a:ahLst/>
              <a:cxnLst/>
              <a:rect l="l" t="t" r="r" b="b"/>
              <a:pathLst>
                <a:path w="10477500" h="5892800">
                  <a:moveTo>
                    <a:pt x="0" y="0"/>
                  </a:moveTo>
                  <a:lnTo>
                    <a:pt x="10477500" y="0"/>
                  </a:lnTo>
                  <a:lnTo>
                    <a:pt x="10477500" y="5892800"/>
                  </a:lnTo>
                  <a:lnTo>
                    <a:pt x="0" y="5892800"/>
                  </a:lnTo>
                  <a:close/>
                </a:path>
              </a:pathLst>
            </a:custGeom>
            <a:solidFill>
              <a:srgbClr val="232F3E"/>
            </a:solidFill>
          </p:spPr>
        </p:sp>
      </p:grpSp>
      <p:sp>
        <p:nvSpPr>
          <p:cNvPr id="6" name="Freeform 6"/>
          <p:cNvSpPr/>
          <p:nvPr/>
        </p:nvSpPr>
        <p:spPr>
          <a:xfrm>
            <a:off x="2374697" y="8434860"/>
            <a:ext cx="425300" cy="254420"/>
          </a:xfrm>
          <a:custGeom>
            <a:avLst/>
            <a:gdLst/>
            <a:ahLst/>
            <a:cxnLst/>
            <a:rect l="l" t="t" r="r" b="b"/>
            <a:pathLst>
              <a:path w="425300" h="254420">
                <a:moveTo>
                  <a:pt x="0" y="0"/>
                </a:moveTo>
                <a:lnTo>
                  <a:pt x="425300" y="0"/>
                </a:lnTo>
                <a:lnTo>
                  <a:pt x="425300" y="254420"/>
                </a:lnTo>
                <a:lnTo>
                  <a:pt x="0" y="254420"/>
                </a:lnTo>
                <a:lnTo>
                  <a:pt x="0" y="0"/>
                </a:lnTo>
                <a:close/>
              </a:path>
            </a:pathLst>
          </a:custGeom>
          <a:blipFill>
            <a:blip r:embed="rId4"/>
            <a:stretch>
              <a:fillRect/>
            </a:stretch>
          </a:blipFill>
        </p:spPr>
      </p:sp>
      <p:sp>
        <p:nvSpPr>
          <p:cNvPr id="7" name="Freeform 7"/>
          <p:cNvSpPr/>
          <p:nvPr/>
        </p:nvSpPr>
        <p:spPr>
          <a:xfrm>
            <a:off x="1650031" y="711926"/>
            <a:ext cx="2979476" cy="8360410"/>
          </a:xfrm>
          <a:custGeom>
            <a:avLst/>
            <a:gdLst/>
            <a:ahLst/>
            <a:cxnLst/>
            <a:rect l="l" t="t" r="r" b="b"/>
            <a:pathLst>
              <a:path w="2979476" h="8360410">
                <a:moveTo>
                  <a:pt x="0" y="0"/>
                </a:moveTo>
                <a:lnTo>
                  <a:pt x="2979476" y="0"/>
                </a:lnTo>
                <a:lnTo>
                  <a:pt x="2979476" y="8360410"/>
                </a:lnTo>
                <a:lnTo>
                  <a:pt x="0" y="8360410"/>
                </a:lnTo>
                <a:lnTo>
                  <a:pt x="0" y="0"/>
                </a:lnTo>
                <a:close/>
              </a:path>
            </a:pathLst>
          </a:custGeom>
          <a:blipFill>
            <a:blip r:embed="rId5"/>
            <a:stretch>
              <a:fillRect l="-247651" r="-150799"/>
            </a:stretch>
          </a:blipFill>
        </p:spPr>
      </p:sp>
      <p:sp>
        <p:nvSpPr>
          <p:cNvPr id="8" name="Freeform 8"/>
          <p:cNvSpPr/>
          <p:nvPr/>
        </p:nvSpPr>
        <p:spPr>
          <a:xfrm>
            <a:off x="1559936" y="621831"/>
            <a:ext cx="15045122" cy="7750988"/>
          </a:xfrm>
          <a:custGeom>
            <a:avLst/>
            <a:gdLst/>
            <a:ahLst/>
            <a:cxnLst/>
            <a:rect l="l" t="t" r="r" b="b"/>
            <a:pathLst>
              <a:path w="15045122" h="7750988">
                <a:moveTo>
                  <a:pt x="0" y="0"/>
                </a:moveTo>
                <a:lnTo>
                  <a:pt x="15045122" y="0"/>
                </a:lnTo>
                <a:lnTo>
                  <a:pt x="15045122" y="7750988"/>
                </a:lnTo>
                <a:lnTo>
                  <a:pt x="0" y="7750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4620858" y="711926"/>
            <a:ext cx="2979476" cy="8360410"/>
          </a:xfrm>
          <a:custGeom>
            <a:avLst/>
            <a:gdLst/>
            <a:ahLst/>
            <a:cxnLst/>
            <a:rect l="l" t="t" r="r" b="b"/>
            <a:pathLst>
              <a:path w="2979476" h="8360410">
                <a:moveTo>
                  <a:pt x="0" y="0"/>
                </a:moveTo>
                <a:lnTo>
                  <a:pt x="2979475" y="0"/>
                </a:lnTo>
                <a:lnTo>
                  <a:pt x="2979475" y="8360410"/>
                </a:lnTo>
                <a:lnTo>
                  <a:pt x="0" y="8360410"/>
                </a:lnTo>
                <a:lnTo>
                  <a:pt x="0" y="0"/>
                </a:lnTo>
                <a:close/>
              </a:path>
            </a:pathLst>
          </a:custGeom>
          <a:blipFill>
            <a:blip r:embed="rId8"/>
            <a:stretch>
              <a:fillRect l="-51580" r="-92511"/>
            </a:stretch>
          </a:blipFill>
        </p:spPr>
      </p:sp>
      <p:sp>
        <p:nvSpPr>
          <p:cNvPr id="10" name="Freeform 10"/>
          <p:cNvSpPr/>
          <p:nvPr/>
        </p:nvSpPr>
        <p:spPr>
          <a:xfrm>
            <a:off x="7596009" y="711926"/>
            <a:ext cx="2979476" cy="8360410"/>
          </a:xfrm>
          <a:custGeom>
            <a:avLst/>
            <a:gdLst/>
            <a:ahLst/>
            <a:cxnLst/>
            <a:rect l="l" t="t" r="r" b="b"/>
            <a:pathLst>
              <a:path w="2979476" h="8360410">
                <a:moveTo>
                  <a:pt x="0" y="0"/>
                </a:moveTo>
                <a:lnTo>
                  <a:pt x="2979476" y="0"/>
                </a:lnTo>
                <a:lnTo>
                  <a:pt x="2979476" y="8360410"/>
                </a:lnTo>
                <a:lnTo>
                  <a:pt x="0" y="8360410"/>
                </a:lnTo>
                <a:lnTo>
                  <a:pt x="0" y="0"/>
                </a:lnTo>
                <a:close/>
              </a:path>
            </a:pathLst>
          </a:custGeom>
          <a:blipFill>
            <a:blip r:embed="rId9"/>
            <a:stretch>
              <a:fillRect l="-11552" r="-11335"/>
            </a:stretch>
          </a:blipFill>
        </p:spPr>
      </p:sp>
      <p:sp>
        <p:nvSpPr>
          <p:cNvPr id="11" name="Freeform 11"/>
          <p:cNvSpPr/>
          <p:nvPr/>
        </p:nvSpPr>
        <p:spPr>
          <a:xfrm>
            <a:off x="10562511" y="711926"/>
            <a:ext cx="2979476" cy="8360410"/>
          </a:xfrm>
          <a:custGeom>
            <a:avLst/>
            <a:gdLst/>
            <a:ahLst/>
            <a:cxnLst/>
            <a:rect l="l" t="t" r="r" b="b"/>
            <a:pathLst>
              <a:path w="2979476" h="8360410">
                <a:moveTo>
                  <a:pt x="0" y="0"/>
                </a:moveTo>
                <a:lnTo>
                  <a:pt x="2979476" y="0"/>
                </a:lnTo>
                <a:lnTo>
                  <a:pt x="2979476" y="8360410"/>
                </a:lnTo>
                <a:lnTo>
                  <a:pt x="0" y="8360410"/>
                </a:lnTo>
                <a:lnTo>
                  <a:pt x="0" y="0"/>
                </a:lnTo>
                <a:close/>
              </a:path>
            </a:pathLst>
          </a:custGeom>
          <a:blipFill>
            <a:blip r:embed="rId10"/>
            <a:stretch>
              <a:fillRect l="-25382" r="-25635"/>
            </a:stretch>
          </a:blipFill>
        </p:spPr>
      </p:sp>
      <p:sp>
        <p:nvSpPr>
          <p:cNvPr id="12" name="Freeform 12"/>
          <p:cNvSpPr/>
          <p:nvPr/>
        </p:nvSpPr>
        <p:spPr>
          <a:xfrm>
            <a:off x="13544095" y="711926"/>
            <a:ext cx="2970881" cy="8360410"/>
          </a:xfrm>
          <a:custGeom>
            <a:avLst/>
            <a:gdLst/>
            <a:ahLst/>
            <a:cxnLst/>
            <a:rect l="l" t="t" r="r" b="b"/>
            <a:pathLst>
              <a:path w="2970881" h="8360410">
                <a:moveTo>
                  <a:pt x="0" y="0"/>
                </a:moveTo>
                <a:lnTo>
                  <a:pt x="2970881" y="0"/>
                </a:lnTo>
                <a:lnTo>
                  <a:pt x="2970881" y="8360410"/>
                </a:lnTo>
                <a:lnTo>
                  <a:pt x="0" y="8360410"/>
                </a:lnTo>
                <a:lnTo>
                  <a:pt x="0" y="0"/>
                </a:lnTo>
                <a:close/>
              </a:path>
            </a:pathLst>
          </a:custGeom>
          <a:blipFill>
            <a:blip r:embed="rId11"/>
            <a:stretch>
              <a:fillRect t="-101" b="-100"/>
            </a:stretch>
          </a:blipFill>
        </p:spPr>
      </p:sp>
      <p:sp>
        <p:nvSpPr>
          <p:cNvPr id="13" name="Freeform 13"/>
          <p:cNvSpPr/>
          <p:nvPr/>
        </p:nvSpPr>
        <p:spPr>
          <a:xfrm>
            <a:off x="1650031" y="6238442"/>
            <a:ext cx="14862783" cy="2183796"/>
          </a:xfrm>
          <a:custGeom>
            <a:avLst/>
            <a:gdLst/>
            <a:ahLst/>
            <a:cxnLst/>
            <a:rect l="l" t="t" r="r" b="b"/>
            <a:pathLst>
              <a:path w="14862783" h="2183796">
                <a:moveTo>
                  <a:pt x="0" y="0"/>
                </a:moveTo>
                <a:lnTo>
                  <a:pt x="14862783" y="0"/>
                </a:lnTo>
                <a:lnTo>
                  <a:pt x="14862783" y="2183796"/>
                </a:lnTo>
                <a:lnTo>
                  <a:pt x="0" y="2183796"/>
                </a:lnTo>
                <a:lnTo>
                  <a:pt x="0" y="0"/>
                </a:lnTo>
                <a:close/>
              </a:path>
            </a:pathLst>
          </a:custGeom>
          <a:blipFill>
            <a:blip r:embed="rId12"/>
            <a:stretch>
              <a:fillRect/>
            </a:stretch>
          </a:blipFill>
        </p:spPr>
      </p:sp>
      <p:sp>
        <p:nvSpPr>
          <p:cNvPr id="14" name="TextBox 14"/>
          <p:cNvSpPr txBox="1"/>
          <p:nvPr/>
        </p:nvSpPr>
        <p:spPr>
          <a:xfrm>
            <a:off x="2249669" y="6924182"/>
            <a:ext cx="1815118" cy="698606"/>
          </a:xfrm>
          <a:prstGeom prst="rect">
            <a:avLst/>
          </a:prstGeom>
        </p:spPr>
        <p:txBody>
          <a:bodyPr lIns="0" tIns="0" rIns="0" bIns="0" rtlCol="0" anchor="t">
            <a:spAutoFit/>
          </a:bodyPr>
          <a:lstStyle/>
          <a:p>
            <a:pPr algn="l">
              <a:lnSpc>
                <a:spcPts val="2723"/>
              </a:lnSpc>
            </a:pPr>
            <a:r>
              <a:rPr lang="en-US" sz="2127" b="1" spc="27">
                <a:solidFill>
                  <a:srgbClr val="F46EBB"/>
                </a:solidFill>
                <a:latin typeface="IBM Plex Sans Bold"/>
                <a:ea typeface="IBM Plex Sans Bold"/>
                <a:cs typeface="IBM Plex Sans Bold"/>
                <a:sym typeface="IBM Plex Sans Bold"/>
              </a:rPr>
              <a:t>Healthcare &amp; Life Sciences</a:t>
            </a:r>
          </a:p>
        </p:txBody>
      </p:sp>
      <p:sp>
        <p:nvSpPr>
          <p:cNvPr id="15" name="TextBox 15"/>
          <p:cNvSpPr txBox="1"/>
          <p:nvPr/>
        </p:nvSpPr>
        <p:spPr>
          <a:xfrm>
            <a:off x="5136374" y="6924182"/>
            <a:ext cx="1978700" cy="698606"/>
          </a:xfrm>
          <a:prstGeom prst="rect">
            <a:avLst/>
          </a:prstGeom>
        </p:spPr>
        <p:txBody>
          <a:bodyPr lIns="0" tIns="0" rIns="0" bIns="0" rtlCol="0" anchor="t">
            <a:spAutoFit/>
          </a:bodyPr>
          <a:lstStyle/>
          <a:p>
            <a:pPr algn="ctr">
              <a:lnSpc>
                <a:spcPts val="2723"/>
              </a:lnSpc>
            </a:pPr>
            <a:r>
              <a:rPr lang="en-US" sz="2127" b="1" spc="23">
                <a:solidFill>
                  <a:srgbClr val="F46EBB"/>
                </a:solidFill>
                <a:latin typeface="IBM Plex Sans Bold"/>
                <a:ea typeface="IBM Plex Sans Bold"/>
                <a:cs typeface="IBM Plex Sans Bold"/>
                <a:sym typeface="IBM Plex Sans Bold"/>
              </a:rPr>
              <a:t>Industrial &amp; manufacturing</a:t>
            </a:r>
          </a:p>
        </p:txBody>
      </p:sp>
      <p:sp>
        <p:nvSpPr>
          <p:cNvPr id="16" name="TextBox 16"/>
          <p:cNvSpPr txBox="1"/>
          <p:nvPr/>
        </p:nvSpPr>
        <p:spPr>
          <a:xfrm>
            <a:off x="8491190" y="6924182"/>
            <a:ext cx="1203006" cy="698606"/>
          </a:xfrm>
          <a:prstGeom prst="rect">
            <a:avLst/>
          </a:prstGeom>
        </p:spPr>
        <p:txBody>
          <a:bodyPr lIns="0" tIns="0" rIns="0" bIns="0" rtlCol="0" anchor="t">
            <a:spAutoFit/>
          </a:bodyPr>
          <a:lstStyle/>
          <a:p>
            <a:pPr algn="ctr">
              <a:lnSpc>
                <a:spcPts val="2723"/>
              </a:lnSpc>
            </a:pPr>
            <a:r>
              <a:rPr lang="en-US" sz="2127" b="1" spc="25">
                <a:solidFill>
                  <a:srgbClr val="F46EBB"/>
                </a:solidFill>
                <a:latin typeface="IBM Plex Sans Bold"/>
                <a:ea typeface="IBM Plex Sans Bold"/>
                <a:cs typeface="IBM Plex Sans Bold"/>
                <a:sym typeface="IBM Plex Sans Bold"/>
              </a:rPr>
              <a:t>Financial services</a:t>
            </a:r>
          </a:p>
        </p:txBody>
      </p:sp>
      <p:sp>
        <p:nvSpPr>
          <p:cNvPr id="17" name="TextBox 17"/>
          <p:cNvSpPr txBox="1"/>
          <p:nvPr/>
        </p:nvSpPr>
        <p:spPr>
          <a:xfrm>
            <a:off x="11673747" y="7073781"/>
            <a:ext cx="776720" cy="371708"/>
          </a:xfrm>
          <a:prstGeom prst="rect">
            <a:avLst/>
          </a:prstGeom>
        </p:spPr>
        <p:txBody>
          <a:bodyPr lIns="0" tIns="0" rIns="0" bIns="0" rtlCol="0" anchor="t">
            <a:spAutoFit/>
          </a:bodyPr>
          <a:lstStyle/>
          <a:p>
            <a:pPr algn="l">
              <a:lnSpc>
                <a:spcPts val="2978"/>
              </a:lnSpc>
            </a:pPr>
            <a:r>
              <a:rPr lang="en-US" sz="2127" b="1" spc="27">
                <a:solidFill>
                  <a:srgbClr val="F46EBB"/>
                </a:solidFill>
                <a:latin typeface="IBM Plex Sans Bold"/>
                <a:ea typeface="IBM Plex Sans Bold"/>
                <a:cs typeface="IBM Plex Sans Bold"/>
                <a:sym typeface="IBM Plex Sans Bold"/>
              </a:rPr>
              <a:t>Retail</a:t>
            </a:r>
          </a:p>
        </p:txBody>
      </p:sp>
      <p:sp>
        <p:nvSpPr>
          <p:cNvPr id="18" name="TextBox 18"/>
          <p:cNvSpPr txBox="1"/>
          <p:nvPr/>
        </p:nvSpPr>
        <p:spPr>
          <a:xfrm>
            <a:off x="14081112" y="6924182"/>
            <a:ext cx="1931443" cy="698606"/>
          </a:xfrm>
          <a:prstGeom prst="rect">
            <a:avLst/>
          </a:prstGeom>
        </p:spPr>
        <p:txBody>
          <a:bodyPr lIns="0" tIns="0" rIns="0" bIns="0" rtlCol="0" anchor="t">
            <a:spAutoFit/>
          </a:bodyPr>
          <a:lstStyle/>
          <a:p>
            <a:pPr algn="ctr">
              <a:lnSpc>
                <a:spcPts val="2723"/>
              </a:lnSpc>
            </a:pPr>
            <a:r>
              <a:rPr lang="en-US" sz="2127" b="1" spc="27">
                <a:solidFill>
                  <a:srgbClr val="F46EBB"/>
                </a:solidFill>
                <a:latin typeface="IBM Plex Sans Bold"/>
                <a:ea typeface="IBM Plex Sans Bold"/>
                <a:cs typeface="IBM Plex Sans Bold"/>
                <a:sym typeface="IBM Plex Sans Bold"/>
              </a:rPr>
              <a:t>Media &amp; entertainment</a:t>
            </a:r>
          </a:p>
        </p:txBody>
      </p:sp>
      <p:sp>
        <p:nvSpPr>
          <p:cNvPr id="19" name="TextBox 19"/>
          <p:cNvSpPr txBox="1"/>
          <p:nvPr/>
        </p:nvSpPr>
        <p:spPr>
          <a:xfrm>
            <a:off x="2725131" y="1368844"/>
            <a:ext cx="904302" cy="573156"/>
          </a:xfrm>
          <a:prstGeom prst="rect">
            <a:avLst/>
          </a:prstGeom>
        </p:spPr>
        <p:txBody>
          <a:bodyPr lIns="0" tIns="0" rIns="0" bIns="0" rtlCol="0" anchor="t">
            <a:spAutoFit/>
          </a:bodyPr>
          <a:lstStyle/>
          <a:p>
            <a:pPr algn="l">
              <a:lnSpc>
                <a:spcPts val="2281"/>
              </a:lnSpc>
            </a:pPr>
            <a:r>
              <a:rPr lang="en-US" sz="1985" spc="-5">
                <a:solidFill>
                  <a:srgbClr val="FFFFFF"/>
                </a:solidFill>
                <a:latin typeface="IBM Plex Sans"/>
                <a:ea typeface="IBM Plex Sans"/>
                <a:cs typeface="IBM Plex Sans"/>
                <a:sym typeface="IBM Plex Sans"/>
              </a:rPr>
              <a:t>Protein folding</a:t>
            </a:r>
          </a:p>
        </p:txBody>
      </p:sp>
      <p:sp>
        <p:nvSpPr>
          <p:cNvPr id="20" name="TextBox 20"/>
          <p:cNvSpPr txBox="1"/>
          <p:nvPr/>
        </p:nvSpPr>
        <p:spPr>
          <a:xfrm>
            <a:off x="2860659" y="2140864"/>
            <a:ext cx="628274" cy="540600"/>
          </a:xfrm>
          <a:prstGeom prst="rect">
            <a:avLst/>
          </a:prstGeom>
        </p:spPr>
        <p:txBody>
          <a:bodyPr lIns="0" tIns="0" rIns="0" bIns="0" rtlCol="0" anchor="t">
            <a:spAutoFit/>
          </a:bodyPr>
          <a:lstStyle/>
          <a:p>
            <a:pPr algn="l">
              <a:lnSpc>
                <a:spcPts val="4964"/>
              </a:lnSpc>
            </a:pPr>
            <a:r>
              <a:rPr lang="en-US" sz="1985" spc="-5">
                <a:solidFill>
                  <a:srgbClr val="FFFFFF"/>
                </a:solidFill>
                <a:latin typeface="IBM Plex Sans"/>
                <a:ea typeface="IBM Plex Sans"/>
                <a:cs typeface="IBM Plex Sans"/>
                <a:sym typeface="IBM Plex Sans"/>
              </a:rPr>
              <a:t>Drug </a:t>
            </a:r>
          </a:p>
        </p:txBody>
      </p:sp>
      <p:sp>
        <p:nvSpPr>
          <p:cNvPr id="21" name="TextBox 21"/>
          <p:cNvSpPr txBox="1"/>
          <p:nvPr/>
        </p:nvSpPr>
        <p:spPr>
          <a:xfrm>
            <a:off x="2766740" y="2811595"/>
            <a:ext cx="755558" cy="159600"/>
          </a:xfrm>
          <a:prstGeom prst="rect">
            <a:avLst/>
          </a:prstGeom>
        </p:spPr>
        <p:txBody>
          <a:bodyPr lIns="0" tIns="0" rIns="0" bIns="0" rtlCol="0" anchor="t">
            <a:spAutoFit/>
          </a:bodyPr>
          <a:lstStyle/>
          <a:p>
            <a:pPr algn="l">
              <a:lnSpc>
                <a:spcPts val="992"/>
              </a:lnSpc>
            </a:pPr>
            <a:r>
              <a:rPr lang="en-US" sz="1985" spc="-5">
                <a:solidFill>
                  <a:srgbClr val="FFFFFF"/>
                </a:solidFill>
                <a:latin typeface="IBM Plex Sans"/>
                <a:ea typeface="IBM Plex Sans"/>
                <a:cs typeface="IBM Plex Sans"/>
                <a:sym typeface="IBM Plex Sans"/>
              </a:rPr>
              <a:t>design</a:t>
            </a:r>
          </a:p>
        </p:txBody>
      </p:sp>
      <p:sp>
        <p:nvSpPr>
          <p:cNvPr id="22" name="TextBox 22"/>
          <p:cNvSpPr txBox="1"/>
          <p:nvPr/>
        </p:nvSpPr>
        <p:spPr>
          <a:xfrm>
            <a:off x="2421251" y="3174383"/>
            <a:ext cx="1523873" cy="540600"/>
          </a:xfrm>
          <a:prstGeom prst="rect">
            <a:avLst/>
          </a:prstGeom>
        </p:spPr>
        <p:txBody>
          <a:bodyPr lIns="0" tIns="0" rIns="0" bIns="0" rtlCol="0" anchor="t">
            <a:spAutoFit/>
          </a:bodyPr>
          <a:lstStyle/>
          <a:p>
            <a:pPr algn="l">
              <a:lnSpc>
                <a:spcPts val="4964"/>
              </a:lnSpc>
            </a:pPr>
            <a:r>
              <a:rPr lang="en-US" sz="1985" spc="-5">
                <a:solidFill>
                  <a:srgbClr val="FFFFFF"/>
                </a:solidFill>
                <a:latin typeface="IBM Plex Sans"/>
                <a:ea typeface="IBM Plex Sans"/>
                <a:cs typeface="IBM Plex Sans"/>
                <a:sym typeface="IBM Plex Sans"/>
              </a:rPr>
              <a:t>Personalized </a:t>
            </a:r>
          </a:p>
        </p:txBody>
      </p:sp>
      <p:sp>
        <p:nvSpPr>
          <p:cNvPr id="23" name="TextBox 23"/>
          <p:cNvSpPr txBox="1"/>
          <p:nvPr/>
        </p:nvSpPr>
        <p:spPr>
          <a:xfrm>
            <a:off x="2626415" y="3840790"/>
            <a:ext cx="1040492" cy="159600"/>
          </a:xfrm>
          <a:prstGeom prst="rect">
            <a:avLst/>
          </a:prstGeom>
        </p:spPr>
        <p:txBody>
          <a:bodyPr lIns="0" tIns="0" rIns="0" bIns="0" rtlCol="0" anchor="t">
            <a:spAutoFit/>
          </a:bodyPr>
          <a:lstStyle/>
          <a:p>
            <a:pPr algn="l">
              <a:lnSpc>
                <a:spcPts val="992"/>
              </a:lnSpc>
            </a:pPr>
            <a:r>
              <a:rPr lang="en-US" sz="1985" spc="-5">
                <a:solidFill>
                  <a:srgbClr val="FFFFFF"/>
                </a:solidFill>
                <a:latin typeface="IBM Plex Sans"/>
                <a:ea typeface="IBM Plex Sans"/>
                <a:cs typeface="IBM Plex Sans"/>
                <a:sym typeface="IBM Plex Sans"/>
              </a:rPr>
              <a:t>medicine</a:t>
            </a:r>
          </a:p>
        </p:txBody>
      </p:sp>
      <p:sp>
        <p:nvSpPr>
          <p:cNvPr id="24" name="TextBox 24"/>
          <p:cNvSpPr txBox="1"/>
          <p:nvPr/>
        </p:nvSpPr>
        <p:spPr>
          <a:xfrm>
            <a:off x="2198656" y="4203578"/>
            <a:ext cx="1978376" cy="540600"/>
          </a:xfrm>
          <a:prstGeom prst="rect">
            <a:avLst/>
          </a:prstGeom>
        </p:spPr>
        <p:txBody>
          <a:bodyPr lIns="0" tIns="0" rIns="0" bIns="0" rtlCol="0" anchor="t">
            <a:spAutoFit/>
          </a:bodyPr>
          <a:lstStyle/>
          <a:p>
            <a:pPr algn="l">
              <a:lnSpc>
                <a:spcPts val="4964"/>
              </a:lnSpc>
            </a:pPr>
            <a:r>
              <a:rPr lang="en-US" sz="1985" spc="-5">
                <a:solidFill>
                  <a:srgbClr val="FFFFFF"/>
                </a:solidFill>
                <a:latin typeface="IBM Plex Sans"/>
                <a:ea typeface="IBM Plex Sans"/>
                <a:cs typeface="IBM Plex Sans"/>
                <a:sym typeface="IBM Plex Sans"/>
              </a:rPr>
              <a:t>Improve medical </a:t>
            </a:r>
          </a:p>
        </p:txBody>
      </p:sp>
      <p:sp>
        <p:nvSpPr>
          <p:cNvPr id="25" name="TextBox 25"/>
          <p:cNvSpPr txBox="1"/>
          <p:nvPr/>
        </p:nvSpPr>
        <p:spPr>
          <a:xfrm>
            <a:off x="2680618" y="4874309"/>
            <a:ext cx="930964" cy="159600"/>
          </a:xfrm>
          <a:prstGeom prst="rect">
            <a:avLst/>
          </a:prstGeom>
        </p:spPr>
        <p:txBody>
          <a:bodyPr lIns="0" tIns="0" rIns="0" bIns="0" rtlCol="0" anchor="t">
            <a:spAutoFit/>
          </a:bodyPr>
          <a:lstStyle/>
          <a:p>
            <a:pPr algn="l">
              <a:lnSpc>
                <a:spcPts val="992"/>
              </a:lnSpc>
            </a:pPr>
            <a:r>
              <a:rPr lang="en-US" sz="1985" spc="-5">
                <a:solidFill>
                  <a:srgbClr val="FFFFFF"/>
                </a:solidFill>
                <a:latin typeface="IBM Plex Sans"/>
                <a:ea typeface="IBM Plex Sans"/>
                <a:cs typeface="IBM Plex Sans"/>
                <a:sym typeface="IBM Plex Sans"/>
              </a:rPr>
              <a:t>imaging</a:t>
            </a:r>
          </a:p>
        </p:txBody>
      </p:sp>
      <p:sp>
        <p:nvSpPr>
          <p:cNvPr id="26" name="TextBox 26"/>
          <p:cNvSpPr txBox="1"/>
          <p:nvPr/>
        </p:nvSpPr>
        <p:spPr>
          <a:xfrm>
            <a:off x="2265440" y="5232773"/>
            <a:ext cx="1842510" cy="540600"/>
          </a:xfrm>
          <a:prstGeom prst="rect">
            <a:avLst/>
          </a:prstGeom>
        </p:spPr>
        <p:txBody>
          <a:bodyPr lIns="0" tIns="0" rIns="0" bIns="0" rtlCol="0" anchor="t">
            <a:spAutoFit/>
          </a:bodyPr>
          <a:lstStyle/>
          <a:p>
            <a:pPr algn="l">
              <a:lnSpc>
                <a:spcPts val="4964"/>
              </a:lnSpc>
            </a:pPr>
            <a:r>
              <a:rPr lang="en-US" sz="1985" spc="-5">
                <a:solidFill>
                  <a:srgbClr val="FFFFFF"/>
                </a:solidFill>
                <a:latin typeface="IBM Plex Sans"/>
                <a:ea typeface="IBM Plex Sans"/>
                <a:cs typeface="IBM Plex Sans"/>
                <a:sym typeface="IBM Plex Sans"/>
              </a:rPr>
              <a:t>Ambient digital </a:t>
            </a:r>
          </a:p>
        </p:txBody>
      </p:sp>
      <p:sp>
        <p:nvSpPr>
          <p:cNvPr id="27" name="TextBox 27"/>
          <p:cNvSpPr txBox="1"/>
          <p:nvPr/>
        </p:nvSpPr>
        <p:spPr>
          <a:xfrm>
            <a:off x="2754199" y="5903504"/>
            <a:ext cx="780383" cy="159600"/>
          </a:xfrm>
          <a:prstGeom prst="rect">
            <a:avLst/>
          </a:prstGeom>
        </p:spPr>
        <p:txBody>
          <a:bodyPr lIns="0" tIns="0" rIns="0" bIns="0" rtlCol="0" anchor="t">
            <a:spAutoFit/>
          </a:bodyPr>
          <a:lstStyle/>
          <a:p>
            <a:pPr algn="l">
              <a:lnSpc>
                <a:spcPts val="992"/>
              </a:lnSpc>
            </a:pPr>
            <a:r>
              <a:rPr lang="en-US" sz="1985" spc="-5">
                <a:solidFill>
                  <a:srgbClr val="FFFFFF"/>
                </a:solidFill>
                <a:latin typeface="IBM Plex Sans"/>
                <a:ea typeface="IBM Plex Sans"/>
                <a:cs typeface="IBM Plex Sans"/>
                <a:sym typeface="IBM Plex Sans"/>
              </a:rPr>
              <a:t>scribes</a:t>
            </a:r>
          </a:p>
        </p:txBody>
      </p:sp>
      <p:sp>
        <p:nvSpPr>
          <p:cNvPr id="28" name="TextBox 28"/>
          <p:cNvSpPr txBox="1"/>
          <p:nvPr/>
        </p:nvSpPr>
        <p:spPr>
          <a:xfrm>
            <a:off x="5453795" y="5589350"/>
            <a:ext cx="1339750" cy="331050"/>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Chip design</a:t>
            </a:r>
          </a:p>
        </p:txBody>
      </p:sp>
      <p:sp>
        <p:nvSpPr>
          <p:cNvPr id="29" name="TextBox 29"/>
          <p:cNvSpPr txBox="1"/>
          <p:nvPr/>
        </p:nvSpPr>
        <p:spPr>
          <a:xfrm>
            <a:off x="5551539" y="3431558"/>
            <a:ext cx="1204155" cy="283425"/>
          </a:xfrm>
          <a:prstGeom prst="rect">
            <a:avLst/>
          </a:prstGeom>
        </p:spPr>
        <p:txBody>
          <a:bodyPr lIns="0" tIns="0" rIns="0" bIns="0" rtlCol="0" anchor="t">
            <a:spAutoFit/>
          </a:bodyPr>
          <a:lstStyle/>
          <a:p>
            <a:pPr algn="l">
              <a:lnSpc>
                <a:spcPts val="2248"/>
              </a:lnSpc>
            </a:pPr>
            <a:r>
              <a:rPr lang="en-US" sz="1985" spc="-5">
                <a:solidFill>
                  <a:srgbClr val="FFFFFF"/>
                </a:solidFill>
                <a:latin typeface="IBM Plex Sans"/>
                <a:ea typeface="IBM Plex Sans"/>
                <a:cs typeface="IBM Plex Sans"/>
                <a:sym typeface="IBM Plex Sans"/>
              </a:rPr>
              <a:t>Predictive </a:t>
            </a:r>
          </a:p>
        </p:txBody>
      </p:sp>
      <p:sp>
        <p:nvSpPr>
          <p:cNvPr id="30" name="TextBox 30"/>
          <p:cNvSpPr txBox="1"/>
          <p:nvPr/>
        </p:nvSpPr>
        <p:spPr>
          <a:xfrm>
            <a:off x="5383159" y="3716965"/>
            <a:ext cx="1482549" cy="283425"/>
          </a:xfrm>
          <a:prstGeom prst="rect">
            <a:avLst/>
          </a:prstGeom>
        </p:spPr>
        <p:txBody>
          <a:bodyPr lIns="0" tIns="0" rIns="0" bIns="0" rtlCol="0" anchor="t">
            <a:spAutoFit/>
          </a:bodyPr>
          <a:lstStyle/>
          <a:p>
            <a:pPr algn="l">
              <a:lnSpc>
                <a:spcPts val="2248"/>
              </a:lnSpc>
            </a:pPr>
            <a:r>
              <a:rPr lang="en-US" sz="1985" spc="-5">
                <a:solidFill>
                  <a:srgbClr val="FFFFFF"/>
                </a:solidFill>
                <a:latin typeface="IBM Plex Sans"/>
                <a:ea typeface="IBM Plex Sans"/>
                <a:cs typeface="IBM Plex Sans"/>
                <a:sym typeface="IBM Plex Sans"/>
              </a:rPr>
              <a:t>maintenance</a:t>
            </a:r>
          </a:p>
        </p:txBody>
      </p:sp>
      <p:sp>
        <p:nvSpPr>
          <p:cNvPr id="31" name="TextBox 31"/>
          <p:cNvSpPr txBox="1"/>
          <p:nvPr/>
        </p:nvSpPr>
        <p:spPr>
          <a:xfrm>
            <a:off x="5410254" y="1472571"/>
            <a:ext cx="1428319" cy="331050"/>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Design parts</a:t>
            </a:r>
          </a:p>
        </p:txBody>
      </p:sp>
      <p:sp>
        <p:nvSpPr>
          <p:cNvPr id="32" name="TextBox 32"/>
          <p:cNvSpPr txBox="1"/>
          <p:nvPr/>
        </p:nvSpPr>
        <p:spPr>
          <a:xfrm>
            <a:off x="5297024" y="4560156"/>
            <a:ext cx="1659914" cy="331050"/>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Synthetic data</a:t>
            </a:r>
          </a:p>
        </p:txBody>
      </p:sp>
      <p:sp>
        <p:nvSpPr>
          <p:cNvPr id="33" name="TextBox 33"/>
          <p:cNvSpPr txBox="1"/>
          <p:nvPr/>
        </p:nvSpPr>
        <p:spPr>
          <a:xfrm>
            <a:off x="5246699" y="2501766"/>
            <a:ext cx="1762185" cy="331050"/>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Material design</a:t>
            </a:r>
          </a:p>
        </p:txBody>
      </p:sp>
      <p:sp>
        <p:nvSpPr>
          <p:cNvPr id="34" name="TextBox 34"/>
          <p:cNvSpPr txBox="1"/>
          <p:nvPr/>
        </p:nvSpPr>
        <p:spPr>
          <a:xfrm>
            <a:off x="8540582" y="3431558"/>
            <a:ext cx="1172763" cy="283425"/>
          </a:xfrm>
          <a:prstGeom prst="rect">
            <a:avLst/>
          </a:prstGeom>
        </p:spPr>
        <p:txBody>
          <a:bodyPr lIns="0" tIns="0" rIns="0" bIns="0" rtlCol="0" anchor="t">
            <a:spAutoFit/>
          </a:bodyPr>
          <a:lstStyle/>
          <a:p>
            <a:pPr algn="l">
              <a:lnSpc>
                <a:spcPts val="2248"/>
              </a:lnSpc>
            </a:pPr>
            <a:r>
              <a:rPr lang="en-US" sz="1985" spc="-5">
                <a:solidFill>
                  <a:srgbClr val="FFFFFF"/>
                </a:solidFill>
                <a:latin typeface="IBM Plex Sans"/>
                <a:ea typeface="IBM Plex Sans"/>
                <a:cs typeface="IBM Plex Sans"/>
                <a:sym typeface="IBM Plex Sans"/>
              </a:rPr>
              <a:t>Customer </a:t>
            </a:r>
          </a:p>
        </p:txBody>
      </p:sp>
      <p:sp>
        <p:nvSpPr>
          <p:cNvPr id="35" name="TextBox 35"/>
          <p:cNvSpPr txBox="1"/>
          <p:nvPr/>
        </p:nvSpPr>
        <p:spPr>
          <a:xfrm>
            <a:off x="8307310" y="3716965"/>
            <a:ext cx="1584698" cy="283425"/>
          </a:xfrm>
          <a:prstGeom prst="rect">
            <a:avLst/>
          </a:prstGeom>
        </p:spPr>
        <p:txBody>
          <a:bodyPr lIns="0" tIns="0" rIns="0" bIns="0" rtlCol="0" anchor="t">
            <a:spAutoFit/>
          </a:bodyPr>
          <a:lstStyle/>
          <a:p>
            <a:pPr algn="l">
              <a:lnSpc>
                <a:spcPts val="2248"/>
              </a:lnSpc>
            </a:pPr>
            <a:r>
              <a:rPr lang="en-US" sz="1985" spc="-5">
                <a:solidFill>
                  <a:srgbClr val="FFFFFF"/>
                </a:solidFill>
                <a:latin typeface="IBM Plex Sans"/>
                <a:ea typeface="IBM Plex Sans"/>
                <a:cs typeface="IBM Plex Sans"/>
                <a:sym typeface="IBM Plex Sans"/>
              </a:rPr>
              <a:t>segmentation</a:t>
            </a:r>
          </a:p>
        </p:txBody>
      </p:sp>
      <p:sp>
        <p:nvSpPr>
          <p:cNvPr id="36" name="TextBox 36"/>
          <p:cNvSpPr txBox="1"/>
          <p:nvPr/>
        </p:nvSpPr>
        <p:spPr>
          <a:xfrm>
            <a:off x="8304405" y="5589350"/>
            <a:ext cx="1590495" cy="329484"/>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Credit scoring</a:t>
            </a:r>
          </a:p>
        </p:txBody>
      </p:sp>
      <p:sp>
        <p:nvSpPr>
          <p:cNvPr id="37" name="TextBox 37"/>
          <p:cNvSpPr txBox="1"/>
          <p:nvPr/>
        </p:nvSpPr>
        <p:spPr>
          <a:xfrm>
            <a:off x="8195053" y="2501766"/>
            <a:ext cx="1814064" cy="331050"/>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Fraud detection</a:t>
            </a:r>
          </a:p>
        </p:txBody>
      </p:sp>
      <p:sp>
        <p:nvSpPr>
          <p:cNvPr id="38" name="TextBox 38"/>
          <p:cNvSpPr txBox="1"/>
          <p:nvPr/>
        </p:nvSpPr>
        <p:spPr>
          <a:xfrm>
            <a:off x="8169890" y="4560156"/>
            <a:ext cx="1865929" cy="331050"/>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Next best action</a:t>
            </a:r>
          </a:p>
        </p:txBody>
      </p:sp>
      <p:sp>
        <p:nvSpPr>
          <p:cNvPr id="39" name="TextBox 39"/>
          <p:cNvSpPr txBox="1"/>
          <p:nvPr/>
        </p:nvSpPr>
        <p:spPr>
          <a:xfrm>
            <a:off x="8077958" y="1472571"/>
            <a:ext cx="2051187" cy="331050"/>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Risk management</a:t>
            </a:r>
          </a:p>
        </p:txBody>
      </p:sp>
      <p:sp>
        <p:nvSpPr>
          <p:cNvPr id="40" name="TextBox 40"/>
          <p:cNvSpPr txBox="1"/>
          <p:nvPr/>
        </p:nvSpPr>
        <p:spPr>
          <a:xfrm>
            <a:off x="11549868" y="2501766"/>
            <a:ext cx="1035492" cy="331050"/>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Chatbots</a:t>
            </a:r>
          </a:p>
        </p:txBody>
      </p:sp>
      <p:sp>
        <p:nvSpPr>
          <p:cNvPr id="41" name="TextBox 41"/>
          <p:cNvSpPr txBox="1"/>
          <p:nvPr/>
        </p:nvSpPr>
        <p:spPr>
          <a:xfrm>
            <a:off x="11168569" y="5589350"/>
            <a:ext cx="1814064" cy="331050"/>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Fraud detection</a:t>
            </a:r>
          </a:p>
        </p:txBody>
      </p:sp>
      <p:sp>
        <p:nvSpPr>
          <p:cNvPr id="42" name="TextBox 42"/>
          <p:cNvSpPr txBox="1"/>
          <p:nvPr/>
        </p:nvSpPr>
        <p:spPr>
          <a:xfrm>
            <a:off x="11213083" y="1368844"/>
            <a:ext cx="1786483" cy="283425"/>
          </a:xfrm>
          <a:prstGeom prst="rect">
            <a:avLst/>
          </a:prstGeom>
        </p:spPr>
        <p:txBody>
          <a:bodyPr lIns="0" tIns="0" rIns="0" bIns="0" rtlCol="0" anchor="t">
            <a:spAutoFit/>
          </a:bodyPr>
          <a:lstStyle/>
          <a:p>
            <a:pPr algn="l">
              <a:lnSpc>
                <a:spcPts val="2281"/>
              </a:lnSpc>
            </a:pPr>
            <a:r>
              <a:rPr lang="en-US" sz="1985" spc="-5">
                <a:solidFill>
                  <a:srgbClr val="FFFFFF"/>
                </a:solidFill>
                <a:latin typeface="IBM Plex Sans"/>
                <a:ea typeface="IBM Plex Sans"/>
                <a:cs typeface="IBM Plex Sans"/>
                <a:sym typeface="IBM Plex Sans"/>
              </a:rPr>
              <a:t>Product review </a:t>
            </a:r>
          </a:p>
        </p:txBody>
      </p:sp>
      <p:sp>
        <p:nvSpPr>
          <p:cNvPr id="43" name="TextBox 43"/>
          <p:cNvSpPr txBox="1"/>
          <p:nvPr/>
        </p:nvSpPr>
        <p:spPr>
          <a:xfrm>
            <a:off x="11448300" y="1658576"/>
            <a:ext cx="1242493" cy="283425"/>
          </a:xfrm>
          <a:prstGeom prst="rect">
            <a:avLst/>
          </a:prstGeom>
        </p:spPr>
        <p:txBody>
          <a:bodyPr lIns="0" tIns="0" rIns="0" bIns="0" rtlCol="0" anchor="t">
            <a:spAutoFit/>
          </a:bodyPr>
          <a:lstStyle/>
          <a:p>
            <a:pPr algn="l">
              <a:lnSpc>
                <a:spcPts val="2281"/>
              </a:lnSpc>
            </a:pPr>
            <a:r>
              <a:rPr lang="en-US" sz="1985" spc="-5">
                <a:solidFill>
                  <a:srgbClr val="FFFFFF"/>
                </a:solidFill>
                <a:latin typeface="IBM Plex Sans"/>
                <a:ea typeface="IBM Plex Sans"/>
                <a:cs typeface="IBM Plex Sans"/>
                <a:sym typeface="IBM Plex Sans"/>
              </a:rPr>
              <a:t>summaries</a:t>
            </a:r>
          </a:p>
        </p:txBody>
      </p:sp>
      <p:sp>
        <p:nvSpPr>
          <p:cNvPr id="44" name="TextBox 44"/>
          <p:cNvSpPr txBox="1"/>
          <p:nvPr/>
        </p:nvSpPr>
        <p:spPr>
          <a:xfrm>
            <a:off x="11122123" y="3431558"/>
            <a:ext cx="1972348" cy="283425"/>
          </a:xfrm>
          <a:prstGeom prst="rect">
            <a:avLst/>
          </a:prstGeom>
        </p:spPr>
        <p:txBody>
          <a:bodyPr lIns="0" tIns="0" rIns="0" bIns="0" rtlCol="0" anchor="t">
            <a:spAutoFit/>
          </a:bodyPr>
          <a:lstStyle/>
          <a:p>
            <a:pPr algn="l">
              <a:lnSpc>
                <a:spcPts val="2248"/>
              </a:lnSpc>
            </a:pPr>
            <a:r>
              <a:rPr lang="en-US" sz="1985" spc="-5">
                <a:solidFill>
                  <a:srgbClr val="FFFFFF"/>
                </a:solidFill>
                <a:latin typeface="IBM Plex Sans"/>
                <a:ea typeface="IBM Plex Sans"/>
                <a:cs typeface="IBM Plex Sans"/>
                <a:sym typeface="IBM Plex Sans"/>
              </a:rPr>
              <a:t>Optimize pricing </a:t>
            </a:r>
          </a:p>
        </p:txBody>
      </p:sp>
      <p:sp>
        <p:nvSpPr>
          <p:cNvPr id="45" name="TextBox 45"/>
          <p:cNvSpPr txBox="1"/>
          <p:nvPr/>
        </p:nvSpPr>
        <p:spPr>
          <a:xfrm>
            <a:off x="11277961" y="3716965"/>
            <a:ext cx="1589900" cy="283425"/>
          </a:xfrm>
          <a:prstGeom prst="rect">
            <a:avLst/>
          </a:prstGeom>
        </p:spPr>
        <p:txBody>
          <a:bodyPr lIns="0" tIns="0" rIns="0" bIns="0" rtlCol="0" anchor="t">
            <a:spAutoFit/>
          </a:bodyPr>
          <a:lstStyle/>
          <a:p>
            <a:pPr algn="l">
              <a:lnSpc>
                <a:spcPts val="2248"/>
              </a:lnSpc>
            </a:pPr>
            <a:r>
              <a:rPr lang="en-US" sz="1985" spc="-5">
                <a:solidFill>
                  <a:srgbClr val="FFFFFF"/>
                </a:solidFill>
                <a:latin typeface="IBM Plex Sans"/>
                <a:ea typeface="IBM Plex Sans"/>
                <a:cs typeface="IBM Plex Sans"/>
                <a:sym typeface="IBM Plex Sans"/>
              </a:rPr>
              <a:t>and inventory</a:t>
            </a:r>
          </a:p>
        </p:txBody>
      </p:sp>
      <p:sp>
        <p:nvSpPr>
          <p:cNvPr id="46" name="TextBox 46"/>
          <p:cNvSpPr txBox="1"/>
          <p:nvPr/>
        </p:nvSpPr>
        <p:spPr>
          <a:xfrm>
            <a:off x="11613747" y="4203578"/>
            <a:ext cx="969397" cy="540600"/>
          </a:xfrm>
          <a:prstGeom prst="rect">
            <a:avLst/>
          </a:prstGeom>
        </p:spPr>
        <p:txBody>
          <a:bodyPr lIns="0" tIns="0" rIns="0" bIns="0" rtlCol="0" anchor="t">
            <a:spAutoFit/>
          </a:bodyPr>
          <a:lstStyle/>
          <a:p>
            <a:pPr algn="l">
              <a:lnSpc>
                <a:spcPts val="4964"/>
              </a:lnSpc>
            </a:pPr>
            <a:r>
              <a:rPr lang="en-US" sz="1985" spc="-5">
                <a:solidFill>
                  <a:srgbClr val="FFFFFF"/>
                </a:solidFill>
                <a:latin typeface="IBM Plex Sans"/>
                <a:ea typeface="IBM Plex Sans"/>
                <a:cs typeface="IBM Plex Sans"/>
                <a:sym typeface="IBM Plex Sans"/>
              </a:rPr>
              <a:t>Product </a:t>
            </a:r>
          </a:p>
        </p:txBody>
      </p:sp>
      <p:sp>
        <p:nvSpPr>
          <p:cNvPr id="47" name="TextBox 47"/>
          <p:cNvSpPr txBox="1"/>
          <p:nvPr/>
        </p:nvSpPr>
        <p:spPr>
          <a:xfrm>
            <a:off x="11377610" y="4874309"/>
            <a:ext cx="1386602" cy="159600"/>
          </a:xfrm>
          <a:prstGeom prst="rect">
            <a:avLst/>
          </a:prstGeom>
        </p:spPr>
        <p:txBody>
          <a:bodyPr lIns="0" tIns="0" rIns="0" bIns="0" rtlCol="0" anchor="t">
            <a:spAutoFit/>
          </a:bodyPr>
          <a:lstStyle/>
          <a:p>
            <a:pPr algn="l">
              <a:lnSpc>
                <a:spcPts val="992"/>
              </a:lnSpc>
            </a:pPr>
            <a:r>
              <a:rPr lang="en-US" sz="1985" spc="-5">
                <a:solidFill>
                  <a:srgbClr val="FFFFFF"/>
                </a:solidFill>
                <a:latin typeface="IBM Plex Sans"/>
                <a:ea typeface="IBM Plex Sans"/>
                <a:cs typeface="IBM Plex Sans"/>
                <a:sym typeface="IBM Plex Sans"/>
              </a:rPr>
              <a:t>descriptions</a:t>
            </a:r>
          </a:p>
        </p:txBody>
      </p:sp>
      <p:sp>
        <p:nvSpPr>
          <p:cNvPr id="48" name="TextBox 48"/>
          <p:cNvSpPr txBox="1"/>
          <p:nvPr/>
        </p:nvSpPr>
        <p:spPr>
          <a:xfrm>
            <a:off x="14787588" y="4460753"/>
            <a:ext cx="561017" cy="283425"/>
          </a:xfrm>
          <a:prstGeom prst="rect">
            <a:avLst/>
          </a:prstGeom>
        </p:spPr>
        <p:txBody>
          <a:bodyPr lIns="0" tIns="0" rIns="0" bIns="0" rtlCol="0" anchor="t">
            <a:spAutoFit/>
          </a:bodyPr>
          <a:lstStyle/>
          <a:p>
            <a:pPr algn="l">
              <a:lnSpc>
                <a:spcPts val="2281"/>
              </a:lnSpc>
            </a:pPr>
            <a:r>
              <a:rPr lang="en-US" sz="1985" spc="-5">
                <a:solidFill>
                  <a:srgbClr val="FFFFFF"/>
                </a:solidFill>
                <a:latin typeface="IBM Plex Sans"/>
                <a:ea typeface="IBM Plex Sans"/>
                <a:cs typeface="IBM Plex Sans"/>
                <a:sym typeface="IBM Plex Sans"/>
              </a:rPr>
              <a:t>Film </a:t>
            </a:r>
          </a:p>
        </p:txBody>
      </p:sp>
      <p:sp>
        <p:nvSpPr>
          <p:cNvPr id="49" name="TextBox 49"/>
          <p:cNvSpPr txBox="1"/>
          <p:nvPr/>
        </p:nvSpPr>
        <p:spPr>
          <a:xfrm>
            <a:off x="14326937" y="4750484"/>
            <a:ext cx="1436778" cy="277599"/>
          </a:xfrm>
          <a:prstGeom prst="rect">
            <a:avLst/>
          </a:prstGeom>
        </p:spPr>
        <p:txBody>
          <a:bodyPr lIns="0" tIns="0" rIns="0" bIns="0" rtlCol="0" anchor="t">
            <a:spAutoFit/>
          </a:bodyPr>
          <a:lstStyle/>
          <a:p>
            <a:pPr algn="l">
              <a:lnSpc>
                <a:spcPts val="2281"/>
              </a:lnSpc>
            </a:pPr>
            <a:r>
              <a:rPr lang="en-US" sz="1985" spc="-5">
                <a:solidFill>
                  <a:srgbClr val="FFFFFF"/>
                </a:solidFill>
                <a:latin typeface="IBM Plex Sans"/>
                <a:ea typeface="IBM Plex Sans"/>
                <a:cs typeface="IBM Plex Sans"/>
                <a:sym typeface="IBM Plex Sans"/>
              </a:rPr>
              <a:t>preservation</a:t>
            </a:r>
          </a:p>
        </p:txBody>
      </p:sp>
      <p:sp>
        <p:nvSpPr>
          <p:cNvPr id="50" name="TextBox 50"/>
          <p:cNvSpPr txBox="1"/>
          <p:nvPr/>
        </p:nvSpPr>
        <p:spPr>
          <a:xfrm>
            <a:off x="14231126" y="3530961"/>
            <a:ext cx="1631603" cy="331050"/>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Face synthesis</a:t>
            </a:r>
          </a:p>
        </p:txBody>
      </p:sp>
      <p:sp>
        <p:nvSpPr>
          <p:cNvPr id="51" name="TextBox 51"/>
          <p:cNvSpPr txBox="1"/>
          <p:nvPr/>
        </p:nvSpPr>
        <p:spPr>
          <a:xfrm>
            <a:off x="14063693" y="5589350"/>
            <a:ext cx="1974254" cy="331050"/>
          </a:xfrm>
          <a:prstGeom prst="rect">
            <a:avLst/>
          </a:prstGeom>
        </p:spPr>
        <p:txBody>
          <a:bodyPr lIns="0" tIns="0" rIns="0" bIns="0" rtlCol="0" anchor="t">
            <a:spAutoFit/>
          </a:bodyPr>
          <a:lstStyle/>
          <a:p>
            <a:pPr algn="l">
              <a:lnSpc>
                <a:spcPts val="2780"/>
              </a:lnSpc>
            </a:pPr>
            <a:r>
              <a:rPr lang="en-US" sz="1985" spc="-5">
                <a:solidFill>
                  <a:srgbClr val="FFFFFF"/>
                </a:solidFill>
                <a:latin typeface="IBM Plex Sans"/>
                <a:ea typeface="IBM Plex Sans"/>
                <a:cs typeface="IBM Plex Sans"/>
                <a:sym typeface="IBM Plex Sans"/>
              </a:rPr>
              <a:t>Video generation</a:t>
            </a:r>
          </a:p>
        </p:txBody>
      </p:sp>
      <p:sp>
        <p:nvSpPr>
          <p:cNvPr id="52" name="TextBox 52"/>
          <p:cNvSpPr txBox="1"/>
          <p:nvPr/>
        </p:nvSpPr>
        <p:spPr>
          <a:xfrm>
            <a:off x="14361775" y="1368844"/>
            <a:ext cx="1430062" cy="283425"/>
          </a:xfrm>
          <a:prstGeom prst="rect">
            <a:avLst/>
          </a:prstGeom>
        </p:spPr>
        <p:txBody>
          <a:bodyPr lIns="0" tIns="0" rIns="0" bIns="0" rtlCol="0" anchor="t">
            <a:spAutoFit/>
          </a:bodyPr>
          <a:lstStyle/>
          <a:p>
            <a:pPr algn="l">
              <a:lnSpc>
                <a:spcPts val="2281"/>
              </a:lnSpc>
            </a:pPr>
            <a:r>
              <a:rPr lang="en-US" sz="1985" spc="-5">
                <a:solidFill>
                  <a:srgbClr val="FFFFFF"/>
                </a:solidFill>
                <a:latin typeface="IBM Plex Sans"/>
                <a:ea typeface="IBM Plex Sans"/>
                <a:cs typeface="IBM Plex Sans"/>
                <a:sym typeface="IBM Plex Sans"/>
              </a:rPr>
              <a:t>Video game </a:t>
            </a:r>
          </a:p>
        </p:txBody>
      </p:sp>
      <p:sp>
        <p:nvSpPr>
          <p:cNvPr id="53" name="TextBox 53"/>
          <p:cNvSpPr txBox="1"/>
          <p:nvPr/>
        </p:nvSpPr>
        <p:spPr>
          <a:xfrm>
            <a:off x="14418830" y="1658576"/>
            <a:ext cx="1248723" cy="283425"/>
          </a:xfrm>
          <a:prstGeom prst="rect">
            <a:avLst/>
          </a:prstGeom>
        </p:spPr>
        <p:txBody>
          <a:bodyPr lIns="0" tIns="0" rIns="0" bIns="0" rtlCol="0" anchor="t">
            <a:spAutoFit/>
          </a:bodyPr>
          <a:lstStyle/>
          <a:p>
            <a:pPr algn="l">
              <a:lnSpc>
                <a:spcPts val="2281"/>
              </a:lnSpc>
            </a:pPr>
            <a:r>
              <a:rPr lang="en-US" sz="1985" spc="-5">
                <a:solidFill>
                  <a:srgbClr val="FFFFFF"/>
                </a:solidFill>
                <a:latin typeface="IBM Plex Sans"/>
                <a:ea typeface="IBM Plex Sans"/>
                <a:cs typeface="IBM Plex Sans"/>
                <a:sym typeface="IBM Plex Sans"/>
              </a:rPr>
              <a:t>generation</a:t>
            </a:r>
          </a:p>
        </p:txBody>
      </p:sp>
      <p:sp>
        <p:nvSpPr>
          <p:cNvPr id="54" name="TextBox 54"/>
          <p:cNvSpPr txBox="1"/>
          <p:nvPr/>
        </p:nvSpPr>
        <p:spPr>
          <a:xfrm>
            <a:off x="14221450" y="2140864"/>
            <a:ext cx="1715698" cy="540600"/>
          </a:xfrm>
          <a:prstGeom prst="rect">
            <a:avLst/>
          </a:prstGeom>
        </p:spPr>
        <p:txBody>
          <a:bodyPr lIns="0" tIns="0" rIns="0" bIns="0" rtlCol="0" anchor="t">
            <a:spAutoFit/>
          </a:bodyPr>
          <a:lstStyle/>
          <a:p>
            <a:pPr algn="l">
              <a:lnSpc>
                <a:spcPts val="4964"/>
              </a:lnSpc>
            </a:pPr>
            <a:r>
              <a:rPr lang="en-US" sz="1985" spc="-5">
                <a:solidFill>
                  <a:srgbClr val="FFFFFF"/>
                </a:solidFill>
                <a:latin typeface="IBM Plex Sans"/>
                <a:ea typeface="IBM Plex Sans"/>
                <a:cs typeface="IBM Plex Sans"/>
                <a:sym typeface="IBM Plex Sans"/>
              </a:rPr>
              <a:t>Media content </a:t>
            </a:r>
          </a:p>
        </p:txBody>
      </p:sp>
      <p:sp>
        <p:nvSpPr>
          <p:cNvPr id="55" name="TextBox 55"/>
          <p:cNvSpPr txBox="1"/>
          <p:nvPr/>
        </p:nvSpPr>
        <p:spPr>
          <a:xfrm>
            <a:off x="14270842" y="2811595"/>
            <a:ext cx="1549454" cy="159600"/>
          </a:xfrm>
          <a:prstGeom prst="rect">
            <a:avLst/>
          </a:prstGeom>
        </p:spPr>
        <p:txBody>
          <a:bodyPr lIns="0" tIns="0" rIns="0" bIns="0" rtlCol="0" anchor="t">
            <a:spAutoFit/>
          </a:bodyPr>
          <a:lstStyle/>
          <a:p>
            <a:pPr algn="l">
              <a:lnSpc>
                <a:spcPts val="992"/>
              </a:lnSpc>
            </a:pPr>
            <a:r>
              <a:rPr lang="en-US" sz="1985" spc="-5">
                <a:solidFill>
                  <a:srgbClr val="FFFFFF"/>
                </a:solidFill>
                <a:latin typeface="IBM Plex Sans"/>
                <a:ea typeface="IBM Plex Sans"/>
                <a:cs typeface="IBM Plex Sans"/>
                <a:sym typeface="IBM Plex Sans"/>
              </a:rPr>
              <a:t>improvement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21465" y="1036864"/>
            <a:ext cx="14429690" cy="8191228"/>
            <a:chOff x="0" y="0"/>
            <a:chExt cx="10604500" cy="6019800"/>
          </a:xfrm>
        </p:grpSpPr>
        <p:sp>
          <p:nvSpPr>
            <p:cNvPr id="3" name="Freeform 3"/>
            <p:cNvSpPr/>
            <p:nvPr/>
          </p:nvSpPr>
          <p:spPr>
            <a:xfrm>
              <a:off x="63500" y="63500"/>
              <a:ext cx="10475976" cy="5892800"/>
            </a:xfrm>
            <a:custGeom>
              <a:avLst/>
              <a:gdLst/>
              <a:ahLst/>
              <a:cxnLst/>
              <a:rect l="l" t="t" r="r" b="b"/>
              <a:pathLst>
                <a:path w="10475976" h="5892800">
                  <a:moveTo>
                    <a:pt x="0" y="0"/>
                  </a:moveTo>
                  <a:lnTo>
                    <a:pt x="0" y="5892800"/>
                  </a:lnTo>
                  <a:lnTo>
                    <a:pt x="10475976" y="5892800"/>
                  </a:lnTo>
                  <a:lnTo>
                    <a:pt x="10475976" y="0"/>
                  </a:lnTo>
                  <a:close/>
                </a:path>
              </a:pathLst>
            </a:custGeom>
            <a:solidFill>
              <a:srgbClr val="FFFFFF"/>
            </a:solidFill>
          </p:spPr>
        </p:sp>
        <p:sp>
          <p:nvSpPr>
            <p:cNvPr id="4" name="Freeform 4"/>
            <p:cNvSpPr/>
            <p:nvPr/>
          </p:nvSpPr>
          <p:spPr>
            <a:xfrm>
              <a:off x="63500" y="63500"/>
              <a:ext cx="10477500" cy="5892800"/>
            </a:xfrm>
            <a:custGeom>
              <a:avLst/>
              <a:gdLst/>
              <a:ahLst/>
              <a:cxnLst/>
              <a:rect l="l" t="t" r="r" b="b"/>
              <a:pathLst>
                <a:path w="10477500" h="5892800">
                  <a:moveTo>
                    <a:pt x="0" y="0"/>
                  </a:moveTo>
                  <a:lnTo>
                    <a:pt x="10477500" y="0"/>
                  </a:lnTo>
                  <a:lnTo>
                    <a:pt x="10477500" y="5892800"/>
                  </a:lnTo>
                  <a:lnTo>
                    <a:pt x="0" y="5892800"/>
                  </a:lnTo>
                  <a:close/>
                </a:path>
              </a:pathLst>
            </a:custGeom>
            <a:solidFill>
              <a:srgbClr val="232F3E"/>
            </a:solidFill>
          </p:spPr>
        </p:sp>
      </p:grpSp>
      <p:sp>
        <p:nvSpPr>
          <p:cNvPr id="5" name="Freeform 5"/>
          <p:cNvSpPr/>
          <p:nvPr/>
        </p:nvSpPr>
        <p:spPr>
          <a:xfrm>
            <a:off x="2702897" y="8530295"/>
            <a:ext cx="407902" cy="244013"/>
          </a:xfrm>
          <a:custGeom>
            <a:avLst/>
            <a:gdLst/>
            <a:ahLst/>
            <a:cxnLst/>
            <a:rect l="l" t="t" r="r" b="b"/>
            <a:pathLst>
              <a:path w="407902" h="244013">
                <a:moveTo>
                  <a:pt x="0" y="0"/>
                </a:moveTo>
                <a:lnTo>
                  <a:pt x="407903" y="0"/>
                </a:lnTo>
                <a:lnTo>
                  <a:pt x="407903" y="244013"/>
                </a:lnTo>
                <a:lnTo>
                  <a:pt x="0" y="244013"/>
                </a:lnTo>
                <a:lnTo>
                  <a:pt x="0" y="0"/>
                </a:lnTo>
                <a:close/>
              </a:path>
            </a:pathLst>
          </a:custGeom>
          <a:blipFill>
            <a:blip r:embed="rId2"/>
            <a:stretch>
              <a:fillRect/>
            </a:stretch>
          </a:blipFill>
        </p:spPr>
      </p:sp>
      <p:sp>
        <p:nvSpPr>
          <p:cNvPr id="6" name="Freeform 6"/>
          <p:cNvSpPr/>
          <p:nvPr/>
        </p:nvSpPr>
        <p:spPr>
          <a:xfrm>
            <a:off x="10675" y="0"/>
            <a:ext cx="18277325" cy="10279616"/>
          </a:xfrm>
          <a:custGeom>
            <a:avLst/>
            <a:gdLst/>
            <a:ahLst/>
            <a:cxnLst/>
            <a:rect l="l" t="t" r="r" b="b"/>
            <a:pathLst>
              <a:path w="18277325" h="10279616">
                <a:moveTo>
                  <a:pt x="0" y="0"/>
                </a:moveTo>
                <a:lnTo>
                  <a:pt x="18277325" y="0"/>
                </a:lnTo>
                <a:lnTo>
                  <a:pt x="18277325" y="10279616"/>
                </a:lnTo>
                <a:lnTo>
                  <a:pt x="0" y="10279616"/>
                </a:lnTo>
                <a:lnTo>
                  <a:pt x="0" y="0"/>
                </a:lnTo>
                <a:close/>
              </a:path>
            </a:pathLst>
          </a:custGeom>
          <a:blipFill>
            <a:blip r:embed="rId3"/>
            <a:stretch>
              <a:fillRect t="-2580" b="-4366"/>
            </a:stretch>
          </a:blipFill>
        </p:spPr>
      </p:sp>
      <p:grpSp>
        <p:nvGrpSpPr>
          <p:cNvPr id="7" name="Group 7"/>
          <p:cNvGrpSpPr>
            <a:grpSpLocks noChangeAspect="1"/>
          </p:cNvGrpSpPr>
          <p:nvPr/>
        </p:nvGrpSpPr>
        <p:grpSpPr>
          <a:xfrm>
            <a:off x="1028700" y="6410464"/>
            <a:ext cx="16376493" cy="1852003"/>
            <a:chOff x="0" y="0"/>
            <a:chExt cx="10477500" cy="1184897"/>
          </a:xfrm>
        </p:grpSpPr>
        <p:sp>
          <p:nvSpPr>
            <p:cNvPr id="8" name="Freeform 8"/>
            <p:cNvSpPr/>
            <p:nvPr/>
          </p:nvSpPr>
          <p:spPr>
            <a:xfrm>
              <a:off x="0" y="0"/>
              <a:ext cx="10477500" cy="1184910"/>
            </a:xfrm>
            <a:custGeom>
              <a:avLst/>
              <a:gdLst/>
              <a:ahLst/>
              <a:cxnLst/>
              <a:rect l="l" t="t" r="r" b="b"/>
              <a:pathLst>
                <a:path w="10477500" h="1184910">
                  <a:moveTo>
                    <a:pt x="0" y="0"/>
                  </a:moveTo>
                  <a:lnTo>
                    <a:pt x="10477500" y="0"/>
                  </a:lnTo>
                  <a:lnTo>
                    <a:pt x="10477500" y="1184910"/>
                  </a:lnTo>
                  <a:lnTo>
                    <a:pt x="0" y="1184910"/>
                  </a:lnTo>
                  <a:close/>
                </a:path>
              </a:pathLst>
            </a:custGeom>
            <a:solidFill>
              <a:srgbClr val="000000">
                <a:alpha val="20000"/>
              </a:srgbClr>
            </a:solidFill>
          </p:spPr>
        </p:sp>
      </p:grpSp>
      <p:sp>
        <p:nvSpPr>
          <p:cNvPr id="9" name="TextBox 9"/>
          <p:cNvSpPr txBox="1"/>
          <p:nvPr/>
        </p:nvSpPr>
        <p:spPr>
          <a:xfrm>
            <a:off x="3484102" y="6460908"/>
            <a:ext cx="11693337" cy="1771515"/>
          </a:xfrm>
          <a:prstGeom prst="rect">
            <a:avLst/>
          </a:prstGeom>
        </p:spPr>
        <p:txBody>
          <a:bodyPr lIns="0" tIns="0" rIns="0" bIns="0" rtlCol="0" anchor="t">
            <a:spAutoFit/>
          </a:bodyPr>
          <a:lstStyle/>
          <a:p>
            <a:pPr algn="just">
              <a:lnSpc>
                <a:spcPts val="6862"/>
              </a:lnSpc>
            </a:pPr>
            <a:r>
              <a:rPr lang="en-US" sz="6407" b="1">
                <a:solidFill>
                  <a:srgbClr val="FFFFFF"/>
                </a:solidFill>
                <a:latin typeface="IBM Plex Sans Bold"/>
                <a:ea typeface="IBM Plex Sans Bold"/>
                <a:cs typeface="IBM Plex Sans Bold"/>
                <a:sym typeface="IBM Plex Sans Bold"/>
              </a:rPr>
              <a:t>Creativity &amp; Content Creation </a:t>
            </a:r>
            <a:r>
              <a:rPr lang="en-US" sz="6407" b="1">
                <a:solidFill>
                  <a:srgbClr val="F46EBB"/>
                </a:solidFill>
                <a:latin typeface="IBM Plex Sans Bold"/>
                <a:ea typeface="IBM Plex Sans Bold"/>
                <a:cs typeface="IBM Plex Sans Bold"/>
                <a:sym typeface="IBM Plex Sans Bold"/>
              </a:rPr>
              <a:t>Text, image, video generation</a:t>
            </a:r>
          </a:p>
        </p:txBody>
      </p:sp>
      <p:grpSp>
        <p:nvGrpSpPr>
          <p:cNvPr id="10" name="Group 10"/>
          <p:cNvGrpSpPr/>
          <p:nvPr/>
        </p:nvGrpSpPr>
        <p:grpSpPr>
          <a:xfrm>
            <a:off x="624170" y="333942"/>
            <a:ext cx="16459200" cy="980111"/>
            <a:chOff x="0" y="0"/>
            <a:chExt cx="21945600" cy="1306814"/>
          </a:xfrm>
        </p:grpSpPr>
        <p:sp>
          <p:nvSpPr>
            <p:cNvPr id="11" name="Freeform 11"/>
            <p:cNvSpPr/>
            <p:nvPr/>
          </p:nvSpPr>
          <p:spPr>
            <a:xfrm>
              <a:off x="0" y="0"/>
              <a:ext cx="21945600" cy="1306814"/>
            </a:xfrm>
            <a:custGeom>
              <a:avLst/>
              <a:gdLst/>
              <a:ahLst/>
              <a:cxnLst/>
              <a:rect l="l" t="t" r="r" b="b"/>
              <a:pathLst>
                <a:path w="21945600" h="1306814">
                  <a:moveTo>
                    <a:pt x="0" y="0"/>
                  </a:moveTo>
                  <a:lnTo>
                    <a:pt x="21945600" y="0"/>
                  </a:lnTo>
                  <a:lnTo>
                    <a:pt x="21945600" y="1306814"/>
                  </a:lnTo>
                  <a:lnTo>
                    <a:pt x="0" y="1306814"/>
                  </a:lnTo>
                  <a:close/>
                </a:path>
              </a:pathLst>
            </a:custGeom>
            <a:solidFill>
              <a:srgbClr val="000000">
                <a:alpha val="0"/>
              </a:srgbClr>
            </a:solidFill>
          </p:spPr>
        </p:sp>
        <p:sp>
          <p:nvSpPr>
            <p:cNvPr id="12" name="TextBox 12"/>
            <p:cNvSpPr txBox="1"/>
            <p:nvPr/>
          </p:nvSpPr>
          <p:spPr>
            <a:xfrm>
              <a:off x="0" y="38100"/>
              <a:ext cx="21945600" cy="1268714"/>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Generative AI Use Cases ?</a:t>
              </a:r>
            </a:p>
          </p:txBody>
        </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8777" y="-67148"/>
            <a:ext cx="18356777" cy="10420497"/>
            <a:chOff x="0" y="0"/>
            <a:chExt cx="10604500" cy="6019800"/>
          </a:xfrm>
        </p:grpSpPr>
        <p:sp>
          <p:nvSpPr>
            <p:cNvPr id="3" name="Freeform 3"/>
            <p:cNvSpPr/>
            <p:nvPr/>
          </p:nvSpPr>
          <p:spPr>
            <a:xfrm>
              <a:off x="63500" y="63500"/>
              <a:ext cx="10475976" cy="5892800"/>
            </a:xfrm>
            <a:custGeom>
              <a:avLst/>
              <a:gdLst/>
              <a:ahLst/>
              <a:cxnLst/>
              <a:rect l="l" t="t" r="r" b="b"/>
              <a:pathLst>
                <a:path w="10475976" h="5892800">
                  <a:moveTo>
                    <a:pt x="0" y="0"/>
                  </a:moveTo>
                  <a:lnTo>
                    <a:pt x="0" y="5892800"/>
                  </a:lnTo>
                  <a:lnTo>
                    <a:pt x="10475976" y="5892800"/>
                  </a:lnTo>
                  <a:lnTo>
                    <a:pt x="10475976" y="0"/>
                  </a:lnTo>
                  <a:close/>
                </a:path>
              </a:pathLst>
            </a:custGeom>
            <a:solidFill>
              <a:srgbClr val="FFFFFF"/>
            </a:solidFill>
          </p:spPr>
        </p:sp>
        <p:sp>
          <p:nvSpPr>
            <p:cNvPr id="4" name="Freeform 4"/>
            <p:cNvSpPr/>
            <p:nvPr/>
          </p:nvSpPr>
          <p:spPr>
            <a:xfrm>
              <a:off x="63500" y="63500"/>
              <a:ext cx="10477500" cy="5892800"/>
            </a:xfrm>
            <a:custGeom>
              <a:avLst/>
              <a:gdLst/>
              <a:ahLst/>
              <a:cxnLst/>
              <a:rect l="l" t="t" r="r" b="b"/>
              <a:pathLst>
                <a:path w="10477500" h="5892800">
                  <a:moveTo>
                    <a:pt x="0" y="0"/>
                  </a:moveTo>
                  <a:lnTo>
                    <a:pt x="10477500" y="0"/>
                  </a:lnTo>
                  <a:lnTo>
                    <a:pt x="10477500" y="5892800"/>
                  </a:lnTo>
                  <a:lnTo>
                    <a:pt x="0" y="5892800"/>
                  </a:lnTo>
                  <a:close/>
                </a:path>
              </a:pathLst>
            </a:custGeom>
            <a:solidFill>
              <a:srgbClr val="232F3E"/>
            </a:solidFill>
          </p:spPr>
        </p:sp>
      </p:grpSp>
      <p:sp>
        <p:nvSpPr>
          <p:cNvPr id="5" name="Freeform 5"/>
          <p:cNvSpPr/>
          <p:nvPr/>
        </p:nvSpPr>
        <p:spPr>
          <a:xfrm>
            <a:off x="1033483" y="9596226"/>
            <a:ext cx="513736" cy="307324"/>
          </a:xfrm>
          <a:custGeom>
            <a:avLst/>
            <a:gdLst/>
            <a:ahLst/>
            <a:cxnLst/>
            <a:rect l="l" t="t" r="r" b="b"/>
            <a:pathLst>
              <a:path w="513736" h="307324">
                <a:moveTo>
                  <a:pt x="0" y="0"/>
                </a:moveTo>
                <a:lnTo>
                  <a:pt x="513735" y="0"/>
                </a:lnTo>
                <a:lnTo>
                  <a:pt x="513735" y="307324"/>
                </a:lnTo>
                <a:lnTo>
                  <a:pt x="0" y="307324"/>
                </a:lnTo>
                <a:lnTo>
                  <a:pt x="0" y="0"/>
                </a:lnTo>
                <a:close/>
              </a:path>
            </a:pathLst>
          </a:custGeom>
          <a:blipFill>
            <a:blip r:embed="rId2"/>
            <a:stretch>
              <a:fillRect/>
            </a:stretch>
          </a:blipFill>
        </p:spPr>
      </p:sp>
      <p:grpSp>
        <p:nvGrpSpPr>
          <p:cNvPr id="6" name="Group 6"/>
          <p:cNvGrpSpPr>
            <a:grpSpLocks noChangeAspect="1"/>
          </p:cNvGrpSpPr>
          <p:nvPr/>
        </p:nvGrpSpPr>
        <p:grpSpPr>
          <a:xfrm>
            <a:off x="1151551" y="2252672"/>
            <a:ext cx="6451062" cy="4610497"/>
            <a:chOff x="0" y="0"/>
            <a:chExt cx="3764267" cy="2690279"/>
          </a:xfrm>
        </p:grpSpPr>
        <p:sp>
          <p:nvSpPr>
            <p:cNvPr id="7" name="Freeform 7"/>
            <p:cNvSpPr/>
            <p:nvPr/>
          </p:nvSpPr>
          <p:spPr>
            <a:xfrm>
              <a:off x="0" y="0"/>
              <a:ext cx="3764280" cy="2690241"/>
            </a:xfrm>
            <a:custGeom>
              <a:avLst/>
              <a:gdLst/>
              <a:ahLst/>
              <a:cxnLst/>
              <a:rect l="l" t="t" r="r" b="b"/>
              <a:pathLst>
                <a:path w="3764280" h="2690241">
                  <a:moveTo>
                    <a:pt x="0" y="0"/>
                  </a:moveTo>
                  <a:lnTo>
                    <a:pt x="3764280" y="0"/>
                  </a:lnTo>
                  <a:lnTo>
                    <a:pt x="3764280" y="2690241"/>
                  </a:lnTo>
                  <a:lnTo>
                    <a:pt x="0" y="2690241"/>
                  </a:lnTo>
                  <a:close/>
                </a:path>
              </a:pathLst>
            </a:custGeom>
            <a:solidFill>
              <a:srgbClr val="000000">
                <a:alpha val="25098"/>
              </a:srgbClr>
            </a:solidFill>
          </p:spPr>
        </p:sp>
      </p:grpSp>
      <p:sp>
        <p:nvSpPr>
          <p:cNvPr id="8" name="Freeform 8"/>
          <p:cNvSpPr/>
          <p:nvPr/>
        </p:nvSpPr>
        <p:spPr>
          <a:xfrm>
            <a:off x="1364982" y="2726284"/>
            <a:ext cx="6009248" cy="3004224"/>
          </a:xfrm>
          <a:custGeom>
            <a:avLst/>
            <a:gdLst/>
            <a:ahLst/>
            <a:cxnLst/>
            <a:rect l="l" t="t" r="r" b="b"/>
            <a:pathLst>
              <a:path w="6009248" h="3004224">
                <a:moveTo>
                  <a:pt x="0" y="0"/>
                </a:moveTo>
                <a:lnTo>
                  <a:pt x="6009248" y="0"/>
                </a:lnTo>
                <a:lnTo>
                  <a:pt x="6009248" y="3004224"/>
                </a:lnTo>
                <a:lnTo>
                  <a:pt x="0" y="3004224"/>
                </a:lnTo>
                <a:lnTo>
                  <a:pt x="0" y="0"/>
                </a:lnTo>
                <a:close/>
              </a:path>
            </a:pathLst>
          </a:custGeom>
          <a:blipFill>
            <a:blip r:embed="rId3"/>
            <a:stretch>
              <a:fillRect/>
            </a:stretch>
          </a:blipFill>
        </p:spPr>
      </p:sp>
      <p:sp>
        <p:nvSpPr>
          <p:cNvPr id="9" name="Freeform 9"/>
          <p:cNvSpPr/>
          <p:nvPr/>
        </p:nvSpPr>
        <p:spPr>
          <a:xfrm>
            <a:off x="1028700" y="2129820"/>
            <a:ext cx="6696765" cy="245703"/>
          </a:xfrm>
          <a:custGeom>
            <a:avLst/>
            <a:gdLst/>
            <a:ahLst/>
            <a:cxnLst/>
            <a:rect l="l" t="t" r="r" b="b"/>
            <a:pathLst>
              <a:path w="6696765" h="245703">
                <a:moveTo>
                  <a:pt x="0" y="0"/>
                </a:moveTo>
                <a:lnTo>
                  <a:pt x="6696765" y="0"/>
                </a:lnTo>
                <a:lnTo>
                  <a:pt x="6696765" y="245703"/>
                </a:lnTo>
                <a:lnTo>
                  <a:pt x="0" y="245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8032136" y="2252672"/>
            <a:ext cx="4368810" cy="4610497"/>
          </a:xfrm>
          <a:custGeom>
            <a:avLst/>
            <a:gdLst/>
            <a:ahLst/>
            <a:cxnLst/>
            <a:rect l="l" t="t" r="r" b="b"/>
            <a:pathLst>
              <a:path w="4368810" h="4610497">
                <a:moveTo>
                  <a:pt x="0" y="0"/>
                </a:moveTo>
                <a:lnTo>
                  <a:pt x="4368810" y="0"/>
                </a:lnTo>
                <a:lnTo>
                  <a:pt x="4368810" y="4610497"/>
                </a:lnTo>
                <a:lnTo>
                  <a:pt x="0" y="4610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7664365" y="2079968"/>
            <a:ext cx="3693047" cy="3928106"/>
          </a:xfrm>
          <a:custGeom>
            <a:avLst/>
            <a:gdLst/>
            <a:ahLst/>
            <a:cxnLst/>
            <a:rect l="l" t="t" r="r" b="b"/>
            <a:pathLst>
              <a:path w="3693047" h="3928106">
                <a:moveTo>
                  <a:pt x="0" y="0"/>
                </a:moveTo>
                <a:lnTo>
                  <a:pt x="3693047" y="0"/>
                </a:lnTo>
                <a:lnTo>
                  <a:pt x="3693047" y="3928106"/>
                </a:lnTo>
                <a:lnTo>
                  <a:pt x="0" y="3928106"/>
                </a:lnTo>
                <a:lnTo>
                  <a:pt x="0" y="0"/>
                </a:lnTo>
                <a:close/>
              </a:path>
            </a:pathLst>
          </a:custGeom>
          <a:blipFill>
            <a:blip r:embed="rId8"/>
            <a:stretch>
              <a:fillRect/>
            </a:stretch>
          </a:blipFill>
        </p:spPr>
      </p:sp>
      <p:grpSp>
        <p:nvGrpSpPr>
          <p:cNvPr id="12" name="Group 12"/>
          <p:cNvGrpSpPr>
            <a:grpSpLocks noChangeAspect="1"/>
          </p:cNvGrpSpPr>
          <p:nvPr/>
        </p:nvGrpSpPr>
        <p:grpSpPr>
          <a:xfrm>
            <a:off x="8343671" y="2761282"/>
            <a:ext cx="2335463" cy="2565985"/>
            <a:chOff x="0" y="0"/>
            <a:chExt cx="1817027" cy="1996376"/>
          </a:xfrm>
        </p:grpSpPr>
        <p:sp>
          <p:nvSpPr>
            <p:cNvPr id="13" name="Freeform 13"/>
            <p:cNvSpPr/>
            <p:nvPr/>
          </p:nvSpPr>
          <p:spPr>
            <a:xfrm>
              <a:off x="0" y="0"/>
              <a:ext cx="1816989" cy="1996313"/>
            </a:xfrm>
            <a:custGeom>
              <a:avLst/>
              <a:gdLst/>
              <a:ahLst/>
              <a:cxnLst/>
              <a:rect l="l" t="t" r="r" b="b"/>
              <a:pathLst>
                <a:path w="1816989" h="1996313">
                  <a:moveTo>
                    <a:pt x="46609" y="0"/>
                  </a:moveTo>
                  <a:cubicBezTo>
                    <a:pt x="20828" y="0"/>
                    <a:pt x="0" y="20828"/>
                    <a:pt x="0" y="46609"/>
                  </a:cubicBezTo>
                  <a:lnTo>
                    <a:pt x="0" y="1949704"/>
                  </a:lnTo>
                  <a:cubicBezTo>
                    <a:pt x="0" y="1975485"/>
                    <a:pt x="20828" y="1996313"/>
                    <a:pt x="46609" y="1996313"/>
                  </a:cubicBezTo>
                  <a:lnTo>
                    <a:pt x="1770380" y="1996313"/>
                  </a:lnTo>
                  <a:cubicBezTo>
                    <a:pt x="1796034" y="1996313"/>
                    <a:pt x="1816735" y="1975612"/>
                    <a:pt x="1816989" y="1950085"/>
                  </a:cubicBezTo>
                  <a:lnTo>
                    <a:pt x="1816989" y="1950085"/>
                  </a:lnTo>
                  <a:lnTo>
                    <a:pt x="1816989" y="46228"/>
                  </a:lnTo>
                  <a:lnTo>
                    <a:pt x="1816989" y="46228"/>
                  </a:lnTo>
                  <a:cubicBezTo>
                    <a:pt x="1816862" y="20701"/>
                    <a:pt x="1796034" y="0"/>
                    <a:pt x="1770380" y="0"/>
                  </a:cubicBezTo>
                  <a:close/>
                </a:path>
              </a:pathLst>
            </a:custGeom>
            <a:blipFill>
              <a:blip r:embed="rId9"/>
              <a:stretch>
                <a:fillRect r="-2" b="-3"/>
              </a:stretch>
            </a:blipFill>
          </p:spPr>
        </p:sp>
      </p:grpSp>
      <p:sp>
        <p:nvSpPr>
          <p:cNvPr id="14" name="Freeform 14"/>
          <p:cNvSpPr/>
          <p:nvPr/>
        </p:nvSpPr>
        <p:spPr>
          <a:xfrm>
            <a:off x="8750863" y="3986562"/>
            <a:ext cx="4022130" cy="2376713"/>
          </a:xfrm>
          <a:custGeom>
            <a:avLst/>
            <a:gdLst/>
            <a:ahLst/>
            <a:cxnLst/>
            <a:rect l="l" t="t" r="r" b="b"/>
            <a:pathLst>
              <a:path w="4022130" h="2376713">
                <a:moveTo>
                  <a:pt x="0" y="0"/>
                </a:moveTo>
                <a:lnTo>
                  <a:pt x="4022130" y="0"/>
                </a:lnTo>
                <a:lnTo>
                  <a:pt x="4022130" y="2376713"/>
                </a:lnTo>
                <a:lnTo>
                  <a:pt x="0" y="2376713"/>
                </a:lnTo>
                <a:lnTo>
                  <a:pt x="0" y="0"/>
                </a:lnTo>
                <a:close/>
              </a:path>
            </a:pathLst>
          </a:custGeom>
          <a:blipFill>
            <a:blip r:embed="rId10"/>
            <a:stretch>
              <a:fillRect/>
            </a:stretch>
          </a:blipFill>
        </p:spPr>
      </p:sp>
      <p:grpSp>
        <p:nvGrpSpPr>
          <p:cNvPr id="15" name="Group 15"/>
          <p:cNvGrpSpPr>
            <a:grpSpLocks noChangeAspect="1"/>
          </p:cNvGrpSpPr>
          <p:nvPr/>
        </p:nvGrpSpPr>
        <p:grpSpPr>
          <a:xfrm>
            <a:off x="9432291" y="4655503"/>
            <a:ext cx="2657120" cy="1040008"/>
            <a:chOff x="0" y="0"/>
            <a:chExt cx="2067281" cy="809142"/>
          </a:xfrm>
        </p:grpSpPr>
        <p:sp>
          <p:nvSpPr>
            <p:cNvPr id="16" name="Freeform 16"/>
            <p:cNvSpPr/>
            <p:nvPr/>
          </p:nvSpPr>
          <p:spPr>
            <a:xfrm>
              <a:off x="0" y="0"/>
              <a:ext cx="2067306" cy="809117"/>
            </a:xfrm>
            <a:custGeom>
              <a:avLst/>
              <a:gdLst/>
              <a:ahLst/>
              <a:cxnLst/>
              <a:rect l="l" t="t" r="r" b="b"/>
              <a:pathLst>
                <a:path w="2067306" h="809117">
                  <a:moveTo>
                    <a:pt x="68707" y="0"/>
                  </a:moveTo>
                  <a:cubicBezTo>
                    <a:pt x="30734" y="127"/>
                    <a:pt x="0" y="30988"/>
                    <a:pt x="0" y="68961"/>
                  </a:cubicBezTo>
                  <a:lnTo>
                    <a:pt x="0" y="740156"/>
                  </a:lnTo>
                  <a:cubicBezTo>
                    <a:pt x="0" y="778256"/>
                    <a:pt x="30861" y="809117"/>
                    <a:pt x="68961" y="809117"/>
                  </a:cubicBezTo>
                  <a:lnTo>
                    <a:pt x="1998345" y="809117"/>
                  </a:lnTo>
                  <a:cubicBezTo>
                    <a:pt x="2036445" y="809117"/>
                    <a:pt x="2067306" y="778256"/>
                    <a:pt x="2067306" y="740156"/>
                  </a:cubicBezTo>
                  <a:lnTo>
                    <a:pt x="2067306" y="68961"/>
                  </a:lnTo>
                  <a:cubicBezTo>
                    <a:pt x="2067306" y="30988"/>
                    <a:pt x="2036572" y="127"/>
                    <a:pt x="1998599" y="0"/>
                  </a:cubicBezTo>
                  <a:close/>
                </a:path>
              </a:pathLst>
            </a:custGeom>
            <a:blipFill>
              <a:blip r:embed="rId11"/>
              <a:stretch>
                <a:fillRect r="1" b="-3"/>
              </a:stretch>
            </a:blipFill>
          </p:spPr>
        </p:sp>
      </p:grpSp>
      <p:sp>
        <p:nvSpPr>
          <p:cNvPr id="17" name="Freeform 17"/>
          <p:cNvSpPr/>
          <p:nvPr/>
        </p:nvSpPr>
        <p:spPr>
          <a:xfrm>
            <a:off x="7909284" y="2136497"/>
            <a:ext cx="4614513" cy="245703"/>
          </a:xfrm>
          <a:custGeom>
            <a:avLst/>
            <a:gdLst/>
            <a:ahLst/>
            <a:cxnLst/>
            <a:rect l="l" t="t" r="r" b="b"/>
            <a:pathLst>
              <a:path w="4614513" h="245703">
                <a:moveTo>
                  <a:pt x="0" y="0"/>
                </a:moveTo>
                <a:lnTo>
                  <a:pt x="4614513" y="0"/>
                </a:lnTo>
                <a:lnTo>
                  <a:pt x="4614513" y="245702"/>
                </a:lnTo>
                <a:lnTo>
                  <a:pt x="0" y="2457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12830484" y="2252672"/>
            <a:ext cx="4305964" cy="4610497"/>
          </a:xfrm>
          <a:custGeom>
            <a:avLst/>
            <a:gdLst/>
            <a:ahLst/>
            <a:cxnLst/>
            <a:rect l="l" t="t" r="r" b="b"/>
            <a:pathLst>
              <a:path w="4305964" h="4610497">
                <a:moveTo>
                  <a:pt x="0" y="0"/>
                </a:moveTo>
                <a:lnTo>
                  <a:pt x="4305965" y="0"/>
                </a:lnTo>
                <a:lnTo>
                  <a:pt x="4305965" y="4610497"/>
                </a:lnTo>
                <a:lnTo>
                  <a:pt x="0" y="461049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a:off x="13081019" y="2761282"/>
            <a:ext cx="3804879" cy="2934229"/>
          </a:xfrm>
          <a:custGeom>
            <a:avLst/>
            <a:gdLst/>
            <a:ahLst/>
            <a:cxnLst/>
            <a:rect l="l" t="t" r="r" b="b"/>
            <a:pathLst>
              <a:path w="3804879" h="2934229">
                <a:moveTo>
                  <a:pt x="0" y="0"/>
                </a:moveTo>
                <a:lnTo>
                  <a:pt x="3804879" y="0"/>
                </a:lnTo>
                <a:lnTo>
                  <a:pt x="3804879" y="2934228"/>
                </a:lnTo>
                <a:lnTo>
                  <a:pt x="0" y="2934228"/>
                </a:lnTo>
                <a:lnTo>
                  <a:pt x="0" y="0"/>
                </a:lnTo>
                <a:close/>
              </a:path>
            </a:pathLst>
          </a:custGeom>
          <a:blipFill>
            <a:blip r:embed="rId16"/>
            <a:stretch>
              <a:fillRect/>
            </a:stretch>
          </a:blipFill>
        </p:spPr>
      </p:sp>
      <p:sp>
        <p:nvSpPr>
          <p:cNvPr id="20" name="Freeform 20"/>
          <p:cNvSpPr/>
          <p:nvPr/>
        </p:nvSpPr>
        <p:spPr>
          <a:xfrm>
            <a:off x="12707633" y="2129820"/>
            <a:ext cx="4551667" cy="245703"/>
          </a:xfrm>
          <a:custGeom>
            <a:avLst/>
            <a:gdLst/>
            <a:ahLst/>
            <a:cxnLst/>
            <a:rect l="l" t="t" r="r" b="b"/>
            <a:pathLst>
              <a:path w="4551667" h="245703">
                <a:moveTo>
                  <a:pt x="0" y="0"/>
                </a:moveTo>
                <a:lnTo>
                  <a:pt x="4551667" y="0"/>
                </a:lnTo>
                <a:lnTo>
                  <a:pt x="4551667" y="245703"/>
                </a:lnTo>
                <a:lnTo>
                  <a:pt x="0" y="24570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1" name="TextBox 21"/>
          <p:cNvSpPr txBox="1"/>
          <p:nvPr/>
        </p:nvSpPr>
        <p:spPr>
          <a:xfrm>
            <a:off x="1055928" y="749195"/>
            <a:ext cx="5306616" cy="827366"/>
          </a:xfrm>
          <a:prstGeom prst="rect">
            <a:avLst/>
          </a:prstGeom>
        </p:spPr>
        <p:txBody>
          <a:bodyPr lIns="0" tIns="0" rIns="0" bIns="0" rtlCol="0" anchor="t">
            <a:spAutoFit/>
          </a:bodyPr>
          <a:lstStyle/>
          <a:p>
            <a:pPr algn="l">
              <a:lnSpc>
                <a:spcPts val="6897"/>
              </a:lnSpc>
            </a:pPr>
            <a:r>
              <a:rPr lang="en-US" sz="4926" b="1" spc="59">
                <a:solidFill>
                  <a:srgbClr val="FFFFFF"/>
                </a:solidFill>
                <a:latin typeface="IBM Plex Sans Bold"/>
                <a:ea typeface="IBM Plex Sans Bold"/>
                <a:cs typeface="IBM Plex Sans Bold"/>
                <a:sym typeface="IBM Plex Sans Bold"/>
              </a:rPr>
              <a:t>Text generation</a:t>
            </a:r>
          </a:p>
        </p:txBody>
      </p:sp>
      <p:sp>
        <p:nvSpPr>
          <p:cNvPr id="22" name="TextBox 22"/>
          <p:cNvSpPr txBox="1"/>
          <p:nvPr/>
        </p:nvSpPr>
        <p:spPr>
          <a:xfrm>
            <a:off x="1160268" y="7070494"/>
            <a:ext cx="3221458" cy="429572"/>
          </a:xfrm>
          <a:prstGeom prst="rect">
            <a:avLst/>
          </a:prstGeom>
        </p:spPr>
        <p:txBody>
          <a:bodyPr lIns="0" tIns="0" rIns="0" bIns="0" rtlCol="0" anchor="t">
            <a:spAutoFit/>
          </a:bodyPr>
          <a:lstStyle/>
          <a:p>
            <a:pPr algn="l">
              <a:lnSpc>
                <a:spcPts val="3598"/>
              </a:lnSpc>
            </a:pPr>
            <a:r>
              <a:rPr lang="en-US" sz="2570" spc="28">
                <a:solidFill>
                  <a:srgbClr val="FFFFFF"/>
                </a:solidFill>
                <a:latin typeface="IBM Plex Sans"/>
                <a:ea typeface="IBM Plex Sans"/>
                <a:cs typeface="IBM Plex Sans"/>
                <a:sym typeface="IBM Plex Sans"/>
              </a:rPr>
              <a:t>Applications include:</a:t>
            </a:r>
          </a:p>
        </p:txBody>
      </p:sp>
      <p:sp>
        <p:nvSpPr>
          <p:cNvPr id="23" name="TextBox 23"/>
          <p:cNvSpPr txBox="1"/>
          <p:nvPr/>
        </p:nvSpPr>
        <p:spPr>
          <a:xfrm>
            <a:off x="3091184" y="6023173"/>
            <a:ext cx="2464599" cy="429572"/>
          </a:xfrm>
          <a:prstGeom prst="rect">
            <a:avLst/>
          </a:prstGeom>
        </p:spPr>
        <p:txBody>
          <a:bodyPr lIns="0" tIns="0" rIns="0" bIns="0" rtlCol="0" anchor="t">
            <a:spAutoFit/>
          </a:bodyPr>
          <a:lstStyle/>
          <a:p>
            <a:pPr algn="l">
              <a:lnSpc>
                <a:spcPts val="3598"/>
              </a:lnSpc>
            </a:pPr>
            <a:r>
              <a:rPr lang="en-US" sz="2570" b="1" spc="35">
                <a:solidFill>
                  <a:srgbClr val="F46EBB"/>
                </a:solidFill>
                <a:latin typeface="IBM Plex Sans Bold"/>
                <a:ea typeface="IBM Plex Sans Bold"/>
                <a:cs typeface="IBM Plex Sans Bold"/>
                <a:sym typeface="IBM Plex Sans Bold"/>
              </a:rPr>
              <a:t>Summarization</a:t>
            </a:r>
          </a:p>
        </p:txBody>
      </p:sp>
      <p:sp>
        <p:nvSpPr>
          <p:cNvPr id="24" name="TextBox 24"/>
          <p:cNvSpPr txBox="1"/>
          <p:nvPr/>
        </p:nvSpPr>
        <p:spPr>
          <a:xfrm>
            <a:off x="8032136" y="7070494"/>
            <a:ext cx="3221458" cy="429572"/>
          </a:xfrm>
          <a:prstGeom prst="rect">
            <a:avLst/>
          </a:prstGeom>
        </p:spPr>
        <p:txBody>
          <a:bodyPr lIns="0" tIns="0" rIns="0" bIns="0" rtlCol="0" anchor="t">
            <a:spAutoFit/>
          </a:bodyPr>
          <a:lstStyle/>
          <a:p>
            <a:pPr algn="l">
              <a:lnSpc>
                <a:spcPts val="3598"/>
              </a:lnSpc>
            </a:pPr>
            <a:r>
              <a:rPr lang="en-US" sz="2570" spc="28">
                <a:solidFill>
                  <a:srgbClr val="FFFFFF"/>
                </a:solidFill>
                <a:latin typeface="IBM Plex Sans"/>
                <a:ea typeface="IBM Plex Sans"/>
                <a:cs typeface="IBM Plex Sans"/>
                <a:sym typeface="IBM Plex Sans"/>
              </a:rPr>
              <a:t>Applications include:</a:t>
            </a:r>
          </a:p>
        </p:txBody>
      </p:sp>
      <p:sp>
        <p:nvSpPr>
          <p:cNvPr id="25" name="TextBox 25"/>
          <p:cNvSpPr txBox="1"/>
          <p:nvPr/>
        </p:nvSpPr>
        <p:spPr>
          <a:xfrm>
            <a:off x="8727226" y="6023173"/>
            <a:ext cx="3031746" cy="429572"/>
          </a:xfrm>
          <a:prstGeom prst="rect">
            <a:avLst/>
          </a:prstGeom>
        </p:spPr>
        <p:txBody>
          <a:bodyPr lIns="0" tIns="0" rIns="0" bIns="0" rtlCol="0" anchor="t">
            <a:spAutoFit/>
          </a:bodyPr>
          <a:lstStyle/>
          <a:p>
            <a:pPr algn="l">
              <a:lnSpc>
                <a:spcPts val="3598"/>
              </a:lnSpc>
            </a:pPr>
            <a:r>
              <a:rPr lang="en-US" sz="2570" b="1" spc="30">
                <a:solidFill>
                  <a:srgbClr val="F46EBB"/>
                </a:solidFill>
                <a:latin typeface="IBM Plex Sans Bold"/>
                <a:ea typeface="IBM Plex Sans Bold"/>
                <a:cs typeface="IBM Plex Sans Bold"/>
                <a:sym typeface="IBM Plex Sans Bold"/>
              </a:rPr>
              <a:t>Reading assistance</a:t>
            </a:r>
          </a:p>
        </p:txBody>
      </p:sp>
      <p:sp>
        <p:nvSpPr>
          <p:cNvPr id="26" name="TextBox 26"/>
          <p:cNvSpPr txBox="1"/>
          <p:nvPr/>
        </p:nvSpPr>
        <p:spPr>
          <a:xfrm>
            <a:off x="12830484" y="7070494"/>
            <a:ext cx="3221458" cy="429572"/>
          </a:xfrm>
          <a:prstGeom prst="rect">
            <a:avLst/>
          </a:prstGeom>
        </p:spPr>
        <p:txBody>
          <a:bodyPr lIns="0" tIns="0" rIns="0" bIns="0" rtlCol="0" anchor="t">
            <a:spAutoFit/>
          </a:bodyPr>
          <a:lstStyle/>
          <a:p>
            <a:pPr algn="l">
              <a:lnSpc>
                <a:spcPts val="3598"/>
              </a:lnSpc>
            </a:pPr>
            <a:r>
              <a:rPr lang="en-US" sz="2570" spc="28">
                <a:solidFill>
                  <a:srgbClr val="FFFFFF"/>
                </a:solidFill>
                <a:latin typeface="IBM Plex Sans"/>
                <a:ea typeface="IBM Plex Sans"/>
                <a:cs typeface="IBM Plex Sans"/>
                <a:sym typeface="IBM Plex Sans"/>
              </a:rPr>
              <a:t>Applications include:</a:t>
            </a:r>
          </a:p>
        </p:txBody>
      </p:sp>
      <p:sp>
        <p:nvSpPr>
          <p:cNvPr id="27" name="TextBox 27"/>
          <p:cNvSpPr txBox="1"/>
          <p:nvPr/>
        </p:nvSpPr>
        <p:spPr>
          <a:xfrm>
            <a:off x="13477078" y="6023173"/>
            <a:ext cx="2929985" cy="429572"/>
          </a:xfrm>
          <a:prstGeom prst="rect">
            <a:avLst/>
          </a:prstGeom>
        </p:spPr>
        <p:txBody>
          <a:bodyPr lIns="0" tIns="0" rIns="0" bIns="0" rtlCol="0" anchor="t">
            <a:spAutoFit/>
          </a:bodyPr>
          <a:lstStyle/>
          <a:p>
            <a:pPr algn="l">
              <a:lnSpc>
                <a:spcPts val="3598"/>
              </a:lnSpc>
            </a:pPr>
            <a:r>
              <a:rPr lang="en-US" sz="2570" b="1" spc="30">
                <a:solidFill>
                  <a:srgbClr val="F46EBB"/>
                </a:solidFill>
                <a:latin typeface="IBM Plex Sans Bold"/>
                <a:ea typeface="IBM Plex Sans Bold"/>
                <a:cs typeface="IBM Plex Sans Bold"/>
                <a:sym typeface="IBM Plex Sans Bold"/>
              </a:rPr>
              <a:t>Writing assistance</a:t>
            </a:r>
          </a:p>
        </p:txBody>
      </p:sp>
      <p:sp>
        <p:nvSpPr>
          <p:cNvPr id="28" name="TextBox 28"/>
          <p:cNvSpPr txBox="1"/>
          <p:nvPr/>
        </p:nvSpPr>
        <p:spPr>
          <a:xfrm>
            <a:off x="1160268" y="7647435"/>
            <a:ext cx="93240" cy="616150"/>
          </a:xfrm>
          <a:prstGeom prst="rect">
            <a:avLst/>
          </a:prstGeom>
        </p:spPr>
        <p:txBody>
          <a:bodyPr lIns="0" tIns="0" rIns="0" bIns="0" rtlCol="0" anchor="t">
            <a:spAutoFit/>
          </a:bodyPr>
          <a:lstStyle/>
          <a:p>
            <a:pPr algn="just">
              <a:lnSpc>
                <a:spcPts val="2426"/>
              </a:lnSpc>
            </a:pPr>
            <a:r>
              <a:rPr lang="en-US" sz="2056" spc="-16">
                <a:solidFill>
                  <a:srgbClr val="FFFFFF"/>
                </a:solidFill>
                <a:latin typeface="IBM Plex Sans Condensed"/>
                <a:ea typeface="IBM Plex Sans Condensed"/>
                <a:cs typeface="IBM Plex Sans Condensed"/>
                <a:sym typeface="IBM Plex Sans Condensed"/>
              </a:rPr>
              <a:t>• •</a:t>
            </a:r>
          </a:p>
        </p:txBody>
      </p:sp>
      <p:sp>
        <p:nvSpPr>
          <p:cNvPr id="29" name="TextBox 29"/>
          <p:cNvSpPr txBox="1"/>
          <p:nvPr/>
        </p:nvSpPr>
        <p:spPr>
          <a:xfrm>
            <a:off x="8032136" y="7637910"/>
            <a:ext cx="93240" cy="949535"/>
          </a:xfrm>
          <a:prstGeom prst="rect">
            <a:avLst/>
          </a:prstGeom>
        </p:spPr>
        <p:txBody>
          <a:bodyPr lIns="0" tIns="0" rIns="0" bIns="0" rtlCol="0" anchor="t">
            <a:spAutoFit/>
          </a:bodyPr>
          <a:lstStyle/>
          <a:p>
            <a:pPr algn="just">
              <a:lnSpc>
                <a:spcPts val="2508"/>
              </a:lnSpc>
            </a:pPr>
            <a:r>
              <a:rPr lang="en-US" sz="2056" spc="-16">
                <a:solidFill>
                  <a:srgbClr val="FFFFFF"/>
                </a:solidFill>
                <a:latin typeface="IBM Plex Sans Condensed"/>
                <a:ea typeface="IBM Plex Sans Condensed"/>
                <a:cs typeface="IBM Plex Sans Condensed"/>
                <a:sym typeface="IBM Plex Sans Condensed"/>
              </a:rPr>
              <a:t>• • •</a:t>
            </a:r>
          </a:p>
        </p:txBody>
      </p:sp>
      <p:sp>
        <p:nvSpPr>
          <p:cNvPr id="30" name="TextBox 30"/>
          <p:cNvSpPr txBox="1"/>
          <p:nvPr/>
        </p:nvSpPr>
        <p:spPr>
          <a:xfrm>
            <a:off x="12830484" y="7409310"/>
            <a:ext cx="93240" cy="1178135"/>
          </a:xfrm>
          <a:prstGeom prst="rect">
            <a:avLst/>
          </a:prstGeom>
        </p:spPr>
        <p:txBody>
          <a:bodyPr lIns="0" tIns="0" rIns="0" bIns="0" rtlCol="0" anchor="t">
            <a:spAutoFit/>
          </a:bodyPr>
          <a:lstStyle/>
          <a:p>
            <a:pPr algn="just">
              <a:lnSpc>
                <a:spcPts val="4976"/>
              </a:lnSpc>
            </a:pPr>
            <a:r>
              <a:rPr lang="en-US" sz="2056" spc="-16">
                <a:solidFill>
                  <a:srgbClr val="FFFFFF"/>
                </a:solidFill>
                <a:latin typeface="IBM Plex Sans Condensed"/>
                <a:ea typeface="IBM Plex Sans Condensed"/>
                <a:cs typeface="IBM Plex Sans Condensed"/>
                <a:sym typeface="IBM Plex Sans Condensed"/>
              </a:rPr>
              <a:t>• •</a:t>
            </a:r>
          </a:p>
        </p:txBody>
      </p:sp>
      <p:sp>
        <p:nvSpPr>
          <p:cNvPr id="31" name="TextBox 31"/>
          <p:cNvSpPr txBox="1"/>
          <p:nvPr/>
        </p:nvSpPr>
        <p:spPr>
          <a:xfrm>
            <a:off x="1581106" y="7622917"/>
            <a:ext cx="4781437" cy="621357"/>
          </a:xfrm>
          <a:prstGeom prst="rect">
            <a:avLst/>
          </a:prstGeom>
        </p:spPr>
        <p:txBody>
          <a:bodyPr lIns="0" tIns="0" rIns="0" bIns="0" rtlCol="0" anchor="t">
            <a:spAutoFit/>
          </a:bodyPr>
          <a:lstStyle/>
          <a:p>
            <a:pPr algn="l">
              <a:lnSpc>
                <a:spcPts val="2426"/>
              </a:lnSpc>
            </a:pPr>
            <a:r>
              <a:rPr lang="en-US" sz="2056" spc="-4">
                <a:solidFill>
                  <a:srgbClr val="FFFFFF"/>
                </a:solidFill>
                <a:latin typeface="IBM Plex Sans"/>
                <a:ea typeface="IBM Plex Sans"/>
                <a:cs typeface="IBM Plex Sans"/>
                <a:sym typeface="IBM Plex Sans"/>
              </a:rPr>
              <a:t>Summaries of scripts and other content Call center transcripts</a:t>
            </a:r>
          </a:p>
        </p:txBody>
      </p:sp>
      <p:sp>
        <p:nvSpPr>
          <p:cNvPr id="32" name="TextBox 32"/>
          <p:cNvSpPr txBox="1"/>
          <p:nvPr/>
        </p:nvSpPr>
        <p:spPr>
          <a:xfrm>
            <a:off x="8452990" y="7613392"/>
            <a:ext cx="3095946" cy="1262931"/>
          </a:xfrm>
          <a:prstGeom prst="rect">
            <a:avLst/>
          </a:prstGeom>
        </p:spPr>
        <p:txBody>
          <a:bodyPr lIns="0" tIns="0" rIns="0" bIns="0" rtlCol="0" anchor="t">
            <a:spAutoFit/>
          </a:bodyPr>
          <a:lstStyle/>
          <a:p>
            <a:pPr algn="l">
              <a:lnSpc>
                <a:spcPts val="2508"/>
              </a:lnSpc>
            </a:pPr>
            <a:r>
              <a:rPr lang="en-US" sz="2056" spc="-4">
                <a:solidFill>
                  <a:srgbClr val="FFFFFF"/>
                </a:solidFill>
                <a:latin typeface="IBM Plex Sans"/>
                <a:ea typeface="IBM Plex Sans"/>
                <a:cs typeface="IBM Plex Sans"/>
                <a:sym typeface="IBM Plex Sans"/>
              </a:rPr>
              <a:t>Point by point summaries Toxicity detection Comprehension e.g., </a:t>
            </a:r>
          </a:p>
          <a:p>
            <a:pPr algn="l">
              <a:lnSpc>
                <a:spcPts val="2179"/>
              </a:lnSpc>
            </a:pPr>
            <a:r>
              <a:rPr lang="en-US" sz="2056" spc="-4">
                <a:solidFill>
                  <a:srgbClr val="FFFFFF"/>
                </a:solidFill>
                <a:latin typeface="IBM Plex Sans"/>
                <a:ea typeface="IBM Plex Sans"/>
                <a:cs typeface="IBM Plex Sans"/>
                <a:sym typeface="IBM Plex Sans"/>
              </a:rPr>
              <a:t>translate legalese</a:t>
            </a:r>
          </a:p>
        </p:txBody>
      </p:sp>
      <p:sp>
        <p:nvSpPr>
          <p:cNvPr id="33" name="TextBox 33"/>
          <p:cNvSpPr txBox="1"/>
          <p:nvPr/>
        </p:nvSpPr>
        <p:spPr>
          <a:xfrm>
            <a:off x="13251323" y="7613392"/>
            <a:ext cx="3242630" cy="1586791"/>
          </a:xfrm>
          <a:prstGeom prst="rect">
            <a:avLst/>
          </a:prstGeom>
        </p:spPr>
        <p:txBody>
          <a:bodyPr lIns="0" tIns="0" rIns="0" bIns="0" rtlCol="0" anchor="t">
            <a:spAutoFit/>
          </a:bodyPr>
          <a:lstStyle/>
          <a:p>
            <a:pPr algn="l">
              <a:lnSpc>
                <a:spcPts val="2508"/>
              </a:lnSpc>
            </a:pPr>
            <a:r>
              <a:rPr lang="en-US" sz="2056" spc="-4">
                <a:solidFill>
                  <a:srgbClr val="FFFFFF"/>
                </a:solidFill>
                <a:latin typeface="IBM Plex Sans"/>
                <a:ea typeface="IBM Plex Sans"/>
                <a:cs typeface="IBM Plex Sans"/>
                <a:sym typeface="IBM Plex Sans"/>
              </a:rPr>
              <a:t>Rephrase lines of dialog and other written content Write short blogs, product </a:t>
            </a:r>
          </a:p>
          <a:p>
            <a:pPr algn="l">
              <a:lnSpc>
                <a:spcPts val="2179"/>
              </a:lnSpc>
            </a:pPr>
            <a:r>
              <a:rPr lang="en-US" sz="2056" spc="-4">
                <a:solidFill>
                  <a:srgbClr val="FFFFFF"/>
                </a:solidFill>
                <a:latin typeface="IBM Plex Sans"/>
                <a:ea typeface="IBM Plex Sans"/>
                <a:cs typeface="IBM Plex Sans"/>
                <a:sym typeface="IBM Plex Sans"/>
              </a:rPr>
              <a:t>descriptions, news items, </a:t>
            </a:r>
          </a:p>
          <a:p>
            <a:pPr algn="l">
              <a:lnSpc>
                <a:spcPts val="2919"/>
              </a:lnSpc>
            </a:pPr>
            <a:r>
              <a:rPr lang="en-US" sz="2056" spc="-4">
                <a:solidFill>
                  <a:srgbClr val="FFFFFF"/>
                </a:solidFill>
                <a:latin typeface="IBM Plex Sans"/>
                <a:ea typeface="IBM Plex Sans"/>
                <a:cs typeface="IBM Plex Sans"/>
                <a:sym typeface="IBM Plex Sans"/>
              </a:rPr>
              <a:t>emails etc.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62615"/>
            <a:ext cx="18288000" cy="10381455"/>
            <a:chOff x="0" y="0"/>
            <a:chExt cx="10604500" cy="6019800"/>
          </a:xfrm>
        </p:grpSpPr>
        <p:sp>
          <p:nvSpPr>
            <p:cNvPr id="3" name="Freeform 3"/>
            <p:cNvSpPr/>
            <p:nvPr/>
          </p:nvSpPr>
          <p:spPr>
            <a:xfrm>
              <a:off x="63500" y="63500"/>
              <a:ext cx="10475976" cy="5892800"/>
            </a:xfrm>
            <a:custGeom>
              <a:avLst/>
              <a:gdLst/>
              <a:ahLst/>
              <a:cxnLst/>
              <a:rect l="l" t="t" r="r" b="b"/>
              <a:pathLst>
                <a:path w="10475976" h="5892800">
                  <a:moveTo>
                    <a:pt x="0" y="0"/>
                  </a:moveTo>
                  <a:lnTo>
                    <a:pt x="0" y="5892800"/>
                  </a:lnTo>
                  <a:lnTo>
                    <a:pt x="10475976" y="5892800"/>
                  </a:lnTo>
                  <a:lnTo>
                    <a:pt x="10475976" y="0"/>
                  </a:lnTo>
                  <a:close/>
                </a:path>
              </a:pathLst>
            </a:custGeom>
            <a:solidFill>
              <a:srgbClr val="FFFFFF"/>
            </a:solidFill>
          </p:spPr>
        </p:sp>
        <p:sp>
          <p:nvSpPr>
            <p:cNvPr id="4" name="Freeform 4"/>
            <p:cNvSpPr/>
            <p:nvPr/>
          </p:nvSpPr>
          <p:spPr>
            <a:xfrm>
              <a:off x="63500" y="63500"/>
              <a:ext cx="10477500" cy="5892800"/>
            </a:xfrm>
            <a:custGeom>
              <a:avLst/>
              <a:gdLst/>
              <a:ahLst/>
              <a:cxnLst/>
              <a:rect l="l" t="t" r="r" b="b"/>
              <a:pathLst>
                <a:path w="10477500" h="5892800">
                  <a:moveTo>
                    <a:pt x="0" y="0"/>
                  </a:moveTo>
                  <a:lnTo>
                    <a:pt x="10477500" y="0"/>
                  </a:lnTo>
                  <a:lnTo>
                    <a:pt x="10477500" y="5892800"/>
                  </a:lnTo>
                  <a:lnTo>
                    <a:pt x="0" y="5892800"/>
                  </a:lnTo>
                  <a:close/>
                </a:path>
              </a:pathLst>
            </a:custGeom>
            <a:solidFill>
              <a:srgbClr val="232F3E"/>
            </a:solidFill>
          </p:spPr>
        </p:sp>
      </p:grpSp>
      <p:sp>
        <p:nvSpPr>
          <p:cNvPr id="5" name="Freeform 5"/>
          <p:cNvSpPr/>
          <p:nvPr/>
        </p:nvSpPr>
        <p:spPr>
          <a:xfrm>
            <a:off x="1769247" y="9424437"/>
            <a:ext cx="442369" cy="264632"/>
          </a:xfrm>
          <a:custGeom>
            <a:avLst/>
            <a:gdLst/>
            <a:ahLst/>
            <a:cxnLst/>
            <a:rect l="l" t="t" r="r" b="b"/>
            <a:pathLst>
              <a:path w="442369" h="264632">
                <a:moveTo>
                  <a:pt x="0" y="0"/>
                </a:moveTo>
                <a:lnTo>
                  <a:pt x="442369" y="0"/>
                </a:lnTo>
                <a:lnTo>
                  <a:pt x="442369" y="264632"/>
                </a:lnTo>
                <a:lnTo>
                  <a:pt x="0" y="264632"/>
                </a:lnTo>
                <a:lnTo>
                  <a:pt x="0" y="0"/>
                </a:lnTo>
                <a:close/>
              </a:path>
            </a:pathLst>
          </a:custGeom>
          <a:blipFill>
            <a:blip r:embed="rId2"/>
            <a:stretch>
              <a:fillRect/>
            </a:stretch>
          </a:blipFill>
        </p:spPr>
      </p:sp>
      <p:sp>
        <p:nvSpPr>
          <p:cNvPr id="6" name="Freeform 6"/>
          <p:cNvSpPr/>
          <p:nvPr/>
        </p:nvSpPr>
        <p:spPr>
          <a:xfrm>
            <a:off x="1241983" y="2605729"/>
            <a:ext cx="15893109" cy="6323408"/>
          </a:xfrm>
          <a:custGeom>
            <a:avLst/>
            <a:gdLst/>
            <a:ahLst/>
            <a:cxnLst/>
            <a:rect l="l" t="t" r="r" b="b"/>
            <a:pathLst>
              <a:path w="15893109" h="6323408">
                <a:moveTo>
                  <a:pt x="0" y="0"/>
                </a:moveTo>
                <a:lnTo>
                  <a:pt x="15893109" y="0"/>
                </a:lnTo>
                <a:lnTo>
                  <a:pt x="15893109" y="6323408"/>
                </a:lnTo>
                <a:lnTo>
                  <a:pt x="0" y="6323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439397" y="942975"/>
            <a:ext cx="7912103" cy="771491"/>
          </a:xfrm>
          <a:prstGeom prst="rect">
            <a:avLst/>
          </a:prstGeom>
        </p:spPr>
        <p:txBody>
          <a:bodyPr lIns="0" tIns="0" rIns="0" bIns="0" rtlCol="0" anchor="t">
            <a:spAutoFit/>
          </a:bodyPr>
          <a:lstStyle/>
          <a:p>
            <a:pPr algn="l">
              <a:lnSpc>
                <a:spcPts val="6301"/>
              </a:lnSpc>
            </a:pPr>
            <a:r>
              <a:rPr lang="en-US" sz="4501" b="1" spc="54">
                <a:solidFill>
                  <a:srgbClr val="FFFFFF"/>
                </a:solidFill>
                <a:latin typeface="IBM Plex Sans Bold"/>
                <a:ea typeface="IBM Plex Sans Bold"/>
                <a:cs typeface="IBM Plex Sans Bold"/>
                <a:sym typeface="IBM Plex Sans Bold"/>
              </a:rPr>
              <a:t>Text generation use cases</a:t>
            </a:r>
          </a:p>
        </p:txBody>
      </p:sp>
      <p:sp>
        <p:nvSpPr>
          <p:cNvPr id="8" name="TextBox 8"/>
          <p:cNvSpPr txBox="1"/>
          <p:nvPr/>
        </p:nvSpPr>
        <p:spPr>
          <a:xfrm>
            <a:off x="2720719" y="6233466"/>
            <a:ext cx="3922795" cy="1353478"/>
          </a:xfrm>
          <a:prstGeom prst="rect">
            <a:avLst/>
          </a:prstGeom>
        </p:spPr>
        <p:txBody>
          <a:bodyPr lIns="0" tIns="0" rIns="0" bIns="0" rtlCol="0" anchor="t">
            <a:spAutoFit/>
          </a:bodyPr>
          <a:lstStyle/>
          <a:p>
            <a:pPr algn="l">
              <a:lnSpc>
                <a:spcPts val="3238"/>
              </a:lnSpc>
            </a:pPr>
            <a:r>
              <a:rPr lang="en-US" sz="2312" b="1" spc="6">
                <a:solidFill>
                  <a:srgbClr val="F46EBB"/>
                </a:solidFill>
                <a:latin typeface="IBM Plex Sans Bold"/>
                <a:ea typeface="IBM Plex Sans Bold"/>
                <a:cs typeface="IBM Plex Sans Bold"/>
                <a:sym typeface="IBM Plex Sans Bold"/>
              </a:rPr>
              <a:t>Legal</a:t>
            </a:r>
          </a:p>
          <a:p>
            <a:pPr algn="l">
              <a:lnSpc>
                <a:spcPts val="2274"/>
              </a:lnSpc>
            </a:pPr>
            <a:r>
              <a:rPr lang="en-US" sz="1904" spc="-5">
                <a:solidFill>
                  <a:srgbClr val="FFFFFF"/>
                </a:solidFill>
                <a:latin typeface="IBM Plex Sans"/>
                <a:ea typeface="IBM Plex Sans"/>
                <a:cs typeface="IBM Plex Sans"/>
                <a:sym typeface="IBM Plex Sans"/>
              </a:rPr>
              <a:t>Summarization and translation of legal documents (e.g., contracts, patent applications)</a:t>
            </a:r>
          </a:p>
        </p:txBody>
      </p:sp>
      <p:sp>
        <p:nvSpPr>
          <p:cNvPr id="9" name="TextBox 9"/>
          <p:cNvSpPr txBox="1"/>
          <p:nvPr/>
        </p:nvSpPr>
        <p:spPr>
          <a:xfrm>
            <a:off x="2720719" y="3056513"/>
            <a:ext cx="3127986" cy="2730434"/>
          </a:xfrm>
          <a:prstGeom prst="rect">
            <a:avLst/>
          </a:prstGeom>
        </p:spPr>
        <p:txBody>
          <a:bodyPr lIns="0" tIns="0" rIns="0" bIns="0" rtlCol="0" anchor="t">
            <a:spAutoFit/>
          </a:bodyPr>
          <a:lstStyle/>
          <a:p>
            <a:pPr algn="l">
              <a:lnSpc>
                <a:spcPts val="3238"/>
              </a:lnSpc>
            </a:pPr>
            <a:r>
              <a:rPr lang="en-US" sz="2312" b="1" spc="6">
                <a:solidFill>
                  <a:srgbClr val="F46EBB"/>
                </a:solidFill>
                <a:latin typeface="IBM Plex Sans Bold"/>
                <a:ea typeface="IBM Plex Sans Bold"/>
                <a:cs typeface="IBM Plex Sans Bold"/>
                <a:sym typeface="IBM Plex Sans Bold"/>
              </a:rPr>
              <a:t>Marketing</a:t>
            </a:r>
          </a:p>
          <a:p>
            <a:pPr algn="l">
              <a:lnSpc>
                <a:spcPts val="3580"/>
              </a:lnSpc>
            </a:pPr>
            <a:r>
              <a:rPr lang="en-US" sz="1904" spc="-5">
                <a:solidFill>
                  <a:srgbClr val="FFFFFF"/>
                </a:solidFill>
                <a:latin typeface="IBM Plex Sans"/>
                <a:ea typeface="IBM Plex Sans"/>
                <a:cs typeface="IBM Plex Sans"/>
                <a:sym typeface="IBM Plex Sans"/>
              </a:rPr>
              <a:t>Product descriptions Marketing and sales copies Create an ad from a </a:t>
            </a:r>
          </a:p>
          <a:p>
            <a:pPr algn="l">
              <a:lnSpc>
                <a:spcPts val="1274"/>
              </a:lnSpc>
            </a:pPr>
            <a:r>
              <a:rPr lang="en-US" sz="1904" spc="-5">
                <a:solidFill>
                  <a:srgbClr val="FFFFFF"/>
                </a:solidFill>
                <a:latin typeface="IBM Plex Sans"/>
                <a:ea typeface="IBM Plex Sans"/>
                <a:cs typeface="IBM Plex Sans"/>
                <a:sym typeface="IBM Plex Sans"/>
              </a:rPr>
              <a:t>product description</a:t>
            </a:r>
          </a:p>
          <a:p>
            <a:pPr algn="l">
              <a:lnSpc>
                <a:spcPts val="4761"/>
              </a:lnSpc>
            </a:pPr>
            <a:r>
              <a:rPr lang="en-US" sz="1904" spc="-5">
                <a:solidFill>
                  <a:srgbClr val="FFFFFF"/>
                </a:solidFill>
                <a:latin typeface="IBM Plex Sans"/>
                <a:ea typeface="IBM Plex Sans"/>
                <a:cs typeface="IBM Plex Sans"/>
                <a:sym typeface="IBM Plex Sans"/>
              </a:rPr>
              <a:t>Create copy for a web page, </a:t>
            </a:r>
          </a:p>
          <a:p>
            <a:pPr algn="l">
              <a:lnSpc>
                <a:spcPts val="952"/>
              </a:lnSpc>
            </a:pPr>
            <a:r>
              <a:rPr lang="en-US" sz="1904" spc="-5">
                <a:solidFill>
                  <a:srgbClr val="FFFFFF"/>
                </a:solidFill>
                <a:latin typeface="IBM Plex Sans"/>
                <a:ea typeface="IBM Plex Sans"/>
                <a:cs typeface="IBM Plex Sans"/>
                <a:sym typeface="IBM Plex Sans"/>
              </a:rPr>
              <a:t>blog, or article</a:t>
            </a:r>
          </a:p>
        </p:txBody>
      </p:sp>
      <p:sp>
        <p:nvSpPr>
          <p:cNvPr id="10" name="TextBox 10"/>
          <p:cNvSpPr txBox="1"/>
          <p:nvPr/>
        </p:nvSpPr>
        <p:spPr>
          <a:xfrm>
            <a:off x="7265100" y="3056513"/>
            <a:ext cx="3527607" cy="1523524"/>
          </a:xfrm>
          <a:prstGeom prst="rect">
            <a:avLst/>
          </a:prstGeom>
        </p:spPr>
        <p:txBody>
          <a:bodyPr lIns="0" tIns="0" rIns="0" bIns="0" rtlCol="0" anchor="t">
            <a:spAutoFit/>
          </a:bodyPr>
          <a:lstStyle/>
          <a:p>
            <a:pPr algn="l">
              <a:lnSpc>
                <a:spcPts val="3238"/>
              </a:lnSpc>
            </a:pPr>
            <a:r>
              <a:rPr lang="en-US" sz="2312" b="1" spc="16">
                <a:solidFill>
                  <a:srgbClr val="F46EBB"/>
                </a:solidFill>
                <a:latin typeface="IBM Plex Sans Bold"/>
                <a:ea typeface="IBM Plex Sans Bold"/>
                <a:cs typeface="IBM Plex Sans Bold"/>
                <a:sym typeface="IBM Plex Sans Bold"/>
              </a:rPr>
              <a:t>HR</a:t>
            </a:r>
          </a:p>
          <a:p>
            <a:pPr algn="l">
              <a:lnSpc>
                <a:spcPts val="3689"/>
              </a:lnSpc>
            </a:pPr>
            <a:r>
              <a:rPr lang="en-US" sz="1904" spc="-5">
                <a:solidFill>
                  <a:srgbClr val="FFFFFF"/>
                </a:solidFill>
                <a:latin typeface="IBM Plex Sans"/>
                <a:ea typeface="IBM Plex Sans"/>
                <a:cs typeface="IBM Plex Sans"/>
                <a:sym typeface="IBM Plex Sans"/>
              </a:rPr>
              <a:t>Create job postings Help create interview questions </a:t>
            </a:r>
          </a:p>
          <a:p>
            <a:pPr algn="l">
              <a:lnSpc>
                <a:spcPts val="952"/>
              </a:lnSpc>
            </a:pPr>
            <a:r>
              <a:rPr lang="en-US" sz="1904" spc="-5">
                <a:solidFill>
                  <a:srgbClr val="FFFFFF"/>
                </a:solidFill>
                <a:latin typeface="IBM Plex Sans"/>
                <a:ea typeface="IBM Plex Sans"/>
                <a:cs typeface="IBM Plex Sans"/>
                <a:sym typeface="IBM Plex Sans"/>
              </a:rPr>
              <a:t>for candidate assessment</a:t>
            </a:r>
          </a:p>
        </p:txBody>
      </p:sp>
      <p:sp>
        <p:nvSpPr>
          <p:cNvPr id="11" name="TextBox 11"/>
          <p:cNvSpPr txBox="1"/>
          <p:nvPr/>
        </p:nvSpPr>
        <p:spPr>
          <a:xfrm>
            <a:off x="7265100" y="6424249"/>
            <a:ext cx="3634119" cy="1245644"/>
          </a:xfrm>
          <a:prstGeom prst="rect">
            <a:avLst/>
          </a:prstGeom>
        </p:spPr>
        <p:txBody>
          <a:bodyPr lIns="0" tIns="0" rIns="0" bIns="0" rtlCol="0" anchor="t">
            <a:spAutoFit/>
          </a:bodyPr>
          <a:lstStyle/>
          <a:p>
            <a:pPr algn="l">
              <a:lnSpc>
                <a:spcPts val="3238"/>
              </a:lnSpc>
            </a:pPr>
            <a:r>
              <a:rPr lang="en-US" sz="2312" b="1" spc="11">
                <a:solidFill>
                  <a:srgbClr val="F46EBB"/>
                </a:solidFill>
                <a:latin typeface="IBM Plex Sans Bold"/>
                <a:ea typeface="IBM Plex Sans Bold"/>
                <a:cs typeface="IBM Plex Sans Bold"/>
                <a:sym typeface="IBM Plex Sans Bold"/>
              </a:rPr>
              <a:t>M&amp;E</a:t>
            </a:r>
          </a:p>
          <a:p>
            <a:pPr algn="l">
              <a:lnSpc>
                <a:spcPts val="3657"/>
              </a:lnSpc>
            </a:pPr>
            <a:r>
              <a:rPr lang="en-US" sz="1904" spc="-5">
                <a:solidFill>
                  <a:srgbClr val="FFFFFF"/>
                </a:solidFill>
                <a:latin typeface="IBM Plex Sans"/>
                <a:ea typeface="IBM Plex Sans"/>
                <a:cs typeface="IBM Plex Sans"/>
                <a:sym typeface="IBM Plex Sans"/>
              </a:rPr>
              <a:t>Video script generation Converting sports data into news</a:t>
            </a:r>
          </a:p>
        </p:txBody>
      </p:sp>
      <p:sp>
        <p:nvSpPr>
          <p:cNvPr id="12" name="TextBox 12"/>
          <p:cNvSpPr txBox="1"/>
          <p:nvPr/>
        </p:nvSpPr>
        <p:spPr>
          <a:xfrm>
            <a:off x="7265100" y="5026556"/>
            <a:ext cx="3463956" cy="1054861"/>
          </a:xfrm>
          <a:prstGeom prst="rect">
            <a:avLst/>
          </a:prstGeom>
        </p:spPr>
        <p:txBody>
          <a:bodyPr lIns="0" tIns="0" rIns="0" bIns="0" rtlCol="0" anchor="t">
            <a:spAutoFit/>
          </a:bodyPr>
          <a:lstStyle/>
          <a:p>
            <a:pPr algn="l">
              <a:lnSpc>
                <a:spcPts val="3238"/>
              </a:lnSpc>
            </a:pPr>
            <a:r>
              <a:rPr lang="en-US" sz="2312" b="1" spc="4">
                <a:solidFill>
                  <a:srgbClr val="F46EBB"/>
                </a:solidFill>
                <a:latin typeface="IBM Plex Sans Bold"/>
                <a:ea typeface="IBM Plex Sans Bold"/>
                <a:cs typeface="IBM Plex Sans Bold"/>
                <a:sym typeface="IBM Plex Sans Bold"/>
              </a:rPr>
              <a:t>Financial Services</a:t>
            </a:r>
          </a:p>
          <a:p>
            <a:pPr algn="l">
              <a:lnSpc>
                <a:spcPts val="2318"/>
              </a:lnSpc>
            </a:pPr>
            <a:r>
              <a:rPr lang="en-US" sz="1904" spc="-5">
                <a:solidFill>
                  <a:srgbClr val="FFFFFF"/>
                </a:solidFill>
                <a:latin typeface="IBM Plex Sans"/>
                <a:ea typeface="IBM Plex Sans"/>
                <a:cs typeface="IBM Plex Sans"/>
                <a:sym typeface="IBM Plex Sans"/>
              </a:rPr>
              <a:t>Real time market insights from financial market data</a:t>
            </a:r>
          </a:p>
        </p:txBody>
      </p:sp>
      <p:sp>
        <p:nvSpPr>
          <p:cNvPr id="13" name="TextBox 13"/>
          <p:cNvSpPr txBox="1"/>
          <p:nvPr/>
        </p:nvSpPr>
        <p:spPr>
          <a:xfrm>
            <a:off x="12318444" y="4748676"/>
            <a:ext cx="2325596" cy="1054861"/>
          </a:xfrm>
          <a:prstGeom prst="rect">
            <a:avLst/>
          </a:prstGeom>
        </p:spPr>
        <p:txBody>
          <a:bodyPr lIns="0" tIns="0" rIns="0" bIns="0" rtlCol="0" anchor="t">
            <a:spAutoFit/>
          </a:bodyPr>
          <a:lstStyle/>
          <a:p>
            <a:pPr algn="l">
              <a:lnSpc>
                <a:spcPts val="3238"/>
              </a:lnSpc>
            </a:pPr>
            <a:r>
              <a:rPr lang="en-US" sz="2312" b="1" spc="9">
                <a:solidFill>
                  <a:srgbClr val="F46EBB"/>
                </a:solidFill>
                <a:latin typeface="IBM Plex Sans Bold"/>
                <a:ea typeface="IBM Plex Sans Bold"/>
                <a:cs typeface="IBM Plex Sans Bold"/>
                <a:sym typeface="IBM Plex Sans Bold"/>
              </a:rPr>
              <a:t>Pharma</a:t>
            </a:r>
          </a:p>
          <a:p>
            <a:pPr algn="l">
              <a:lnSpc>
                <a:spcPts val="2156"/>
              </a:lnSpc>
            </a:pPr>
            <a:r>
              <a:rPr lang="en-US" sz="1904" spc="-5">
                <a:solidFill>
                  <a:srgbClr val="FFFFFF"/>
                </a:solidFill>
                <a:latin typeface="IBM Plex Sans"/>
                <a:ea typeface="IBM Plex Sans"/>
                <a:cs typeface="IBM Plex Sans"/>
                <a:sym typeface="IBM Plex Sans"/>
              </a:rPr>
              <a:t>Create a report from clinical trial data</a:t>
            </a:r>
          </a:p>
        </p:txBody>
      </p:sp>
      <p:sp>
        <p:nvSpPr>
          <p:cNvPr id="14" name="TextBox 14"/>
          <p:cNvSpPr txBox="1"/>
          <p:nvPr/>
        </p:nvSpPr>
        <p:spPr>
          <a:xfrm>
            <a:off x="12318444" y="3056513"/>
            <a:ext cx="2855809" cy="1349330"/>
          </a:xfrm>
          <a:prstGeom prst="rect">
            <a:avLst/>
          </a:prstGeom>
        </p:spPr>
        <p:txBody>
          <a:bodyPr lIns="0" tIns="0" rIns="0" bIns="0" rtlCol="0" anchor="t">
            <a:spAutoFit/>
          </a:bodyPr>
          <a:lstStyle/>
          <a:p>
            <a:pPr algn="just">
              <a:lnSpc>
                <a:spcPts val="3238"/>
              </a:lnSpc>
            </a:pPr>
            <a:r>
              <a:rPr lang="en-US" sz="2312" b="1" spc="4">
                <a:solidFill>
                  <a:srgbClr val="F46EBB"/>
                </a:solidFill>
                <a:latin typeface="IBM Plex Sans Bold"/>
                <a:ea typeface="IBM Plex Sans Bold"/>
                <a:cs typeface="IBM Plex Sans Bold"/>
                <a:sym typeface="IBM Plex Sans Bold"/>
              </a:rPr>
              <a:t>Education</a:t>
            </a:r>
          </a:p>
          <a:p>
            <a:pPr algn="just">
              <a:lnSpc>
                <a:spcPts val="2274"/>
              </a:lnSpc>
            </a:pPr>
            <a:r>
              <a:rPr lang="en-US" sz="1904" spc="-5">
                <a:solidFill>
                  <a:srgbClr val="FFFFFF"/>
                </a:solidFill>
                <a:latin typeface="IBM Plex Sans"/>
                <a:ea typeface="IBM Plex Sans"/>
                <a:cs typeface="IBM Plex Sans"/>
                <a:sym typeface="IBM Plex Sans"/>
              </a:rPr>
              <a:t>Help create new teaching materials, essay prompts, quiz questions</a:t>
            </a:r>
          </a:p>
        </p:txBody>
      </p:sp>
      <p:sp>
        <p:nvSpPr>
          <p:cNvPr id="15" name="TextBox 15"/>
          <p:cNvSpPr txBox="1"/>
          <p:nvPr/>
        </p:nvSpPr>
        <p:spPr>
          <a:xfrm>
            <a:off x="12318444" y="6167106"/>
            <a:ext cx="2884829" cy="1988039"/>
          </a:xfrm>
          <a:prstGeom prst="rect">
            <a:avLst/>
          </a:prstGeom>
        </p:spPr>
        <p:txBody>
          <a:bodyPr lIns="0" tIns="0" rIns="0" bIns="0" rtlCol="0" anchor="t">
            <a:spAutoFit/>
          </a:bodyPr>
          <a:lstStyle/>
          <a:p>
            <a:pPr algn="l">
              <a:lnSpc>
                <a:spcPts val="3238"/>
              </a:lnSpc>
            </a:pPr>
            <a:r>
              <a:rPr lang="en-US" sz="2312" b="1" spc="4">
                <a:solidFill>
                  <a:srgbClr val="F46EBB"/>
                </a:solidFill>
                <a:latin typeface="IBM Plex Sans Bold"/>
                <a:ea typeface="IBM Plex Sans Bold"/>
                <a:cs typeface="IBM Plex Sans Bold"/>
                <a:sym typeface="IBM Plex Sans Bold"/>
              </a:rPr>
              <a:t>Productivity</a:t>
            </a:r>
          </a:p>
          <a:p>
            <a:pPr algn="l">
              <a:lnSpc>
                <a:spcPts val="3668"/>
              </a:lnSpc>
            </a:pPr>
            <a:r>
              <a:rPr lang="en-US" sz="1904" spc="-5">
                <a:solidFill>
                  <a:srgbClr val="FFFFFF"/>
                </a:solidFill>
                <a:latin typeface="IBM Plex Sans"/>
                <a:ea typeface="IBM Plex Sans"/>
                <a:cs typeface="IBM Plex Sans"/>
                <a:sym typeface="IBM Plex Sans"/>
              </a:rPr>
              <a:t>Compose emails Draft common documents Rewrite content for a </a:t>
            </a:r>
          </a:p>
          <a:p>
            <a:pPr algn="l">
              <a:lnSpc>
                <a:spcPts val="1011"/>
              </a:lnSpc>
            </a:pPr>
            <a:r>
              <a:rPr lang="en-US" sz="1904" spc="-5">
                <a:solidFill>
                  <a:srgbClr val="FFFFFF"/>
                </a:solidFill>
                <a:latin typeface="IBM Plex Sans"/>
                <a:ea typeface="IBM Plex Sans"/>
                <a:cs typeface="IBM Plex Sans"/>
                <a:sym typeface="IBM Plex Sans"/>
              </a:rPr>
              <a:t>different audience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475" y="-47227"/>
            <a:ext cx="18585474" cy="10550320"/>
            <a:chOff x="0" y="0"/>
            <a:chExt cx="10604500" cy="6019800"/>
          </a:xfrm>
        </p:grpSpPr>
        <p:sp>
          <p:nvSpPr>
            <p:cNvPr id="3" name="Freeform 3"/>
            <p:cNvSpPr/>
            <p:nvPr/>
          </p:nvSpPr>
          <p:spPr>
            <a:xfrm>
              <a:off x="63500" y="63500"/>
              <a:ext cx="10475976" cy="5892800"/>
            </a:xfrm>
            <a:custGeom>
              <a:avLst/>
              <a:gdLst/>
              <a:ahLst/>
              <a:cxnLst/>
              <a:rect l="l" t="t" r="r" b="b"/>
              <a:pathLst>
                <a:path w="10475976" h="5892800">
                  <a:moveTo>
                    <a:pt x="0" y="0"/>
                  </a:moveTo>
                  <a:lnTo>
                    <a:pt x="0" y="5892800"/>
                  </a:lnTo>
                  <a:lnTo>
                    <a:pt x="10475976" y="5892800"/>
                  </a:lnTo>
                  <a:lnTo>
                    <a:pt x="10475976" y="0"/>
                  </a:lnTo>
                  <a:close/>
                </a:path>
              </a:pathLst>
            </a:custGeom>
            <a:solidFill>
              <a:srgbClr val="FFFFFF"/>
            </a:solidFill>
          </p:spPr>
        </p:sp>
        <p:sp>
          <p:nvSpPr>
            <p:cNvPr id="4" name="Freeform 4"/>
            <p:cNvSpPr/>
            <p:nvPr/>
          </p:nvSpPr>
          <p:spPr>
            <a:xfrm>
              <a:off x="63500" y="63500"/>
              <a:ext cx="10477500" cy="5892800"/>
            </a:xfrm>
            <a:custGeom>
              <a:avLst/>
              <a:gdLst/>
              <a:ahLst/>
              <a:cxnLst/>
              <a:rect l="l" t="t" r="r" b="b"/>
              <a:pathLst>
                <a:path w="10477500" h="5892800">
                  <a:moveTo>
                    <a:pt x="0" y="0"/>
                  </a:moveTo>
                  <a:lnTo>
                    <a:pt x="10477500" y="0"/>
                  </a:lnTo>
                  <a:lnTo>
                    <a:pt x="10477500" y="5892800"/>
                  </a:lnTo>
                  <a:lnTo>
                    <a:pt x="0" y="5892800"/>
                  </a:lnTo>
                  <a:close/>
                </a:path>
              </a:pathLst>
            </a:custGeom>
            <a:solidFill>
              <a:srgbClr val="232F3E"/>
            </a:solidFill>
          </p:spPr>
        </p:sp>
      </p:grpSp>
      <p:sp>
        <p:nvSpPr>
          <p:cNvPr id="5" name="Freeform 5"/>
          <p:cNvSpPr/>
          <p:nvPr/>
        </p:nvSpPr>
        <p:spPr>
          <a:xfrm>
            <a:off x="805928" y="9258300"/>
            <a:ext cx="407902" cy="244013"/>
          </a:xfrm>
          <a:custGeom>
            <a:avLst/>
            <a:gdLst/>
            <a:ahLst/>
            <a:cxnLst/>
            <a:rect l="l" t="t" r="r" b="b"/>
            <a:pathLst>
              <a:path w="407902" h="244013">
                <a:moveTo>
                  <a:pt x="0" y="0"/>
                </a:moveTo>
                <a:lnTo>
                  <a:pt x="407903" y="0"/>
                </a:lnTo>
                <a:lnTo>
                  <a:pt x="407903" y="244013"/>
                </a:lnTo>
                <a:lnTo>
                  <a:pt x="0" y="244013"/>
                </a:lnTo>
                <a:lnTo>
                  <a:pt x="0" y="0"/>
                </a:lnTo>
                <a:close/>
              </a:path>
            </a:pathLst>
          </a:custGeom>
          <a:blipFill>
            <a:blip r:embed="rId2"/>
            <a:stretch>
              <a:fillRect/>
            </a:stretch>
          </a:blipFill>
        </p:spPr>
      </p:sp>
      <p:grpSp>
        <p:nvGrpSpPr>
          <p:cNvPr id="6" name="Group 6"/>
          <p:cNvGrpSpPr>
            <a:grpSpLocks noChangeAspect="1"/>
          </p:cNvGrpSpPr>
          <p:nvPr/>
        </p:nvGrpSpPr>
        <p:grpSpPr>
          <a:xfrm>
            <a:off x="7723744" y="3365697"/>
            <a:ext cx="8769690" cy="2626573"/>
            <a:chOff x="0" y="0"/>
            <a:chExt cx="5634139" cy="1687449"/>
          </a:xfrm>
        </p:grpSpPr>
        <p:sp>
          <p:nvSpPr>
            <p:cNvPr id="7" name="Freeform 7"/>
            <p:cNvSpPr/>
            <p:nvPr/>
          </p:nvSpPr>
          <p:spPr>
            <a:xfrm>
              <a:off x="0" y="0"/>
              <a:ext cx="5634101" cy="1687449"/>
            </a:xfrm>
            <a:custGeom>
              <a:avLst/>
              <a:gdLst/>
              <a:ahLst/>
              <a:cxnLst/>
              <a:rect l="l" t="t" r="r" b="b"/>
              <a:pathLst>
                <a:path w="5634101" h="1687449">
                  <a:moveTo>
                    <a:pt x="0" y="0"/>
                  </a:moveTo>
                  <a:lnTo>
                    <a:pt x="5634101" y="0"/>
                  </a:lnTo>
                  <a:lnTo>
                    <a:pt x="5634101" y="1687449"/>
                  </a:lnTo>
                  <a:lnTo>
                    <a:pt x="0" y="1687449"/>
                  </a:lnTo>
                  <a:close/>
                </a:path>
              </a:pathLst>
            </a:custGeom>
            <a:solidFill>
              <a:srgbClr val="000000">
                <a:alpha val="25098"/>
              </a:srgbClr>
            </a:solidFill>
          </p:spPr>
        </p:sp>
      </p:grpSp>
      <p:sp>
        <p:nvSpPr>
          <p:cNvPr id="8" name="Freeform 8"/>
          <p:cNvSpPr/>
          <p:nvPr/>
        </p:nvSpPr>
        <p:spPr>
          <a:xfrm>
            <a:off x="7723033" y="3364156"/>
            <a:ext cx="3667338" cy="2628338"/>
          </a:xfrm>
          <a:custGeom>
            <a:avLst/>
            <a:gdLst/>
            <a:ahLst/>
            <a:cxnLst/>
            <a:rect l="l" t="t" r="r" b="b"/>
            <a:pathLst>
              <a:path w="3667338" h="2628338">
                <a:moveTo>
                  <a:pt x="0" y="0"/>
                </a:moveTo>
                <a:lnTo>
                  <a:pt x="3667337" y="0"/>
                </a:lnTo>
                <a:lnTo>
                  <a:pt x="3667337" y="2628337"/>
                </a:lnTo>
                <a:lnTo>
                  <a:pt x="0" y="2628337"/>
                </a:lnTo>
                <a:lnTo>
                  <a:pt x="0" y="0"/>
                </a:lnTo>
                <a:close/>
              </a:path>
            </a:pathLst>
          </a:custGeom>
          <a:blipFill>
            <a:blip r:embed="rId3"/>
            <a:stretch>
              <a:fillRect/>
            </a:stretch>
          </a:blipFill>
        </p:spPr>
      </p:sp>
      <p:sp>
        <p:nvSpPr>
          <p:cNvPr id="9" name="Freeform 9"/>
          <p:cNvSpPr/>
          <p:nvPr/>
        </p:nvSpPr>
        <p:spPr>
          <a:xfrm>
            <a:off x="7612165" y="3254118"/>
            <a:ext cx="8980114" cy="5665841"/>
          </a:xfrm>
          <a:custGeom>
            <a:avLst/>
            <a:gdLst/>
            <a:ahLst/>
            <a:cxnLst/>
            <a:rect l="l" t="t" r="r" b="b"/>
            <a:pathLst>
              <a:path w="8980114" h="5665841">
                <a:moveTo>
                  <a:pt x="0" y="0"/>
                </a:moveTo>
                <a:lnTo>
                  <a:pt x="8980114" y="0"/>
                </a:lnTo>
                <a:lnTo>
                  <a:pt x="8980114" y="5665841"/>
                </a:lnTo>
                <a:lnTo>
                  <a:pt x="0" y="56658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1632329" y="6130078"/>
            <a:ext cx="2955694" cy="2694758"/>
          </a:xfrm>
          <a:custGeom>
            <a:avLst/>
            <a:gdLst/>
            <a:ahLst/>
            <a:cxnLst/>
            <a:rect l="l" t="t" r="r" b="b"/>
            <a:pathLst>
              <a:path w="2955694" h="2694758">
                <a:moveTo>
                  <a:pt x="0" y="0"/>
                </a:moveTo>
                <a:lnTo>
                  <a:pt x="2955694" y="0"/>
                </a:lnTo>
                <a:lnTo>
                  <a:pt x="2955694" y="2694757"/>
                </a:lnTo>
                <a:lnTo>
                  <a:pt x="0" y="2694757"/>
                </a:lnTo>
                <a:lnTo>
                  <a:pt x="0" y="0"/>
                </a:lnTo>
                <a:close/>
              </a:path>
            </a:pathLst>
          </a:custGeom>
          <a:blipFill>
            <a:blip r:embed="rId6"/>
            <a:stretch>
              <a:fillRect/>
            </a:stretch>
          </a:blipFill>
        </p:spPr>
      </p:sp>
      <p:sp>
        <p:nvSpPr>
          <p:cNvPr id="11" name="Freeform 11"/>
          <p:cNvSpPr/>
          <p:nvPr/>
        </p:nvSpPr>
        <p:spPr>
          <a:xfrm>
            <a:off x="7723033" y="6130078"/>
            <a:ext cx="3173931" cy="2694758"/>
          </a:xfrm>
          <a:custGeom>
            <a:avLst/>
            <a:gdLst/>
            <a:ahLst/>
            <a:cxnLst/>
            <a:rect l="l" t="t" r="r" b="b"/>
            <a:pathLst>
              <a:path w="3173931" h="2694758">
                <a:moveTo>
                  <a:pt x="0" y="0"/>
                </a:moveTo>
                <a:lnTo>
                  <a:pt x="3173931" y="0"/>
                </a:lnTo>
                <a:lnTo>
                  <a:pt x="3173931" y="2694757"/>
                </a:lnTo>
                <a:lnTo>
                  <a:pt x="0" y="2694757"/>
                </a:lnTo>
                <a:lnTo>
                  <a:pt x="0" y="0"/>
                </a:lnTo>
                <a:close/>
              </a:path>
            </a:pathLst>
          </a:custGeom>
          <a:blipFill>
            <a:blip r:embed="rId7"/>
            <a:stretch>
              <a:fillRect/>
            </a:stretch>
          </a:blipFill>
        </p:spPr>
      </p:sp>
      <p:sp>
        <p:nvSpPr>
          <p:cNvPr id="12" name="Freeform 12"/>
          <p:cNvSpPr/>
          <p:nvPr/>
        </p:nvSpPr>
        <p:spPr>
          <a:xfrm>
            <a:off x="1807316" y="3367536"/>
            <a:ext cx="5610125" cy="5456988"/>
          </a:xfrm>
          <a:custGeom>
            <a:avLst/>
            <a:gdLst/>
            <a:ahLst/>
            <a:cxnLst/>
            <a:rect l="l" t="t" r="r" b="b"/>
            <a:pathLst>
              <a:path w="5610125" h="5456988">
                <a:moveTo>
                  <a:pt x="0" y="0"/>
                </a:moveTo>
                <a:lnTo>
                  <a:pt x="5610125" y="0"/>
                </a:lnTo>
                <a:lnTo>
                  <a:pt x="5610125" y="5456988"/>
                </a:lnTo>
                <a:lnTo>
                  <a:pt x="0" y="54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7612165" y="6031663"/>
            <a:ext cx="223160" cy="2901031"/>
          </a:xfrm>
          <a:custGeom>
            <a:avLst/>
            <a:gdLst/>
            <a:ahLst/>
            <a:cxnLst/>
            <a:rect l="l" t="t" r="r" b="b"/>
            <a:pathLst>
              <a:path w="223160" h="2901031">
                <a:moveTo>
                  <a:pt x="0" y="0"/>
                </a:moveTo>
                <a:lnTo>
                  <a:pt x="223159" y="0"/>
                </a:lnTo>
                <a:lnTo>
                  <a:pt x="223159" y="2901031"/>
                </a:lnTo>
                <a:lnTo>
                  <a:pt x="0" y="29010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4" name="Group 14"/>
          <p:cNvGrpSpPr>
            <a:grpSpLocks noChangeAspect="1"/>
          </p:cNvGrpSpPr>
          <p:nvPr/>
        </p:nvGrpSpPr>
        <p:grpSpPr>
          <a:xfrm>
            <a:off x="10903769" y="7432149"/>
            <a:ext cx="691481" cy="195331"/>
            <a:chOff x="0" y="0"/>
            <a:chExt cx="444246" cy="125501"/>
          </a:xfrm>
        </p:grpSpPr>
        <p:sp>
          <p:nvSpPr>
            <p:cNvPr id="15" name="Freeform 15"/>
            <p:cNvSpPr/>
            <p:nvPr/>
          </p:nvSpPr>
          <p:spPr>
            <a:xfrm>
              <a:off x="0" y="-1016"/>
              <a:ext cx="444246" cy="127508"/>
            </a:xfrm>
            <a:custGeom>
              <a:avLst/>
              <a:gdLst/>
              <a:ahLst/>
              <a:cxnLst/>
              <a:rect l="l" t="t" r="r" b="b"/>
              <a:pathLst>
                <a:path w="444246" h="127508">
                  <a:moveTo>
                    <a:pt x="0" y="55626"/>
                  </a:moveTo>
                  <a:lnTo>
                    <a:pt x="431419" y="55626"/>
                  </a:lnTo>
                  <a:lnTo>
                    <a:pt x="431419" y="72009"/>
                  </a:lnTo>
                  <a:lnTo>
                    <a:pt x="0" y="72009"/>
                  </a:lnTo>
                  <a:close/>
                  <a:moveTo>
                    <a:pt x="371221" y="2921"/>
                  </a:moveTo>
                  <a:lnTo>
                    <a:pt x="444246" y="63754"/>
                  </a:lnTo>
                  <a:lnTo>
                    <a:pt x="371221" y="124587"/>
                  </a:lnTo>
                  <a:cubicBezTo>
                    <a:pt x="367792" y="127508"/>
                    <a:pt x="362585" y="127000"/>
                    <a:pt x="359664" y="123571"/>
                  </a:cubicBezTo>
                  <a:cubicBezTo>
                    <a:pt x="356743" y="120142"/>
                    <a:pt x="357251" y="114935"/>
                    <a:pt x="360680" y="112014"/>
                  </a:cubicBezTo>
                  <a:lnTo>
                    <a:pt x="426212" y="57404"/>
                  </a:lnTo>
                  <a:lnTo>
                    <a:pt x="426212" y="69977"/>
                  </a:lnTo>
                  <a:lnTo>
                    <a:pt x="360680" y="15494"/>
                  </a:lnTo>
                  <a:cubicBezTo>
                    <a:pt x="357251" y="12573"/>
                    <a:pt x="356743" y="7493"/>
                    <a:pt x="359664" y="3937"/>
                  </a:cubicBezTo>
                  <a:cubicBezTo>
                    <a:pt x="362585" y="381"/>
                    <a:pt x="367665" y="0"/>
                    <a:pt x="371221" y="2921"/>
                  </a:cubicBezTo>
                  <a:close/>
                </a:path>
              </a:pathLst>
            </a:custGeom>
            <a:solidFill>
              <a:srgbClr val="FFFFFF"/>
            </a:solidFill>
          </p:spPr>
        </p:sp>
      </p:grpSp>
      <p:sp>
        <p:nvSpPr>
          <p:cNvPr id="16" name="Freeform 16"/>
          <p:cNvSpPr/>
          <p:nvPr/>
        </p:nvSpPr>
        <p:spPr>
          <a:xfrm>
            <a:off x="1806901" y="3364156"/>
            <a:ext cx="5612497" cy="4478612"/>
          </a:xfrm>
          <a:custGeom>
            <a:avLst/>
            <a:gdLst/>
            <a:ahLst/>
            <a:cxnLst/>
            <a:rect l="l" t="t" r="r" b="b"/>
            <a:pathLst>
              <a:path w="5612497" h="4478612">
                <a:moveTo>
                  <a:pt x="0" y="0"/>
                </a:moveTo>
                <a:lnTo>
                  <a:pt x="5612497" y="0"/>
                </a:lnTo>
                <a:lnTo>
                  <a:pt x="5612497" y="4478611"/>
                </a:lnTo>
                <a:lnTo>
                  <a:pt x="0" y="4478611"/>
                </a:lnTo>
                <a:lnTo>
                  <a:pt x="0" y="0"/>
                </a:lnTo>
                <a:close/>
              </a:path>
            </a:pathLst>
          </a:custGeom>
          <a:blipFill>
            <a:blip r:embed="rId12"/>
            <a:stretch>
              <a:fillRect/>
            </a:stretch>
          </a:blipFill>
        </p:spPr>
      </p:sp>
      <p:sp>
        <p:nvSpPr>
          <p:cNvPr id="17" name="Freeform 17"/>
          <p:cNvSpPr/>
          <p:nvPr/>
        </p:nvSpPr>
        <p:spPr>
          <a:xfrm>
            <a:off x="1695721" y="3254118"/>
            <a:ext cx="223160" cy="5678591"/>
          </a:xfrm>
          <a:custGeom>
            <a:avLst/>
            <a:gdLst/>
            <a:ahLst/>
            <a:cxnLst/>
            <a:rect l="l" t="t" r="r" b="b"/>
            <a:pathLst>
              <a:path w="223160" h="5678591">
                <a:moveTo>
                  <a:pt x="0" y="0"/>
                </a:moveTo>
                <a:lnTo>
                  <a:pt x="223160" y="0"/>
                </a:lnTo>
                <a:lnTo>
                  <a:pt x="223160" y="5678591"/>
                </a:lnTo>
                <a:lnTo>
                  <a:pt x="0" y="56785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TextBox 18"/>
          <p:cNvSpPr txBox="1"/>
          <p:nvPr/>
        </p:nvSpPr>
        <p:spPr>
          <a:xfrm>
            <a:off x="1552172" y="1189785"/>
            <a:ext cx="13558645" cy="778458"/>
          </a:xfrm>
          <a:prstGeom prst="rect">
            <a:avLst/>
          </a:prstGeom>
        </p:spPr>
        <p:txBody>
          <a:bodyPr lIns="0" tIns="0" rIns="0" bIns="0" rtlCol="0" anchor="t">
            <a:spAutoFit/>
          </a:bodyPr>
          <a:lstStyle/>
          <a:p>
            <a:pPr algn="l">
              <a:lnSpc>
                <a:spcPts val="6442"/>
              </a:lnSpc>
            </a:pPr>
            <a:r>
              <a:rPr lang="en-US" sz="4602" b="1" spc="59">
                <a:solidFill>
                  <a:srgbClr val="FFFFFF"/>
                </a:solidFill>
                <a:latin typeface="IBM Plex Sans Bold"/>
                <a:ea typeface="IBM Plex Sans Bold"/>
                <a:cs typeface="IBM Plex Sans Bold"/>
                <a:sym typeface="IBM Plex Sans Bold"/>
              </a:rPr>
              <a:t>Image transformation &amp; generation: overview</a:t>
            </a:r>
          </a:p>
        </p:txBody>
      </p:sp>
      <p:sp>
        <p:nvSpPr>
          <p:cNvPr id="19" name="TextBox 19"/>
          <p:cNvSpPr txBox="1"/>
          <p:nvPr/>
        </p:nvSpPr>
        <p:spPr>
          <a:xfrm>
            <a:off x="1938110" y="8105923"/>
            <a:ext cx="4256519" cy="379473"/>
          </a:xfrm>
          <a:prstGeom prst="rect">
            <a:avLst/>
          </a:prstGeom>
        </p:spPr>
        <p:txBody>
          <a:bodyPr lIns="0" tIns="0" rIns="0" bIns="0" rtlCol="0" anchor="t">
            <a:spAutoFit/>
          </a:bodyPr>
          <a:lstStyle/>
          <a:p>
            <a:pPr algn="l">
              <a:lnSpc>
                <a:spcPts val="3050"/>
              </a:lnSpc>
            </a:pPr>
            <a:r>
              <a:rPr lang="en-US" sz="2178" spc="-6">
                <a:solidFill>
                  <a:srgbClr val="FFFFFF"/>
                </a:solidFill>
                <a:latin typeface="IBM Plex Sans"/>
                <a:ea typeface="IBM Plex Sans"/>
                <a:cs typeface="IBM Plex Sans"/>
                <a:sym typeface="IBM Plex Sans"/>
              </a:rPr>
              <a:t>Generated by Stable Diffusion 2.0</a:t>
            </a:r>
          </a:p>
        </p:txBody>
      </p:sp>
      <p:sp>
        <p:nvSpPr>
          <p:cNvPr id="20" name="TextBox 20"/>
          <p:cNvSpPr txBox="1"/>
          <p:nvPr/>
        </p:nvSpPr>
        <p:spPr>
          <a:xfrm>
            <a:off x="11611869" y="5311535"/>
            <a:ext cx="2751956" cy="379473"/>
          </a:xfrm>
          <a:prstGeom prst="rect">
            <a:avLst/>
          </a:prstGeom>
        </p:spPr>
        <p:txBody>
          <a:bodyPr lIns="0" tIns="0" rIns="0" bIns="0" rtlCol="0" anchor="t">
            <a:spAutoFit/>
          </a:bodyPr>
          <a:lstStyle/>
          <a:p>
            <a:pPr algn="l">
              <a:lnSpc>
                <a:spcPts val="3050"/>
              </a:lnSpc>
            </a:pPr>
            <a:r>
              <a:rPr lang="en-US" sz="2178" spc="-6">
                <a:solidFill>
                  <a:srgbClr val="FFFFFF"/>
                </a:solidFill>
                <a:latin typeface="IBM Plex Sans"/>
                <a:ea typeface="IBM Plex Sans"/>
                <a:cs typeface="IBM Plex Sans"/>
                <a:sym typeface="IBM Plex Sans"/>
              </a:rPr>
              <a:t>Image transformation</a:t>
            </a:r>
          </a:p>
        </p:txBody>
      </p:sp>
      <p:sp>
        <p:nvSpPr>
          <p:cNvPr id="21" name="TextBox 21"/>
          <p:cNvSpPr txBox="1"/>
          <p:nvPr/>
        </p:nvSpPr>
        <p:spPr>
          <a:xfrm>
            <a:off x="14760641" y="8105923"/>
            <a:ext cx="1227600" cy="379473"/>
          </a:xfrm>
          <a:prstGeom prst="rect">
            <a:avLst/>
          </a:prstGeom>
        </p:spPr>
        <p:txBody>
          <a:bodyPr lIns="0" tIns="0" rIns="0" bIns="0" rtlCol="0" anchor="t">
            <a:spAutoFit/>
          </a:bodyPr>
          <a:lstStyle/>
          <a:p>
            <a:pPr algn="l">
              <a:lnSpc>
                <a:spcPts val="3050"/>
              </a:lnSpc>
            </a:pPr>
            <a:r>
              <a:rPr lang="en-US" sz="2178" spc="-6">
                <a:solidFill>
                  <a:srgbClr val="FFFFFF"/>
                </a:solidFill>
                <a:latin typeface="IBM Plex Sans"/>
                <a:ea typeface="IBM Plex Sans"/>
                <a:cs typeface="IBM Plex Sans"/>
                <a:sym typeface="IBM Plex Sans"/>
              </a:rPr>
              <a:t>Upscaling</a:t>
            </a:r>
          </a:p>
        </p:txBody>
      </p:sp>
      <p:sp>
        <p:nvSpPr>
          <p:cNvPr id="22" name="TextBox 22"/>
          <p:cNvSpPr txBox="1"/>
          <p:nvPr/>
        </p:nvSpPr>
        <p:spPr>
          <a:xfrm>
            <a:off x="11041442" y="6914810"/>
            <a:ext cx="458995" cy="564440"/>
          </a:xfrm>
          <a:prstGeom prst="rect">
            <a:avLst/>
          </a:prstGeom>
        </p:spPr>
        <p:txBody>
          <a:bodyPr lIns="0" tIns="0" rIns="0" bIns="0" rtlCol="0" anchor="t">
            <a:spAutoFit/>
          </a:bodyPr>
          <a:lstStyle/>
          <a:p>
            <a:pPr algn="l">
              <a:lnSpc>
                <a:spcPts val="4575"/>
              </a:lnSpc>
            </a:pPr>
            <a:r>
              <a:rPr lang="en-US" sz="3268" b="1" spc="-9">
                <a:solidFill>
                  <a:srgbClr val="F46EBB"/>
                </a:solidFill>
                <a:latin typeface="IBM Plex Sans Bold"/>
                <a:ea typeface="IBM Plex Sans Bold"/>
                <a:cs typeface="IBM Plex Sans Bold"/>
                <a:sym typeface="IBM Plex Sans Bold"/>
              </a:rPr>
              <a:t>4x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516781" y="659348"/>
            <a:ext cx="16917017" cy="9156336"/>
          </a:xfrm>
          <a:custGeom>
            <a:avLst/>
            <a:gdLst/>
            <a:ahLst/>
            <a:cxnLst/>
            <a:rect l="l" t="t" r="r" b="b"/>
            <a:pathLst>
              <a:path w="16917017" h="9156336">
                <a:moveTo>
                  <a:pt x="0" y="0"/>
                </a:moveTo>
                <a:lnTo>
                  <a:pt x="16917017" y="0"/>
                </a:lnTo>
                <a:lnTo>
                  <a:pt x="16917017" y="9156336"/>
                </a:lnTo>
                <a:lnTo>
                  <a:pt x="0" y="9156336"/>
                </a:lnTo>
                <a:lnTo>
                  <a:pt x="0" y="0"/>
                </a:lnTo>
                <a:close/>
              </a:path>
            </a:pathLst>
          </a:custGeom>
          <a:blipFill>
            <a:blip r:embed="rId3"/>
            <a:stretch>
              <a:fillRect/>
            </a:stretch>
          </a:blipFill>
        </p:spPr>
      </p:sp>
      <p:sp>
        <p:nvSpPr>
          <p:cNvPr id="3" name="Freeform 3"/>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4"/>
            <a:stretch>
              <a:fillRect l="-37" r="-37"/>
            </a:stretch>
          </a:blipFill>
        </p:spPr>
      </p:sp>
      <p:sp>
        <p:nvSpPr>
          <p:cNvPr id="4" name="TextBox 4"/>
          <p:cNvSpPr txBox="1"/>
          <p:nvPr/>
        </p:nvSpPr>
        <p:spPr>
          <a:xfrm>
            <a:off x="891540" y="573623"/>
            <a:ext cx="13558645" cy="778458"/>
          </a:xfrm>
          <a:prstGeom prst="rect">
            <a:avLst/>
          </a:prstGeom>
        </p:spPr>
        <p:txBody>
          <a:bodyPr lIns="0" tIns="0" rIns="0" bIns="0" rtlCol="0" anchor="t">
            <a:spAutoFit/>
          </a:bodyPr>
          <a:lstStyle/>
          <a:p>
            <a:pPr algn="l">
              <a:lnSpc>
                <a:spcPts val="6442"/>
              </a:lnSpc>
            </a:pPr>
            <a:r>
              <a:rPr lang="en-US" sz="4602" b="1" spc="59">
                <a:solidFill>
                  <a:srgbClr val="FFFFFF"/>
                </a:solidFill>
                <a:latin typeface="IBM Plex Sans Bold"/>
                <a:ea typeface="IBM Plex Sans Bold"/>
                <a:cs typeface="IBM Plex Sans Bold"/>
                <a:sym typeface="IBM Plex Sans Bold"/>
              </a:rPr>
              <a:t>AWS Architecture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sp>
        <p:nvSpPr>
          <p:cNvPr id="3" name="Freeform 3"/>
          <p:cNvSpPr/>
          <p:nvPr/>
        </p:nvSpPr>
        <p:spPr>
          <a:xfrm>
            <a:off x="10417629" y="0"/>
            <a:ext cx="7870371" cy="10272795"/>
          </a:xfrm>
          <a:custGeom>
            <a:avLst/>
            <a:gdLst/>
            <a:ahLst/>
            <a:cxnLst/>
            <a:rect l="l" t="t" r="r" b="b"/>
            <a:pathLst>
              <a:path w="7870371" h="10272795">
                <a:moveTo>
                  <a:pt x="0" y="0"/>
                </a:moveTo>
                <a:lnTo>
                  <a:pt x="7870371" y="0"/>
                </a:lnTo>
                <a:lnTo>
                  <a:pt x="7870371" y="10272795"/>
                </a:lnTo>
                <a:lnTo>
                  <a:pt x="0" y="10272795"/>
                </a:lnTo>
                <a:lnTo>
                  <a:pt x="0" y="0"/>
                </a:lnTo>
                <a:close/>
              </a:path>
            </a:pathLst>
          </a:custGeom>
          <a:blipFill>
            <a:blip r:embed="rId4"/>
            <a:stretch>
              <a:fillRect l="-48092" r="-47642"/>
            </a:stretch>
          </a:blipFill>
        </p:spPr>
      </p:sp>
      <p:grpSp>
        <p:nvGrpSpPr>
          <p:cNvPr id="4" name="Group 4"/>
          <p:cNvGrpSpPr/>
          <p:nvPr/>
        </p:nvGrpSpPr>
        <p:grpSpPr>
          <a:xfrm>
            <a:off x="0" y="4241242"/>
            <a:ext cx="18288000" cy="2533647"/>
            <a:chOff x="0" y="0"/>
            <a:chExt cx="24384000" cy="3378196"/>
          </a:xfrm>
        </p:grpSpPr>
        <p:sp>
          <p:nvSpPr>
            <p:cNvPr id="5" name="Freeform 5"/>
            <p:cNvSpPr/>
            <p:nvPr/>
          </p:nvSpPr>
          <p:spPr>
            <a:xfrm>
              <a:off x="0" y="0"/>
              <a:ext cx="24384000" cy="3378200"/>
            </a:xfrm>
            <a:custGeom>
              <a:avLst/>
              <a:gdLst/>
              <a:ahLst/>
              <a:cxnLst/>
              <a:rect l="l" t="t" r="r" b="b"/>
              <a:pathLst>
                <a:path w="24384000" h="3378200">
                  <a:moveTo>
                    <a:pt x="0" y="0"/>
                  </a:moveTo>
                  <a:lnTo>
                    <a:pt x="24384000" y="0"/>
                  </a:lnTo>
                  <a:lnTo>
                    <a:pt x="24384000" y="3378200"/>
                  </a:lnTo>
                  <a:lnTo>
                    <a:pt x="0" y="3378200"/>
                  </a:lnTo>
                  <a:close/>
                </a:path>
              </a:pathLst>
            </a:custGeom>
            <a:solidFill>
              <a:srgbClr val="000000">
                <a:alpha val="52941"/>
              </a:srgbClr>
            </a:solidFill>
          </p:spPr>
        </p:sp>
      </p:grpSp>
      <p:grpSp>
        <p:nvGrpSpPr>
          <p:cNvPr id="6" name="Group 6"/>
          <p:cNvGrpSpPr/>
          <p:nvPr/>
        </p:nvGrpSpPr>
        <p:grpSpPr>
          <a:xfrm>
            <a:off x="188501" y="4328411"/>
            <a:ext cx="18288000" cy="2446478"/>
            <a:chOff x="0" y="0"/>
            <a:chExt cx="24384000" cy="3261971"/>
          </a:xfrm>
        </p:grpSpPr>
        <p:sp>
          <p:nvSpPr>
            <p:cNvPr id="7" name="Freeform 7"/>
            <p:cNvSpPr/>
            <p:nvPr/>
          </p:nvSpPr>
          <p:spPr>
            <a:xfrm>
              <a:off x="0" y="0"/>
              <a:ext cx="24384000" cy="3261971"/>
            </a:xfrm>
            <a:custGeom>
              <a:avLst/>
              <a:gdLst/>
              <a:ahLst/>
              <a:cxnLst/>
              <a:rect l="l" t="t" r="r" b="b"/>
              <a:pathLst>
                <a:path w="24384000" h="3261971">
                  <a:moveTo>
                    <a:pt x="0" y="0"/>
                  </a:moveTo>
                  <a:lnTo>
                    <a:pt x="24384000" y="0"/>
                  </a:lnTo>
                  <a:lnTo>
                    <a:pt x="24384000" y="3261971"/>
                  </a:lnTo>
                  <a:lnTo>
                    <a:pt x="0" y="3261971"/>
                  </a:lnTo>
                  <a:close/>
                </a:path>
              </a:pathLst>
            </a:custGeom>
            <a:solidFill>
              <a:srgbClr val="000000">
                <a:alpha val="0"/>
              </a:srgbClr>
            </a:solidFill>
          </p:spPr>
        </p:sp>
        <p:sp>
          <p:nvSpPr>
            <p:cNvPr id="8" name="TextBox 8"/>
            <p:cNvSpPr txBox="1"/>
            <p:nvPr/>
          </p:nvSpPr>
          <p:spPr>
            <a:xfrm>
              <a:off x="0" y="57150"/>
              <a:ext cx="24384000" cy="3204821"/>
            </a:xfrm>
            <a:prstGeom prst="rect">
              <a:avLst/>
            </a:prstGeom>
          </p:spPr>
          <p:txBody>
            <a:bodyPr lIns="0" tIns="0" rIns="0" bIns="0" rtlCol="0" anchor="ctr"/>
            <a:lstStyle/>
            <a:p>
              <a:pPr algn="ctr">
                <a:lnSpc>
                  <a:spcPts val="7776"/>
                </a:lnSpc>
              </a:pPr>
              <a:r>
                <a:rPr lang="en-US" sz="7200" b="1">
                  <a:solidFill>
                    <a:srgbClr val="FFFFFF"/>
                  </a:solidFill>
                  <a:latin typeface="Arimo Bold"/>
                  <a:ea typeface="Arimo Bold"/>
                  <a:cs typeface="Arimo Bold"/>
                  <a:sym typeface="Arimo Bold"/>
                </a:rPr>
                <a:t>Demo GenAI </a:t>
              </a:r>
            </a:p>
            <a:p>
              <a:pPr algn="ctr">
                <a:lnSpc>
                  <a:spcPts val="7776"/>
                </a:lnSpc>
              </a:pPr>
              <a:r>
                <a:rPr lang="en-US" sz="7200" b="1">
                  <a:solidFill>
                    <a:srgbClr val="FFFFFF"/>
                  </a:solidFill>
                  <a:latin typeface="Arimo Bold"/>
                  <a:ea typeface="Arimo Bold"/>
                  <a:cs typeface="Arimo Bold"/>
                  <a:sym typeface="Arimo Bold"/>
                </a:rPr>
                <a:t>Content Creative Use Case</a:t>
              </a:r>
            </a:p>
          </p:txBody>
        </p:sp>
      </p:gr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1711626" y="9584720"/>
            <a:ext cx="5905944" cy="276999"/>
            <a:chOff x="0" y="0"/>
            <a:chExt cx="7874592" cy="369332"/>
          </a:xfrm>
        </p:grpSpPr>
        <p:sp>
          <p:nvSpPr>
            <p:cNvPr id="4" name="Freeform 4"/>
            <p:cNvSpPr/>
            <p:nvPr/>
          </p:nvSpPr>
          <p:spPr>
            <a:xfrm>
              <a:off x="0" y="0"/>
              <a:ext cx="7874592" cy="369332"/>
            </a:xfrm>
            <a:custGeom>
              <a:avLst/>
              <a:gdLst/>
              <a:ahLst/>
              <a:cxnLst/>
              <a:rect l="l" t="t" r="r" b="b"/>
              <a:pathLst>
                <a:path w="7874592" h="369332">
                  <a:moveTo>
                    <a:pt x="0" y="0"/>
                  </a:moveTo>
                  <a:lnTo>
                    <a:pt x="7874592" y="0"/>
                  </a:lnTo>
                  <a:lnTo>
                    <a:pt x="7874592" y="369332"/>
                  </a:lnTo>
                  <a:lnTo>
                    <a:pt x="0" y="369332"/>
                  </a:lnTo>
                  <a:close/>
                </a:path>
              </a:pathLst>
            </a:custGeom>
            <a:solidFill>
              <a:srgbClr val="000000">
                <a:alpha val="0"/>
              </a:srgbClr>
            </a:solidFill>
          </p:spPr>
        </p:sp>
        <p:sp>
          <p:nvSpPr>
            <p:cNvPr id="5" name="TextBox 5"/>
            <p:cNvSpPr txBox="1"/>
            <p:nvPr/>
          </p:nvSpPr>
          <p:spPr>
            <a:xfrm>
              <a:off x="0" y="-9525"/>
              <a:ext cx="7874592" cy="378857"/>
            </a:xfrm>
            <a:prstGeom prst="rect">
              <a:avLst/>
            </a:prstGeom>
          </p:spPr>
          <p:txBody>
            <a:bodyPr lIns="0" tIns="0" rIns="0" bIns="0" rtlCol="0" anchor="t"/>
            <a:lstStyle/>
            <a:p>
              <a:pPr algn="l">
                <a:lnSpc>
                  <a:spcPts val="1080"/>
                </a:lnSpc>
              </a:pPr>
              <a:r>
                <a:rPr lang="en-US" sz="900">
                  <a:solidFill>
                    <a:srgbClr val="F1F3F3"/>
                  </a:solidFill>
                  <a:latin typeface="Arimo"/>
                  <a:ea typeface="Arimo"/>
                  <a:cs typeface="Arimo"/>
                  <a:sym typeface="Arimo"/>
                </a:rPr>
                <a:t>© 2024, Amazon Web Services, Inc. or its affiliates. All rights reserved. Amazon Confidential and Trademark.</a:t>
              </a:r>
            </a:p>
          </p:txBody>
        </p:sp>
      </p:grpSp>
      <p:sp>
        <p:nvSpPr>
          <p:cNvPr id="6" name="Freeform 6"/>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4"/>
            <a:stretch>
              <a:fillRect l="-37" r="-37"/>
            </a:stretch>
          </a:blipFill>
        </p:spPr>
      </p:sp>
      <p:sp>
        <p:nvSpPr>
          <p:cNvPr id="7" name="Freeform 7"/>
          <p:cNvSpPr/>
          <p:nvPr/>
        </p:nvSpPr>
        <p:spPr>
          <a:xfrm>
            <a:off x="938403" y="827134"/>
            <a:ext cx="1504760" cy="900284"/>
          </a:xfrm>
          <a:custGeom>
            <a:avLst/>
            <a:gdLst/>
            <a:ahLst/>
            <a:cxnLst/>
            <a:rect l="l" t="t" r="r" b="b"/>
            <a:pathLst>
              <a:path w="1504760" h="900284">
                <a:moveTo>
                  <a:pt x="0" y="0"/>
                </a:moveTo>
                <a:lnTo>
                  <a:pt x="1504759" y="0"/>
                </a:lnTo>
                <a:lnTo>
                  <a:pt x="1504759" y="900284"/>
                </a:lnTo>
                <a:lnTo>
                  <a:pt x="0" y="900284"/>
                </a:lnTo>
                <a:lnTo>
                  <a:pt x="0" y="0"/>
                </a:lnTo>
                <a:close/>
              </a:path>
            </a:pathLst>
          </a:custGeom>
          <a:blipFill>
            <a:blip r:embed="rId5"/>
            <a:stretch>
              <a:fillRect l="-17" r="-17"/>
            </a:stretch>
          </a:blipFill>
        </p:spPr>
      </p:sp>
      <p:grpSp>
        <p:nvGrpSpPr>
          <p:cNvPr id="8" name="Group 8"/>
          <p:cNvGrpSpPr/>
          <p:nvPr/>
        </p:nvGrpSpPr>
        <p:grpSpPr>
          <a:xfrm>
            <a:off x="2254678" y="3647136"/>
            <a:ext cx="13145433" cy="2446478"/>
            <a:chOff x="0" y="0"/>
            <a:chExt cx="17527244" cy="3261971"/>
          </a:xfrm>
        </p:grpSpPr>
        <p:sp>
          <p:nvSpPr>
            <p:cNvPr id="9" name="Freeform 9"/>
            <p:cNvSpPr/>
            <p:nvPr/>
          </p:nvSpPr>
          <p:spPr>
            <a:xfrm>
              <a:off x="0" y="0"/>
              <a:ext cx="17527243" cy="3261971"/>
            </a:xfrm>
            <a:custGeom>
              <a:avLst/>
              <a:gdLst/>
              <a:ahLst/>
              <a:cxnLst/>
              <a:rect l="l" t="t" r="r" b="b"/>
              <a:pathLst>
                <a:path w="17527243" h="3261971">
                  <a:moveTo>
                    <a:pt x="0" y="0"/>
                  </a:moveTo>
                  <a:lnTo>
                    <a:pt x="17527243" y="0"/>
                  </a:lnTo>
                  <a:lnTo>
                    <a:pt x="17527243" y="3261971"/>
                  </a:lnTo>
                  <a:lnTo>
                    <a:pt x="0" y="3261971"/>
                  </a:lnTo>
                  <a:close/>
                </a:path>
              </a:pathLst>
            </a:custGeom>
            <a:solidFill>
              <a:srgbClr val="000000">
                <a:alpha val="0"/>
              </a:srgbClr>
            </a:solidFill>
          </p:spPr>
        </p:sp>
        <p:sp>
          <p:nvSpPr>
            <p:cNvPr id="10" name="TextBox 10"/>
            <p:cNvSpPr txBox="1"/>
            <p:nvPr/>
          </p:nvSpPr>
          <p:spPr>
            <a:xfrm>
              <a:off x="0" y="57150"/>
              <a:ext cx="17527244" cy="3204821"/>
            </a:xfrm>
            <a:prstGeom prst="rect">
              <a:avLst/>
            </a:prstGeom>
          </p:spPr>
          <p:txBody>
            <a:bodyPr lIns="0" tIns="0" rIns="0" bIns="0" rtlCol="0" anchor="t"/>
            <a:lstStyle/>
            <a:p>
              <a:pPr algn="ctr">
                <a:lnSpc>
                  <a:spcPts val="7776"/>
                </a:lnSpc>
              </a:pPr>
              <a:r>
                <a:rPr lang="en-US" sz="7200" b="1">
                  <a:solidFill>
                    <a:srgbClr val="FFFFFF"/>
                  </a:solidFill>
                  <a:latin typeface="Arimo Bold"/>
                  <a:ea typeface="Arimo Bold"/>
                  <a:cs typeface="Arimo Bold"/>
                  <a:sym typeface="Arimo Bold"/>
                </a:rPr>
                <a:t>Emerging Serverless Patterns for Generative AI</a:t>
              </a:r>
            </a:p>
          </p:txBody>
        </p: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593709" y="1911711"/>
            <a:ext cx="8134059" cy="3029518"/>
            <a:chOff x="0" y="0"/>
            <a:chExt cx="10845412" cy="4039358"/>
          </a:xfrm>
        </p:grpSpPr>
        <p:sp>
          <p:nvSpPr>
            <p:cNvPr id="4" name="Freeform 4"/>
            <p:cNvSpPr/>
            <p:nvPr/>
          </p:nvSpPr>
          <p:spPr>
            <a:xfrm>
              <a:off x="19050" y="19050"/>
              <a:ext cx="10807319" cy="4001262"/>
            </a:xfrm>
            <a:custGeom>
              <a:avLst/>
              <a:gdLst/>
              <a:ahLst/>
              <a:cxnLst/>
              <a:rect l="l" t="t" r="r" b="b"/>
              <a:pathLst>
                <a:path w="10807319" h="4001262">
                  <a:moveTo>
                    <a:pt x="0" y="358521"/>
                  </a:moveTo>
                  <a:cubicBezTo>
                    <a:pt x="0" y="160528"/>
                    <a:pt x="161417" y="0"/>
                    <a:pt x="360680" y="0"/>
                  </a:cubicBezTo>
                  <a:lnTo>
                    <a:pt x="10446639" y="0"/>
                  </a:lnTo>
                  <a:cubicBezTo>
                    <a:pt x="10645775" y="0"/>
                    <a:pt x="10807319" y="160528"/>
                    <a:pt x="10807319" y="358521"/>
                  </a:cubicBezTo>
                  <a:lnTo>
                    <a:pt x="10807319" y="3642741"/>
                  </a:lnTo>
                  <a:cubicBezTo>
                    <a:pt x="10807319" y="3840734"/>
                    <a:pt x="10645902" y="4001262"/>
                    <a:pt x="10446639" y="4001262"/>
                  </a:cubicBezTo>
                  <a:lnTo>
                    <a:pt x="360680" y="4001262"/>
                  </a:lnTo>
                  <a:cubicBezTo>
                    <a:pt x="161544" y="4001262"/>
                    <a:pt x="0" y="3840734"/>
                    <a:pt x="0" y="3642741"/>
                  </a:cubicBezTo>
                  <a:close/>
                </a:path>
              </a:pathLst>
            </a:custGeom>
            <a:solidFill>
              <a:srgbClr val="232F3E"/>
            </a:solidFill>
          </p:spPr>
        </p:sp>
        <p:sp>
          <p:nvSpPr>
            <p:cNvPr id="5" name="TextBox 5"/>
            <p:cNvSpPr txBox="1"/>
            <p:nvPr/>
          </p:nvSpPr>
          <p:spPr>
            <a:xfrm>
              <a:off x="0" y="-19050"/>
              <a:ext cx="10845412" cy="4058408"/>
            </a:xfrm>
            <a:prstGeom prst="rect">
              <a:avLst/>
            </a:prstGeom>
          </p:spPr>
          <p:txBody>
            <a:bodyPr lIns="50800" tIns="50800" rIns="50800" bIns="50800" rtlCol="0" anchor="t"/>
            <a:lstStyle/>
            <a:p>
              <a:pPr algn="ctr">
                <a:lnSpc>
                  <a:spcPts val="3240"/>
                </a:lnSpc>
              </a:pPr>
              <a:r>
                <a:rPr lang="en-US" sz="2700" b="1">
                  <a:solidFill>
                    <a:srgbClr val="FFFFFF"/>
                  </a:solidFill>
                  <a:latin typeface="Arimo Bold"/>
                  <a:ea typeface="Arimo Bold"/>
                  <a:cs typeface="Arimo Bold"/>
                  <a:sym typeface="Arimo Bold"/>
                </a:rPr>
                <a:t>Retrieval Augmented Generation (RAG)</a:t>
              </a:r>
            </a:p>
          </p:txBody>
        </p:sp>
      </p:grpSp>
      <p:grpSp>
        <p:nvGrpSpPr>
          <p:cNvPr id="6" name="Group 6"/>
          <p:cNvGrpSpPr/>
          <p:nvPr/>
        </p:nvGrpSpPr>
        <p:grpSpPr>
          <a:xfrm>
            <a:off x="891540" y="736334"/>
            <a:ext cx="16459200" cy="803296"/>
            <a:chOff x="0" y="0"/>
            <a:chExt cx="21945600" cy="1071062"/>
          </a:xfrm>
        </p:grpSpPr>
        <p:sp>
          <p:nvSpPr>
            <p:cNvPr id="7" name="Freeform 7"/>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8" name="TextBox 8"/>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Patterns Emerging</a:t>
              </a:r>
            </a:p>
          </p:txBody>
        </p:sp>
      </p:grpSp>
      <p:grpSp>
        <p:nvGrpSpPr>
          <p:cNvPr id="9" name="Group 9"/>
          <p:cNvGrpSpPr/>
          <p:nvPr/>
        </p:nvGrpSpPr>
        <p:grpSpPr>
          <a:xfrm>
            <a:off x="9174048" y="1911713"/>
            <a:ext cx="8134059" cy="3082881"/>
            <a:chOff x="0" y="0"/>
            <a:chExt cx="10845412" cy="4110508"/>
          </a:xfrm>
        </p:grpSpPr>
        <p:sp>
          <p:nvSpPr>
            <p:cNvPr id="10" name="Freeform 10"/>
            <p:cNvSpPr/>
            <p:nvPr/>
          </p:nvSpPr>
          <p:spPr>
            <a:xfrm>
              <a:off x="19050" y="19050"/>
              <a:ext cx="10807319" cy="4072382"/>
            </a:xfrm>
            <a:custGeom>
              <a:avLst/>
              <a:gdLst/>
              <a:ahLst/>
              <a:cxnLst/>
              <a:rect l="l" t="t" r="r" b="b"/>
              <a:pathLst>
                <a:path w="10807319" h="4072382">
                  <a:moveTo>
                    <a:pt x="0" y="364871"/>
                  </a:moveTo>
                  <a:cubicBezTo>
                    <a:pt x="0" y="163322"/>
                    <a:pt x="164338" y="0"/>
                    <a:pt x="367030" y="0"/>
                  </a:cubicBezTo>
                  <a:lnTo>
                    <a:pt x="10440289" y="0"/>
                  </a:lnTo>
                  <a:cubicBezTo>
                    <a:pt x="10642981" y="0"/>
                    <a:pt x="10807319" y="163322"/>
                    <a:pt x="10807319" y="364871"/>
                  </a:cubicBezTo>
                  <a:lnTo>
                    <a:pt x="10807319" y="3707511"/>
                  </a:lnTo>
                  <a:cubicBezTo>
                    <a:pt x="10807319" y="3909060"/>
                    <a:pt x="10642981" y="4072382"/>
                    <a:pt x="10440289" y="4072382"/>
                  </a:cubicBezTo>
                  <a:lnTo>
                    <a:pt x="367030" y="4072382"/>
                  </a:lnTo>
                  <a:cubicBezTo>
                    <a:pt x="164338" y="4072382"/>
                    <a:pt x="0" y="3909060"/>
                    <a:pt x="0" y="3707511"/>
                  </a:cubicBezTo>
                  <a:close/>
                </a:path>
              </a:pathLst>
            </a:custGeom>
            <a:solidFill>
              <a:srgbClr val="232F3E"/>
            </a:solidFill>
          </p:spPr>
        </p:sp>
        <p:sp>
          <p:nvSpPr>
            <p:cNvPr id="11" name="TextBox 11"/>
            <p:cNvSpPr txBox="1"/>
            <p:nvPr/>
          </p:nvSpPr>
          <p:spPr>
            <a:xfrm>
              <a:off x="0" y="-19050"/>
              <a:ext cx="10845412" cy="4129558"/>
            </a:xfrm>
            <a:prstGeom prst="rect">
              <a:avLst/>
            </a:prstGeom>
          </p:spPr>
          <p:txBody>
            <a:bodyPr lIns="50800" tIns="50800" rIns="50800" bIns="50800" rtlCol="0" anchor="t"/>
            <a:lstStyle/>
            <a:p>
              <a:pPr algn="ctr">
                <a:lnSpc>
                  <a:spcPts val="3240"/>
                </a:lnSpc>
              </a:pPr>
              <a:r>
                <a:rPr lang="en-US" sz="2700" b="1">
                  <a:solidFill>
                    <a:srgbClr val="FFFFFF"/>
                  </a:solidFill>
                  <a:latin typeface="Arimo Bold"/>
                  <a:ea typeface="Arimo Bold"/>
                  <a:cs typeface="Arimo Bold"/>
                  <a:sym typeface="Arimo Bold"/>
                </a:rPr>
                <a:t>Multi-modal</a:t>
              </a:r>
            </a:p>
          </p:txBody>
        </p:sp>
      </p:grpSp>
      <p:sp>
        <p:nvSpPr>
          <p:cNvPr id="12" name="Freeform 12"/>
          <p:cNvSpPr/>
          <p:nvPr/>
        </p:nvSpPr>
        <p:spPr>
          <a:xfrm>
            <a:off x="12761478" y="3041319"/>
            <a:ext cx="959199" cy="957789"/>
          </a:xfrm>
          <a:custGeom>
            <a:avLst/>
            <a:gdLst/>
            <a:ahLst/>
            <a:cxnLst/>
            <a:rect l="l" t="t" r="r" b="b"/>
            <a:pathLst>
              <a:path w="959199" h="957789">
                <a:moveTo>
                  <a:pt x="0" y="0"/>
                </a:moveTo>
                <a:lnTo>
                  <a:pt x="959199" y="0"/>
                </a:lnTo>
                <a:lnTo>
                  <a:pt x="959199" y="957789"/>
                </a:lnTo>
                <a:lnTo>
                  <a:pt x="0" y="957789"/>
                </a:lnTo>
                <a:lnTo>
                  <a:pt x="0" y="0"/>
                </a:lnTo>
                <a:close/>
              </a:path>
            </a:pathLst>
          </a:custGeom>
          <a:blipFill>
            <a:blip r:embed="rId4">
              <a:extLst>
                <a:ext uri="{96DAC541-7B7A-43D3-8B79-37D633B846F1}">
                  <asvg:svgBlip xmlns:asvg="http://schemas.microsoft.com/office/drawing/2016/SVG/main" r:embed="rId5"/>
                </a:ext>
              </a:extLst>
            </a:blip>
            <a:stretch>
              <a:fillRect b="-147"/>
            </a:stretch>
          </a:blipFill>
        </p:spPr>
      </p:sp>
      <p:grpSp>
        <p:nvGrpSpPr>
          <p:cNvPr id="13" name="Group 13"/>
          <p:cNvGrpSpPr/>
          <p:nvPr/>
        </p:nvGrpSpPr>
        <p:grpSpPr>
          <a:xfrm>
            <a:off x="14654700" y="2852504"/>
            <a:ext cx="2173790" cy="1338949"/>
            <a:chOff x="0" y="0"/>
            <a:chExt cx="2898386" cy="1785266"/>
          </a:xfrm>
        </p:grpSpPr>
        <p:sp>
          <p:nvSpPr>
            <p:cNvPr id="14" name="Freeform 14"/>
            <p:cNvSpPr/>
            <p:nvPr/>
          </p:nvSpPr>
          <p:spPr>
            <a:xfrm>
              <a:off x="12700" y="12700"/>
              <a:ext cx="2872994" cy="1759839"/>
            </a:xfrm>
            <a:custGeom>
              <a:avLst/>
              <a:gdLst/>
              <a:ahLst/>
              <a:cxnLst/>
              <a:rect l="l" t="t" r="r" b="b"/>
              <a:pathLst>
                <a:path w="2872994" h="1759839">
                  <a:moveTo>
                    <a:pt x="0" y="219456"/>
                  </a:moveTo>
                  <a:cubicBezTo>
                    <a:pt x="0" y="98298"/>
                    <a:pt x="98806" y="0"/>
                    <a:pt x="220726" y="0"/>
                  </a:cubicBezTo>
                  <a:lnTo>
                    <a:pt x="2652268" y="0"/>
                  </a:lnTo>
                  <a:cubicBezTo>
                    <a:pt x="2774188" y="0"/>
                    <a:pt x="2872994" y="98298"/>
                    <a:pt x="2872994" y="219456"/>
                  </a:cubicBezTo>
                  <a:lnTo>
                    <a:pt x="2872994" y="1540383"/>
                  </a:lnTo>
                  <a:cubicBezTo>
                    <a:pt x="2872994" y="1661541"/>
                    <a:pt x="2774188" y="1759839"/>
                    <a:pt x="2652268" y="1759839"/>
                  </a:cubicBezTo>
                  <a:lnTo>
                    <a:pt x="220726" y="1759839"/>
                  </a:lnTo>
                  <a:cubicBezTo>
                    <a:pt x="98806" y="1759839"/>
                    <a:pt x="0" y="1661668"/>
                    <a:pt x="0" y="1540383"/>
                  </a:cubicBezTo>
                  <a:close/>
                </a:path>
              </a:pathLst>
            </a:custGeom>
            <a:gradFill rotWithShape="1">
              <a:gsLst>
                <a:gs pos="0">
                  <a:srgbClr val="BF6400">
                    <a:alpha val="100000"/>
                  </a:srgbClr>
                </a:gs>
                <a:gs pos="50000">
                  <a:srgbClr val="D66F00">
                    <a:alpha val="100000"/>
                  </a:srgbClr>
                </a:gs>
                <a:gs pos="100000">
                  <a:srgbClr val="FF8500">
                    <a:alpha val="100000"/>
                  </a:srgbClr>
                </a:gs>
              </a:gsLst>
              <a:lin ang="3502136"/>
            </a:gradFill>
          </p:spPr>
        </p:sp>
        <p:sp>
          <p:nvSpPr>
            <p:cNvPr id="15" name="TextBox 15"/>
            <p:cNvSpPr txBox="1"/>
            <p:nvPr/>
          </p:nvSpPr>
          <p:spPr>
            <a:xfrm>
              <a:off x="0" y="-9525"/>
              <a:ext cx="2898386" cy="1794791"/>
            </a:xfrm>
            <a:prstGeom prst="rect">
              <a:avLst/>
            </a:prstGeom>
          </p:spPr>
          <p:txBody>
            <a:bodyPr lIns="50800" tIns="50800" rIns="50800" bIns="50800" rtlCol="0" anchor="ctr"/>
            <a:lstStyle/>
            <a:p>
              <a:pPr algn="ctr">
                <a:lnSpc>
                  <a:spcPts val="2879"/>
                </a:lnSpc>
              </a:pPr>
              <a:r>
                <a:rPr lang="en-US" sz="2400" b="1">
                  <a:solidFill>
                    <a:srgbClr val="FFFFFF"/>
                  </a:solidFill>
                  <a:latin typeface="Arimo Bold"/>
                  <a:ea typeface="Arimo Bold"/>
                  <a:cs typeface="Arimo Bold"/>
                  <a:sym typeface="Arimo Bold"/>
                </a:rPr>
                <a:t>Vector Embedding</a:t>
              </a:r>
            </a:p>
          </p:txBody>
        </p:sp>
      </p:grpSp>
      <p:sp>
        <p:nvSpPr>
          <p:cNvPr id="16" name="AutoShape 16"/>
          <p:cNvSpPr/>
          <p:nvPr/>
        </p:nvSpPr>
        <p:spPr>
          <a:xfrm rot="125335">
            <a:off x="11795941" y="3510688"/>
            <a:ext cx="783936" cy="0"/>
          </a:xfrm>
          <a:prstGeom prst="line">
            <a:avLst/>
          </a:prstGeom>
          <a:ln w="19050" cap="rnd">
            <a:solidFill>
              <a:srgbClr val="FFFFFF"/>
            </a:solidFill>
            <a:prstDash val="solid"/>
            <a:headEnd type="none" w="sm" len="sm"/>
            <a:tailEnd type="triangle" w="lg" len="med"/>
          </a:ln>
        </p:spPr>
      </p:sp>
      <p:sp>
        <p:nvSpPr>
          <p:cNvPr id="17" name="AutoShape 17"/>
          <p:cNvSpPr/>
          <p:nvPr/>
        </p:nvSpPr>
        <p:spPr>
          <a:xfrm rot="129911">
            <a:off x="13784291" y="3510688"/>
            <a:ext cx="756339" cy="0"/>
          </a:xfrm>
          <a:prstGeom prst="line">
            <a:avLst/>
          </a:prstGeom>
          <a:ln w="19050" cap="rnd">
            <a:solidFill>
              <a:srgbClr val="FFFFFF"/>
            </a:solidFill>
            <a:prstDash val="solid"/>
            <a:headEnd type="none" w="sm" len="sm"/>
            <a:tailEnd type="triangle" w="lg" len="med"/>
          </a:ln>
        </p:spPr>
      </p:sp>
      <p:grpSp>
        <p:nvGrpSpPr>
          <p:cNvPr id="18" name="Group 18"/>
          <p:cNvGrpSpPr/>
          <p:nvPr/>
        </p:nvGrpSpPr>
        <p:grpSpPr>
          <a:xfrm>
            <a:off x="4873863" y="3107944"/>
            <a:ext cx="3369538" cy="824539"/>
            <a:chOff x="0" y="0"/>
            <a:chExt cx="4492717" cy="1099386"/>
          </a:xfrm>
        </p:grpSpPr>
        <p:sp>
          <p:nvSpPr>
            <p:cNvPr id="19" name="Freeform 19"/>
            <p:cNvSpPr/>
            <p:nvPr/>
          </p:nvSpPr>
          <p:spPr>
            <a:xfrm>
              <a:off x="0" y="0"/>
              <a:ext cx="4489323" cy="1109599"/>
            </a:xfrm>
            <a:custGeom>
              <a:avLst/>
              <a:gdLst/>
              <a:ahLst/>
              <a:cxnLst/>
              <a:rect l="l" t="t" r="r" b="b"/>
              <a:pathLst>
                <a:path w="4489323" h="1109599">
                  <a:moveTo>
                    <a:pt x="0" y="117729"/>
                  </a:moveTo>
                  <a:cubicBezTo>
                    <a:pt x="0" y="52705"/>
                    <a:pt x="52578" y="0"/>
                    <a:pt x="117602" y="0"/>
                  </a:cubicBezTo>
                  <a:lnTo>
                    <a:pt x="4371721" y="0"/>
                  </a:lnTo>
                  <a:lnTo>
                    <a:pt x="4371721" y="6350"/>
                  </a:lnTo>
                  <a:lnTo>
                    <a:pt x="4371721" y="0"/>
                  </a:lnTo>
                  <a:cubicBezTo>
                    <a:pt x="4436618" y="0"/>
                    <a:pt x="4489323" y="52705"/>
                    <a:pt x="4489323" y="117729"/>
                  </a:cubicBezTo>
                  <a:lnTo>
                    <a:pt x="4482973" y="117729"/>
                  </a:lnTo>
                  <a:lnTo>
                    <a:pt x="4489323" y="117729"/>
                  </a:lnTo>
                  <a:lnTo>
                    <a:pt x="4489323" y="991870"/>
                  </a:lnTo>
                  <a:lnTo>
                    <a:pt x="4482973" y="991870"/>
                  </a:lnTo>
                  <a:lnTo>
                    <a:pt x="4489323" y="991870"/>
                  </a:lnTo>
                  <a:cubicBezTo>
                    <a:pt x="4489323" y="1056894"/>
                    <a:pt x="4436745" y="1109599"/>
                    <a:pt x="4371721" y="1109599"/>
                  </a:cubicBezTo>
                  <a:lnTo>
                    <a:pt x="4371721" y="1103249"/>
                  </a:lnTo>
                  <a:lnTo>
                    <a:pt x="4371721" y="1109599"/>
                  </a:lnTo>
                  <a:lnTo>
                    <a:pt x="117602" y="1109599"/>
                  </a:lnTo>
                  <a:lnTo>
                    <a:pt x="117602" y="1103249"/>
                  </a:lnTo>
                  <a:lnTo>
                    <a:pt x="117602" y="1109599"/>
                  </a:lnTo>
                  <a:cubicBezTo>
                    <a:pt x="52578" y="1109599"/>
                    <a:pt x="0" y="1056894"/>
                    <a:pt x="0" y="991870"/>
                  </a:cubicBezTo>
                  <a:lnTo>
                    <a:pt x="0" y="117729"/>
                  </a:lnTo>
                  <a:lnTo>
                    <a:pt x="6350" y="117729"/>
                  </a:lnTo>
                  <a:lnTo>
                    <a:pt x="0" y="117729"/>
                  </a:lnTo>
                  <a:moveTo>
                    <a:pt x="12700" y="117729"/>
                  </a:moveTo>
                  <a:lnTo>
                    <a:pt x="12700" y="991870"/>
                  </a:lnTo>
                  <a:lnTo>
                    <a:pt x="6350" y="991870"/>
                  </a:lnTo>
                  <a:lnTo>
                    <a:pt x="12700" y="991870"/>
                  </a:lnTo>
                  <a:cubicBezTo>
                    <a:pt x="12700" y="1049909"/>
                    <a:pt x="59690" y="1096899"/>
                    <a:pt x="117602" y="1096899"/>
                  </a:cubicBezTo>
                  <a:lnTo>
                    <a:pt x="4371721" y="1096899"/>
                  </a:lnTo>
                  <a:cubicBezTo>
                    <a:pt x="4429633" y="1096899"/>
                    <a:pt x="4476623" y="1049909"/>
                    <a:pt x="4476623" y="991870"/>
                  </a:cubicBezTo>
                  <a:lnTo>
                    <a:pt x="4476623" y="117729"/>
                  </a:lnTo>
                  <a:cubicBezTo>
                    <a:pt x="4476623" y="59690"/>
                    <a:pt x="4429633" y="12700"/>
                    <a:pt x="4371721" y="12700"/>
                  </a:cubicBezTo>
                  <a:lnTo>
                    <a:pt x="117602" y="12700"/>
                  </a:lnTo>
                  <a:lnTo>
                    <a:pt x="117602" y="6350"/>
                  </a:lnTo>
                  <a:lnTo>
                    <a:pt x="117602" y="12700"/>
                  </a:lnTo>
                  <a:cubicBezTo>
                    <a:pt x="59690" y="12700"/>
                    <a:pt x="12700" y="59690"/>
                    <a:pt x="12700" y="117729"/>
                  </a:cubicBezTo>
                  <a:close/>
                </a:path>
              </a:pathLst>
            </a:custGeom>
            <a:solidFill>
              <a:srgbClr val="F46DBA"/>
            </a:solidFill>
          </p:spPr>
        </p:sp>
      </p:grpSp>
      <p:grpSp>
        <p:nvGrpSpPr>
          <p:cNvPr id="20" name="Group 20"/>
          <p:cNvGrpSpPr/>
          <p:nvPr/>
        </p:nvGrpSpPr>
        <p:grpSpPr>
          <a:xfrm>
            <a:off x="5060456" y="2991610"/>
            <a:ext cx="3423302" cy="929673"/>
            <a:chOff x="0" y="0"/>
            <a:chExt cx="4564403" cy="1239563"/>
          </a:xfrm>
        </p:grpSpPr>
        <p:sp>
          <p:nvSpPr>
            <p:cNvPr id="21" name="Freeform 21"/>
            <p:cNvSpPr/>
            <p:nvPr/>
          </p:nvSpPr>
          <p:spPr>
            <a:xfrm>
              <a:off x="0" y="0"/>
              <a:ext cx="4560951" cy="1249807"/>
            </a:xfrm>
            <a:custGeom>
              <a:avLst/>
              <a:gdLst/>
              <a:ahLst/>
              <a:cxnLst/>
              <a:rect l="l" t="t" r="r" b="b"/>
              <a:pathLst>
                <a:path w="4560951" h="1249807">
                  <a:moveTo>
                    <a:pt x="0" y="131953"/>
                  </a:moveTo>
                  <a:cubicBezTo>
                    <a:pt x="0" y="59055"/>
                    <a:pt x="59055" y="0"/>
                    <a:pt x="131826" y="0"/>
                  </a:cubicBezTo>
                  <a:lnTo>
                    <a:pt x="4429125" y="0"/>
                  </a:lnTo>
                  <a:lnTo>
                    <a:pt x="4429125" y="6350"/>
                  </a:lnTo>
                  <a:lnTo>
                    <a:pt x="4429125" y="0"/>
                  </a:lnTo>
                  <a:cubicBezTo>
                    <a:pt x="4501896" y="0"/>
                    <a:pt x="4560951" y="59055"/>
                    <a:pt x="4560951" y="131953"/>
                  </a:cubicBezTo>
                  <a:lnTo>
                    <a:pt x="4554601" y="131953"/>
                  </a:lnTo>
                  <a:lnTo>
                    <a:pt x="4560951" y="131953"/>
                  </a:lnTo>
                  <a:lnTo>
                    <a:pt x="4560951" y="1117854"/>
                  </a:lnTo>
                  <a:lnTo>
                    <a:pt x="4554601" y="1117854"/>
                  </a:lnTo>
                  <a:lnTo>
                    <a:pt x="4560951" y="1117854"/>
                  </a:lnTo>
                  <a:cubicBezTo>
                    <a:pt x="4560951" y="1190752"/>
                    <a:pt x="4501896" y="1249807"/>
                    <a:pt x="4429125" y="1249807"/>
                  </a:cubicBezTo>
                  <a:lnTo>
                    <a:pt x="4429125" y="1243457"/>
                  </a:lnTo>
                  <a:lnTo>
                    <a:pt x="4429125" y="1249807"/>
                  </a:lnTo>
                  <a:lnTo>
                    <a:pt x="131826" y="1249807"/>
                  </a:lnTo>
                  <a:lnTo>
                    <a:pt x="131826" y="1243457"/>
                  </a:lnTo>
                  <a:lnTo>
                    <a:pt x="131826" y="1249807"/>
                  </a:lnTo>
                  <a:cubicBezTo>
                    <a:pt x="59055" y="1249807"/>
                    <a:pt x="0" y="1190752"/>
                    <a:pt x="0" y="1117854"/>
                  </a:cubicBezTo>
                  <a:lnTo>
                    <a:pt x="0" y="131953"/>
                  </a:lnTo>
                  <a:lnTo>
                    <a:pt x="6350" y="131953"/>
                  </a:lnTo>
                  <a:lnTo>
                    <a:pt x="0" y="131953"/>
                  </a:lnTo>
                  <a:moveTo>
                    <a:pt x="12700" y="131953"/>
                  </a:moveTo>
                  <a:lnTo>
                    <a:pt x="12700" y="1117854"/>
                  </a:lnTo>
                  <a:lnTo>
                    <a:pt x="6350" y="1117854"/>
                  </a:lnTo>
                  <a:lnTo>
                    <a:pt x="12700" y="1117854"/>
                  </a:lnTo>
                  <a:cubicBezTo>
                    <a:pt x="12700" y="1183767"/>
                    <a:pt x="66040" y="1237107"/>
                    <a:pt x="131826" y="1237107"/>
                  </a:cubicBezTo>
                  <a:lnTo>
                    <a:pt x="4429125" y="1237107"/>
                  </a:lnTo>
                  <a:cubicBezTo>
                    <a:pt x="4494911" y="1237107"/>
                    <a:pt x="4548251" y="1183767"/>
                    <a:pt x="4548251" y="1117854"/>
                  </a:cubicBezTo>
                  <a:lnTo>
                    <a:pt x="4548251" y="131953"/>
                  </a:lnTo>
                  <a:cubicBezTo>
                    <a:pt x="4548251" y="66040"/>
                    <a:pt x="4494911" y="12700"/>
                    <a:pt x="4429125" y="12700"/>
                  </a:cubicBezTo>
                  <a:lnTo>
                    <a:pt x="131826" y="12700"/>
                  </a:lnTo>
                  <a:lnTo>
                    <a:pt x="131826" y="6350"/>
                  </a:lnTo>
                  <a:lnTo>
                    <a:pt x="131826" y="12700"/>
                  </a:lnTo>
                  <a:cubicBezTo>
                    <a:pt x="66040" y="12700"/>
                    <a:pt x="12700" y="66040"/>
                    <a:pt x="12700" y="131953"/>
                  </a:cubicBezTo>
                  <a:close/>
                </a:path>
              </a:pathLst>
            </a:custGeom>
            <a:solidFill>
              <a:srgbClr val="F46DBA"/>
            </a:solidFill>
          </p:spPr>
        </p:sp>
      </p:grpSp>
      <p:grpSp>
        <p:nvGrpSpPr>
          <p:cNvPr id="22" name="Group 22"/>
          <p:cNvGrpSpPr/>
          <p:nvPr/>
        </p:nvGrpSpPr>
        <p:grpSpPr>
          <a:xfrm>
            <a:off x="5199994" y="2911943"/>
            <a:ext cx="3435412" cy="942714"/>
            <a:chOff x="0" y="0"/>
            <a:chExt cx="4580549" cy="1256952"/>
          </a:xfrm>
        </p:grpSpPr>
        <p:sp>
          <p:nvSpPr>
            <p:cNvPr id="23" name="Freeform 23"/>
            <p:cNvSpPr/>
            <p:nvPr/>
          </p:nvSpPr>
          <p:spPr>
            <a:xfrm>
              <a:off x="12700" y="12700"/>
              <a:ext cx="4548251" cy="1252093"/>
            </a:xfrm>
            <a:custGeom>
              <a:avLst/>
              <a:gdLst/>
              <a:ahLst/>
              <a:cxnLst/>
              <a:rect l="l" t="t" r="r" b="b"/>
              <a:pathLst>
                <a:path w="4548251" h="1252093">
                  <a:moveTo>
                    <a:pt x="0" y="127127"/>
                  </a:moveTo>
                  <a:cubicBezTo>
                    <a:pt x="0" y="56896"/>
                    <a:pt x="56769" y="0"/>
                    <a:pt x="126746" y="0"/>
                  </a:cubicBezTo>
                  <a:lnTo>
                    <a:pt x="4421505" y="0"/>
                  </a:lnTo>
                  <a:cubicBezTo>
                    <a:pt x="4491482" y="0"/>
                    <a:pt x="4548251" y="56896"/>
                    <a:pt x="4548251" y="127127"/>
                  </a:cubicBezTo>
                  <a:lnTo>
                    <a:pt x="4548251" y="1124839"/>
                  </a:lnTo>
                  <a:cubicBezTo>
                    <a:pt x="4548251" y="1195070"/>
                    <a:pt x="4491482" y="1251966"/>
                    <a:pt x="4421505" y="1251966"/>
                  </a:cubicBezTo>
                  <a:lnTo>
                    <a:pt x="126746" y="1251966"/>
                  </a:lnTo>
                  <a:cubicBezTo>
                    <a:pt x="56769" y="1252093"/>
                    <a:pt x="0" y="1195070"/>
                    <a:pt x="0" y="1124839"/>
                  </a:cubicBezTo>
                  <a:close/>
                </a:path>
              </a:pathLst>
            </a:custGeom>
            <a:solidFill>
              <a:srgbClr val="11161E"/>
            </a:solidFill>
          </p:spPr>
        </p:sp>
        <p:sp>
          <p:nvSpPr>
            <p:cNvPr id="24" name="Freeform 24"/>
            <p:cNvSpPr/>
            <p:nvPr/>
          </p:nvSpPr>
          <p:spPr>
            <a:xfrm>
              <a:off x="0" y="0"/>
              <a:ext cx="4573651" cy="1277493"/>
            </a:xfrm>
            <a:custGeom>
              <a:avLst/>
              <a:gdLst/>
              <a:ahLst/>
              <a:cxnLst/>
              <a:rect l="l" t="t" r="r" b="b"/>
              <a:pathLst>
                <a:path w="4573651" h="1277493">
                  <a:moveTo>
                    <a:pt x="0" y="139827"/>
                  </a:moveTo>
                  <a:cubicBezTo>
                    <a:pt x="0" y="62611"/>
                    <a:pt x="62357" y="0"/>
                    <a:pt x="139446" y="0"/>
                  </a:cubicBezTo>
                  <a:lnTo>
                    <a:pt x="4434205" y="0"/>
                  </a:lnTo>
                  <a:lnTo>
                    <a:pt x="4434205" y="12700"/>
                  </a:lnTo>
                  <a:lnTo>
                    <a:pt x="4434205" y="0"/>
                  </a:lnTo>
                  <a:cubicBezTo>
                    <a:pt x="4511294" y="0"/>
                    <a:pt x="4573651" y="62611"/>
                    <a:pt x="4573651" y="139827"/>
                  </a:cubicBezTo>
                  <a:lnTo>
                    <a:pt x="4573651" y="1137539"/>
                  </a:lnTo>
                  <a:lnTo>
                    <a:pt x="4560951" y="1137539"/>
                  </a:lnTo>
                  <a:lnTo>
                    <a:pt x="4573651" y="1137539"/>
                  </a:lnTo>
                  <a:cubicBezTo>
                    <a:pt x="4573651" y="1214755"/>
                    <a:pt x="4511294" y="1277366"/>
                    <a:pt x="4434205" y="1277366"/>
                  </a:cubicBezTo>
                  <a:lnTo>
                    <a:pt x="4434205" y="1264666"/>
                  </a:lnTo>
                  <a:lnTo>
                    <a:pt x="4434205" y="1277366"/>
                  </a:lnTo>
                  <a:lnTo>
                    <a:pt x="139446" y="1277366"/>
                  </a:lnTo>
                  <a:lnTo>
                    <a:pt x="139446" y="1264666"/>
                  </a:lnTo>
                  <a:lnTo>
                    <a:pt x="139446" y="1277366"/>
                  </a:lnTo>
                  <a:cubicBezTo>
                    <a:pt x="62357" y="1277493"/>
                    <a:pt x="0" y="1214755"/>
                    <a:pt x="0" y="1137539"/>
                  </a:cubicBezTo>
                  <a:lnTo>
                    <a:pt x="0" y="139827"/>
                  </a:lnTo>
                  <a:lnTo>
                    <a:pt x="12700" y="139827"/>
                  </a:lnTo>
                  <a:lnTo>
                    <a:pt x="0" y="139827"/>
                  </a:lnTo>
                  <a:moveTo>
                    <a:pt x="25400" y="139827"/>
                  </a:moveTo>
                  <a:lnTo>
                    <a:pt x="25400" y="1137539"/>
                  </a:lnTo>
                  <a:lnTo>
                    <a:pt x="12700" y="1137539"/>
                  </a:lnTo>
                  <a:lnTo>
                    <a:pt x="25400" y="1137539"/>
                  </a:lnTo>
                  <a:cubicBezTo>
                    <a:pt x="25400" y="1200785"/>
                    <a:pt x="76454" y="1251966"/>
                    <a:pt x="139446" y="1251966"/>
                  </a:cubicBezTo>
                  <a:lnTo>
                    <a:pt x="4434205" y="1251966"/>
                  </a:lnTo>
                  <a:cubicBezTo>
                    <a:pt x="4497197" y="1251966"/>
                    <a:pt x="4548251" y="1200785"/>
                    <a:pt x="4548251" y="1137539"/>
                  </a:cubicBezTo>
                  <a:lnTo>
                    <a:pt x="4548251" y="139827"/>
                  </a:lnTo>
                  <a:lnTo>
                    <a:pt x="4560951" y="139827"/>
                  </a:lnTo>
                  <a:lnTo>
                    <a:pt x="4548251" y="139827"/>
                  </a:lnTo>
                  <a:cubicBezTo>
                    <a:pt x="4548251" y="76581"/>
                    <a:pt x="4497197" y="25400"/>
                    <a:pt x="4434205" y="25400"/>
                  </a:cubicBezTo>
                  <a:lnTo>
                    <a:pt x="139446" y="25400"/>
                  </a:lnTo>
                  <a:lnTo>
                    <a:pt x="139446" y="12700"/>
                  </a:lnTo>
                  <a:lnTo>
                    <a:pt x="139446" y="25400"/>
                  </a:lnTo>
                  <a:cubicBezTo>
                    <a:pt x="76454" y="25400"/>
                    <a:pt x="25400" y="76581"/>
                    <a:pt x="25400" y="139827"/>
                  </a:cubicBezTo>
                  <a:close/>
                </a:path>
              </a:pathLst>
            </a:custGeom>
            <a:solidFill>
              <a:srgbClr val="F46DBA"/>
            </a:solidFill>
          </p:spPr>
        </p:sp>
        <p:sp>
          <p:nvSpPr>
            <p:cNvPr id="25" name="TextBox 25"/>
            <p:cNvSpPr txBox="1"/>
            <p:nvPr/>
          </p:nvSpPr>
          <p:spPr>
            <a:xfrm>
              <a:off x="0" y="-19050"/>
              <a:ext cx="4580549" cy="1276002"/>
            </a:xfrm>
            <a:prstGeom prst="rect">
              <a:avLst/>
            </a:prstGeom>
          </p:spPr>
          <p:txBody>
            <a:bodyPr lIns="50800" tIns="50800" rIns="50800" bIns="50800" rtlCol="0" anchor="ctr"/>
            <a:lstStyle/>
            <a:p>
              <a:pPr algn="l">
                <a:lnSpc>
                  <a:spcPts val="2160"/>
                </a:lnSpc>
              </a:pPr>
              <a:r>
                <a:rPr lang="en-US" sz="1800">
                  <a:solidFill>
                    <a:srgbClr val="FFFFFF"/>
                  </a:solidFill>
                  <a:latin typeface="Arimo"/>
                  <a:ea typeface="Arimo"/>
                  <a:cs typeface="Arimo"/>
                  <a:sym typeface="Arimo"/>
                </a:rPr>
                <a:t>Mercedes EQS is an electric vehicle with ….</a:t>
              </a:r>
            </a:p>
          </p:txBody>
        </p:sp>
      </p:grpSp>
      <p:grpSp>
        <p:nvGrpSpPr>
          <p:cNvPr id="26" name="Group 26"/>
          <p:cNvGrpSpPr/>
          <p:nvPr/>
        </p:nvGrpSpPr>
        <p:grpSpPr>
          <a:xfrm>
            <a:off x="761327" y="2989779"/>
            <a:ext cx="3429195" cy="865790"/>
            <a:chOff x="0" y="0"/>
            <a:chExt cx="4572260" cy="1154387"/>
          </a:xfrm>
        </p:grpSpPr>
        <p:sp>
          <p:nvSpPr>
            <p:cNvPr id="27" name="Freeform 27"/>
            <p:cNvSpPr/>
            <p:nvPr/>
          </p:nvSpPr>
          <p:spPr>
            <a:xfrm>
              <a:off x="12700" y="12700"/>
              <a:ext cx="4548251" cy="1147064"/>
            </a:xfrm>
            <a:custGeom>
              <a:avLst/>
              <a:gdLst/>
              <a:ahLst/>
              <a:cxnLst/>
              <a:rect l="l" t="t" r="r" b="b"/>
              <a:pathLst>
                <a:path w="4548251" h="1147064">
                  <a:moveTo>
                    <a:pt x="0" y="143002"/>
                  </a:moveTo>
                  <a:cubicBezTo>
                    <a:pt x="0" y="64008"/>
                    <a:pt x="64135" y="0"/>
                    <a:pt x="143256" y="0"/>
                  </a:cubicBezTo>
                  <a:lnTo>
                    <a:pt x="4404995" y="0"/>
                  </a:lnTo>
                  <a:cubicBezTo>
                    <a:pt x="4484116" y="0"/>
                    <a:pt x="4548251" y="64008"/>
                    <a:pt x="4548251" y="143002"/>
                  </a:cubicBezTo>
                  <a:lnTo>
                    <a:pt x="4548251" y="1004062"/>
                  </a:lnTo>
                  <a:cubicBezTo>
                    <a:pt x="4548251" y="1083056"/>
                    <a:pt x="4484116" y="1147064"/>
                    <a:pt x="4404995" y="1147064"/>
                  </a:cubicBezTo>
                  <a:lnTo>
                    <a:pt x="143256" y="1147064"/>
                  </a:lnTo>
                  <a:cubicBezTo>
                    <a:pt x="64135" y="1147064"/>
                    <a:pt x="0" y="1083056"/>
                    <a:pt x="0" y="1004062"/>
                  </a:cubicBezTo>
                  <a:close/>
                </a:path>
              </a:pathLst>
            </a:custGeom>
            <a:gradFill rotWithShape="1">
              <a:gsLst>
                <a:gs pos="0">
                  <a:srgbClr val="422A91">
                    <a:alpha val="100000"/>
                  </a:srgbClr>
                </a:gs>
                <a:gs pos="50000">
                  <a:srgbClr val="6240D1">
                    <a:alpha val="100000"/>
                  </a:srgbClr>
                </a:gs>
                <a:gs pos="100000">
                  <a:srgbClr val="764EF8">
                    <a:alpha val="100000"/>
                  </a:srgbClr>
                </a:gs>
              </a:gsLst>
              <a:lin ang="4549818"/>
            </a:gradFill>
          </p:spPr>
        </p:sp>
        <p:sp>
          <p:nvSpPr>
            <p:cNvPr id="28" name="TextBox 28"/>
            <p:cNvSpPr txBox="1"/>
            <p:nvPr/>
          </p:nvSpPr>
          <p:spPr>
            <a:xfrm>
              <a:off x="0" y="-9525"/>
              <a:ext cx="4572260" cy="1163912"/>
            </a:xfrm>
            <a:prstGeom prst="rect">
              <a:avLst/>
            </a:prstGeom>
          </p:spPr>
          <p:txBody>
            <a:bodyPr lIns="50800" tIns="50800" rIns="50800" bIns="50800" rtlCol="0" anchor="ctr"/>
            <a:lstStyle/>
            <a:p>
              <a:pPr algn="ctr">
                <a:lnSpc>
                  <a:spcPts val="2879"/>
                </a:lnSpc>
              </a:pPr>
              <a:r>
                <a:rPr lang="en-US" sz="2400" b="1">
                  <a:solidFill>
                    <a:srgbClr val="FFFFFF"/>
                  </a:solidFill>
                  <a:latin typeface="Arimo Bold"/>
                  <a:ea typeface="Arimo Bold"/>
                  <a:cs typeface="Arimo Bold"/>
                  <a:sym typeface="Arimo Bold"/>
                </a:rPr>
                <a:t>What is top </a:t>
              </a:r>
            </a:p>
            <a:p>
              <a:pPr algn="ctr">
                <a:lnSpc>
                  <a:spcPts val="2879"/>
                </a:lnSpc>
              </a:pPr>
              <a:r>
                <a:rPr lang="en-US" sz="2400" b="1">
                  <a:solidFill>
                    <a:srgbClr val="FFFFFF"/>
                  </a:solidFill>
                  <a:latin typeface="Arimo Bold"/>
                  <a:ea typeface="Arimo Bold"/>
                  <a:cs typeface="Arimo Bold"/>
                  <a:sym typeface="Arimo Bold"/>
                </a:rPr>
                <a:t>speed of the EQS?</a:t>
              </a:r>
            </a:p>
          </p:txBody>
        </p:sp>
      </p:grpSp>
      <p:sp>
        <p:nvSpPr>
          <p:cNvPr id="29" name="AutoShape 29"/>
          <p:cNvSpPr/>
          <p:nvPr/>
        </p:nvSpPr>
        <p:spPr>
          <a:xfrm rot="6847896">
            <a:off x="2394209" y="4158281"/>
            <a:ext cx="1561103" cy="0"/>
          </a:xfrm>
          <a:prstGeom prst="line">
            <a:avLst/>
          </a:prstGeom>
          <a:ln w="19050" cap="rnd">
            <a:solidFill>
              <a:srgbClr val="FFFFFF"/>
            </a:solidFill>
            <a:prstDash val="solid"/>
            <a:headEnd type="none" w="sm" len="sm"/>
            <a:tailEnd type="triangle" w="lg" len="med"/>
          </a:ln>
        </p:spPr>
      </p:sp>
      <p:sp>
        <p:nvSpPr>
          <p:cNvPr id="30" name="AutoShape 30"/>
          <p:cNvSpPr/>
          <p:nvPr/>
        </p:nvSpPr>
        <p:spPr>
          <a:xfrm rot="4201828">
            <a:off x="5118576" y="4158280"/>
            <a:ext cx="1868807" cy="0"/>
          </a:xfrm>
          <a:prstGeom prst="line">
            <a:avLst/>
          </a:prstGeom>
          <a:ln w="19050" cap="rnd">
            <a:solidFill>
              <a:srgbClr val="FFFFFF"/>
            </a:solidFill>
            <a:prstDash val="solid"/>
            <a:headEnd type="none" w="sm" len="sm"/>
            <a:tailEnd type="triangle" w="lg" len="med"/>
          </a:ln>
        </p:spPr>
      </p:sp>
      <p:sp>
        <p:nvSpPr>
          <p:cNvPr id="31" name="Freeform 31"/>
          <p:cNvSpPr/>
          <p:nvPr/>
        </p:nvSpPr>
        <p:spPr>
          <a:xfrm>
            <a:off x="10075576" y="2806686"/>
            <a:ext cx="587005" cy="571286"/>
          </a:xfrm>
          <a:custGeom>
            <a:avLst/>
            <a:gdLst/>
            <a:ahLst/>
            <a:cxnLst/>
            <a:rect l="l" t="t" r="r" b="b"/>
            <a:pathLst>
              <a:path w="587005" h="571286">
                <a:moveTo>
                  <a:pt x="0" y="0"/>
                </a:moveTo>
                <a:lnTo>
                  <a:pt x="587005" y="0"/>
                </a:lnTo>
                <a:lnTo>
                  <a:pt x="587005" y="571286"/>
                </a:lnTo>
                <a:lnTo>
                  <a:pt x="0" y="571286"/>
                </a:lnTo>
                <a:lnTo>
                  <a:pt x="0" y="0"/>
                </a:lnTo>
                <a:close/>
              </a:path>
            </a:pathLst>
          </a:custGeom>
          <a:blipFill>
            <a:blip r:embed="rId6">
              <a:extLst>
                <a:ext uri="{96DAC541-7B7A-43D3-8B79-37D633B846F1}">
                  <asvg:svgBlip xmlns:asvg="http://schemas.microsoft.com/office/drawing/2016/SVG/main" r:embed="rId7"/>
                </a:ext>
              </a:extLst>
            </a:blip>
            <a:stretch>
              <a:fillRect t="-1375" b="-1375"/>
            </a:stretch>
          </a:blipFill>
        </p:spPr>
      </p:sp>
      <p:sp>
        <p:nvSpPr>
          <p:cNvPr id="32" name="Freeform 32"/>
          <p:cNvSpPr/>
          <p:nvPr/>
        </p:nvSpPr>
        <p:spPr>
          <a:xfrm>
            <a:off x="10805198" y="2763316"/>
            <a:ext cx="587005" cy="571286"/>
          </a:xfrm>
          <a:custGeom>
            <a:avLst/>
            <a:gdLst/>
            <a:ahLst/>
            <a:cxnLst/>
            <a:rect l="l" t="t" r="r" b="b"/>
            <a:pathLst>
              <a:path w="587005" h="571286">
                <a:moveTo>
                  <a:pt x="0" y="0"/>
                </a:moveTo>
                <a:lnTo>
                  <a:pt x="587005" y="0"/>
                </a:lnTo>
                <a:lnTo>
                  <a:pt x="587005" y="571286"/>
                </a:lnTo>
                <a:lnTo>
                  <a:pt x="0" y="571286"/>
                </a:lnTo>
                <a:lnTo>
                  <a:pt x="0" y="0"/>
                </a:lnTo>
                <a:close/>
              </a:path>
            </a:pathLst>
          </a:custGeom>
          <a:blipFill>
            <a:blip r:embed="rId8">
              <a:extLst>
                <a:ext uri="{96DAC541-7B7A-43D3-8B79-37D633B846F1}">
                  <asvg:svgBlip xmlns:asvg="http://schemas.microsoft.com/office/drawing/2016/SVG/main" r:embed="rId9"/>
                </a:ext>
              </a:extLst>
            </a:blip>
            <a:stretch>
              <a:fillRect b="-2751"/>
            </a:stretch>
          </a:blipFill>
        </p:spPr>
      </p:sp>
      <p:sp>
        <p:nvSpPr>
          <p:cNvPr id="33" name="Freeform 33"/>
          <p:cNvSpPr/>
          <p:nvPr/>
        </p:nvSpPr>
        <p:spPr>
          <a:xfrm>
            <a:off x="10075576" y="3384172"/>
            <a:ext cx="587005" cy="571286"/>
          </a:xfrm>
          <a:custGeom>
            <a:avLst/>
            <a:gdLst/>
            <a:ahLst/>
            <a:cxnLst/>
            <a:rect l="l" t="t" r="r" b="b"/>
            <a:pathLst>
              <a:path w="587005" h="571286">
                <a:moveTo>
                  <a:pt x="0" y="0"/>
                </a:moveTo>
                <a:lnTo>
                  <a:pt x="587005" y="0"/>
                </a:lnTo>
                <a:lnTo>
                  <a:pt x="587005" y="571286"/>
                </a:lnTo>
                <a:lnTo>
                  <a:pt x="0" y="571286"/>
                </a:lnTo>
                <a:lnTo>
                  <a:pt x="0" y="0"/>
                </a:lnTo>
                <a:close/>
              </a:path>
            </a:pathLst>
          </a:custGeom>
          <a:blipFill>
            <a:blip r:embed="rId10">
              <a:extLst>
                <a:ext uri="{96DAC541-7B7A-43D3-8B79-37D633B846F1}">
                  <asvg:svgBlip xmlns:asvg="http://schemas.microsoft.com/office/drawing/2016/SVG/main" r:embed="rId11"/>
                </a:ext>
              </a:extLst>
            </a:blip>
            <a:stretch>
              <a:fillRect b="-2751"/>
            </a:stretch>
          </a:blipFill>
        </p:spPr>
      </p:sp>
      <p:sp>
        <p:nvSpPr>
          <p:cNvPr id="34" name="Freeform 34"/>
          <p:cNvSpPr/>
          <p:nvPr/>
        </p:nvSpPr>
        <p:spPr>
          <a:xfrm>
            <a:off x="10805198" y="3377972"/>
            <a:ext cx="587005" cy="571286"/>
          </a:xfrm>
          <a:custGeom>
            <a:avLst/>
            <a:gdLst/>
            <a:ahLst/>
            <a:cxnLst/>
            <a:rect l="l" t="t" r="r" b="b"/>
            <a:pathLst>
              <a:path w="587005" h="571286">
                <a:moveTo>
                  <a:pt x="0" y="0"/>
                </a:moveTo>
                <a:lnTo>
                  <a:pt x="587005" y="0"/>
                </a:lnTo>
                <a:lnTo>
                  <a:pt x="587005" y="571286"/>
                </a:lnTo>
                <a:lnTo>
                  <a:pt x="0" y="571286"/>
                </a:lnTo>
                <a:lnTo>
                  <a:pt x="0" y="0"/>
                </a:lnTo>
                <a:close/>
              </a:path>
            </a:pathLst>
          </a:custGeom>
          <a:blipFill>
            <a:blip r:embed="rId12">
              <a:extLst>
                <a:ext uri="{96DAC541-7B7A-43D3-8B79-37D633B846F1}">
                  <asvg:svgBlip xmlns:asvg="http://schemas.microsoft.com/office/drawing/2016/SVG/main" r:embed="rId13"/>
                </a:ext>
              </a:extLst>
            </a:blip>
            <a:stretch>
              <a:fillRect t="-1375" b="-1375"/>
            </a:stretch>
          </a:blipFill>
        </p:spPr>
      </p:sp>
      <p:sp>
        <p:nvSpPr>
          <p:cNvPr id="35" name="Freeform 35"/>
          <p:cNvSpPr/>
          <p:nvPr/>
        </p:nvSpPr>
        <p:spPr>
          <a:xfrm>
            <a:off x="10697760" y="3962682"/>
            <a:ext cx="685800" cy="544436"/>
          </a:xfrm>
          <a:custGeom>
            <a:avLst/>
            <a:gdLst/>
            <a:ahLst/>
            <a:cxnLst/>
            <a:rect l="l" t="t" r="r" b="b"/>
            <a:pathLst>
              <a:path w="685800" h="544436">
                <a:moveTo>
                  <a:pt x="0" y="0"/>
                </a:moveTo>
                <a:lnTo>
                  <a:pt x="685800" y="0"/>
                </a:lnTo>
                <a:lnTo>
                  <a:pt x="685800" y="544436"/>
                </a:lnTo>
                <a:lnTo>
                  <a:pt x="0" y="544436"/>
                </a:lnTo>
                <a:lnTo>
                  <a:pt x="0" y="0"/>
                </a:lnTo>
                <a:close/>
              </a:path>
            </a:pathLst>
          </a:custGeom>
          <a:blipFill>
            <a:blip r:embed="rId14">
              <a:extLst>
                <a:ext uri="{96DAC541-7B7A-43D3-8B79-37D633B846F1}">
                  <asvg:svgBlip xmlns:asvg="http://schemas.microsoft.com/office/drawing/2016/SVG/main" r:embed="rId15"/>
                </a:ext>
              </a:extLst>
            </a:blip>
            <a:stretch>
              <a:fillRect b="-25965"/>
            </a:stretch>
          </a:blipFill>
        </p:spPr>
      </p:sp>
      <p:sp>
        <p:nvSpPr>
          <p:cNvPr id="36" name="Freeform 36"/>
          <p:cNvSpPr/>
          <p:nvPr/>
        </p:nvSpPr>
        <p:spPr>
          <a:xfrm>
            <a:off x="10026178" y="3949257"/>
            <a:ext cx="685800" cy="571287"/>
          </a:xfrm>
          <a:custGeom>
            <a:avLst/>
            <a:gdLst/>
            <a:ahLst/>
            <a:cxnLst/>
            <a:rect l="l" t="t" r="r" b="b"/>
            <a:pathLst>
              <a:path w="685800" h="571287">
                <a:moveTo>
                  <a:pt x="0" y="0"/>
                </a:moveTo>
                <a:lnTo>
                  <a:pt x="685800" y="0"/>
                </a:lnTo>
                <a:lnTo>
                  <a:pt x="685800" y="571287"/>
                </a:lnTo>
                <a:lnTo>
                  <a:pt x="0" y="571287"/>
                </a:lnTo>
                <a:lnTo>
                  <a:pt x="0" y="0"/>
                </a:lnTo>
                <a:close/>
              </a:path>
            </a:pathLst>
          </a:custGeom>
          <a:blipFill>
            <a:blip r:embed="rId16">
              <a:extLst>
                <a:ext uri="{96DAC541-7B7A-43D3-8B79-37D633B846F1}">
                  <asvg:svgBlip xmlns:asvg="http://schemas.microsoft.com/office/drawing/2016/SVG/main" r:embed="rId17"/>
                </a:ext>
              </a:extLst>
            </a:blip>
            <a:stretch>
              <a:fillRect b="-20044"/>
            </a:stretch>
          </a:blipFill>
        </p:spPr>
      </p:sp>
      <p:sp>
        <p:nvSpPr>
          <p:cNvPr id="37" name="Freeform 37"/>
          <p:cNvSpPr/>
          <p:nvPr/>
        </p:nvSpPr>
        <p:spPr>
          <a:xfrm>
            <a:off x="4115919" y="3955458"/>
            <a:ext cx="959199" cy="957789"/>
          </a:xfrm>
          <a:custGeom>
            <a:avLst/>
            <a:gdLst/>
            <a:ahLst/>
            <a:cxnLst/>
            <a:rect l="l" t="t" r="r" b="b"/>
            <a:pathLst>
              <a:path w="959199" h="957789">
                <a:moveTo>
                  <a:pt x="0" y="0"/>
                </a:moveTo>
                <a:lnTo>
                  <a:pt x="959199" y="0"/>
                </a:lnTo>
                <a:lnTo>
                  <a:pt x="959199" y="957789"/>
                </a:lnTo>
                <a:lnTo>
                  <a:pt x="0" y="957789"/>
                </a:lnTo>
                <a:lnTo>
                  <a:pt x="0" y="0"/>
                </a:lnTo>
                <a:close/>
              </a:path>
            </a:pathLst>
          </a:custGeom>
          <a:blipFill>
            <a:blip r:embed="rId4">
              <a:extLst>
                <a:ext uri="{96DAC541-7B7A-43D3-8B79-37D633B846F1}">
                  <asvg:svgBlip xmlns:asvg="http://schemas.microsoft.com/office/drawing/2016/SVG/main" r:embed="rId5"/>
                </a:ext>
              </a:extLst>
            </a:blip>
            <a:stretch>
              <a:fillRect b="-147"/>
            </a:stretch>
          </a:blipFill>
        </p:spPr>
      </p:sp>
      <p:grpSp>
        <p:nvGrpSpPr>
          <p:cNvPr id="38" name="Group 38"/>
          <p:cNvGrpSpPr/>
          <p:nvPr/>
        </p:nvGrpSpPr>
        <p:grpSpPr>
          <a:xfrm>
            <a:off x="664077" y="5634222"/>
            <a:ext cx="8134059" cy="3204006"/>
            <a:chOff x="0" y="0"/>
            <a:chExt cx="10845412" cy="4272008"/>
          </a:xfrm>
        </p:grpSpPr>
        <p:sp>
          <p:nvSpPr>
            <p:cNvPr id="39" name="Freeform 39"/>
            <p:cNvSpPr/>
            <p:nvPr/>
          </p:nvSpPr>
          <p:spPr>
            <a:xfrm>
              <a:off x="19050" y="19050"/>
              <a:ext cx="10807192" cy="4233926"/>
            </a:xfrm>
            <a:custGeom>
              <a:avLst/>
              <a:gdLst/>
              <a:ahLst/>
              <a:cxnLst/>
              <a:rect l="l" t="t" r="r" b="b"/>
              <a:pathLst>
                <a:path w="10807192" h="4233926">
                  <a:moveTo>
                    <a:pt x="0" y="379349"/>
                  </a:moveTo>
                  <a:cubicBezTo>
                    <a:pt x="0" y="169799"/>
                    <a:pt x="170815" y="0"/>
                    <a:pt x="381381" y="0"/>
                  </a:cubicBezTo>
                  <a:lnTo>
                    <a:pt x="10425812" y="0"/>
                  </a:lnTo>
                  <a:cubicBezTo>
                    <a:pt x="10636504" y="0"/>
                    <a:pt x="10807192" y="169799"/>
                    <a:pt x="10807192" y="379349"/>
                  </a:cubicBezTo>
                  <a:lnTo>
                    <a:pt x="10807192" y="3854577"/>
                  </a:lnTo>
                  <a:cubicBezTo>
                    <a:pt x="10807192" y="4064127"/>
                    <a:pt x="10636377" y="4233926"/>
                    <a:pt x="10425812" y="4233926"/>
                  </a:cubicBezTo>
                  <a:lnTo>
                    <a:pt x="381381" y="4233926"/>
                  </a:lnTo>
                  <a:cubicBezTo>
                    <a:pt x="170688" y="4233926"/>
                    <a:pt x="0" y="4064127"/>
                    <a:pt x="0" y="3854577"/>
                  </a:cubicBezTo>
                  <a:close/>
                </a:path>
              </a:pathLst>
            </a:custGeom>
            <a:solidFill>
              <a:srgbClr val="232F3E"/>
            </a:solidFill>
          </p:spPr>
        </p:sp>
        <p:sp>
          <p:nvSpPr>
            <p:cNvPr id="40" name="TextBox 40"/>
            <p:cNvSpPr txBox="1"/>
            <p:nvPr/>
          </p:nvSpPr>
          <p:spPr>
            <a:xfrm>
              <a:off x="0" y="-19050"/>
              <a:ext cx="10845412" cy="4291058"/>
            </a:xfrm>
            <a:prstGeom prst="rect">
              <a:avLst/>
            </a:prstGeom>
          </p:spPr>
          <p:txBody>
            <a:bodyPr lIns="50800" tIns="50800" rIns="50800" bIns="50800" rtlCol="0" anchor="t"/>
            <a:lstStyle/>
            <a:p>
              <a:pPr algn="ctr">
                <a:lnSpc>
                  <a:spcPts val="3240"/>
                </a:lnSpc>
              </a:pPr>
              <a:r>
                <a:rPr lang="en-US" sz="2700" b="1">
                  <a:solidFill>
                    <a:srgbClr val="FFFFFF"/>
                  </a:solidFill>
                  <a:latin typeface="Arimo Bold"/>
                  <a:ea typeface="Arimo Bold"/>
                  <a:cs typeface="Arimo Bold"/>
                  <a:sym typeface="Arimo Bold"/>
                </a:rPr>
                <a:t>Multiple Models</a:t>
              </a:r>
            </a:p>
          </p:txBody>
        </p:sp>
      </p:grpSp>
      <p:sp>
        <p:nvSpPr>
          <p:cNvPr id="41" name="AutoShape 41"/>
          <p:cNvSpPr/>
          <p:nvPr/>
        </p:nvSpPr>
        <p:spPr>
          <a:xfrm rot="125335">
            <a:off x="2936054" y="7436325"/>
            <a:ext cx="783936" cy="0"/>
          </a:xfrm>
          <a:prstGeom prst="line">
            <a:avLst/>
          </a:prstGeom>
          <a:ln w="19050" cap="rnd">
            <a:solidFill>
              <a:srgbClr val="FFFFFF"/>
            </a:solidFill>
            <a:prstDash val="solid"/>
            <a:headEnd type="none" w="sm" len="sm"/>
            <a:tailEnd type="triangle" w="lg" len="med"/>
          </a:ln>
        </p:spPr>
      </p:sp>
      <p:sp>
        <p:nvSpPr>
          <p:cNvPr id="42" name="AutoShape 42"/>
          <p:cNvSpPr/>
          <p:nvPr/>
        </p:nvSpPr>
        <p:spPr>
          <a:xfrm rot="119713">
            <a:off x="5274341" y="7436325"/>
            <a:ext cx="820735" cy="0"/>
          </a:xfrm>
          <a:prstGeom prst="line">
            <a:avLst/>
          </a:prstGeom>
          <a:ln w="19050" cap="rnd">
            <a:solidFill>
              <a:srgbClr val="FFFFFF"/>
            </a:solidFill>
            <a:prstDash val="solid"/>
            <a:headEnd type="none" w="sm" len="sm"/>
            <a:tailEnd type="triangle" w="lg" len="med"/>
          </a:ln>
        </p:spPr>
      </p:sp>
      <p:sp>
        <p:nvSpPr>
          <p:cNvPr id="43" name="Freeform 43"/>
          <p:cNvSpPr/>
          <p:nvPr/>
        </p:nvSpPr>
        <p:spPr>
          <a:xfrm>
            <a:off x="1508399" y="6610605"/>
            <a:ext cx="587005" cy="571286"/>
          </a:xfrm>
          <a:custGeom>
            <a:avLst/>
            <a:gdLst/>
            <a:ahLst/>
            <a:cxnLst/>
            <a:rect l="l" t="t" r="r" b="b"/>
            <a:pathLst>
              <a:path w="587005" h="571286">
                <a:moveTo>
                  <a:pt x="0" y="0"/>
                </a:moveTo>
                <a:lnTo>
                  <a:pt x="587004" y="0"/>
                </a:lnTo>
                <a:lnTo>
                  <a:pt x="587004" y="571286"/>
                </a:lnTo>
                <a:lnTo>
                  <a:pt x="0" y="571286"/>
                </a:lnTo>
                <a:lnTo>
                  <a:pt x="0" y="0"/>
                </a:lnTo>
                <a:close/>
              </a:path>
            </a:pathLst>
          </a:custGeom>
          <a:blipFill>
            <a:blip r:embed="rId6">
              <a:extLst>
                <a:ext uri="{96DAC541-7B7A-43D3-8B79-37D633B846F1}">
                  <asvg:svgBlip xmlns:asvg="http://schemas.microsoft.com/office/drawing/2016/SVG/main" r:embed="rId7"/>
                </a:ext>
              </a:extLst>
            </a:blip>
            <a:stretch>
              <a:fillRect t="-1375" b="-1375"/>
            </a:stretch>
          </a:blipFill>
        </p:spPr>
      </p:sp>
      <p:sp>
        <p:nvSpPr>
          <p:cNvPr id="44" name="Freeform 44"/>
          <p:cNvSpPr/>
          <p:nvPr/>
        </p:nvSpPr>
        <p:spPr>
          <a:xfrm>
            <a:off x="2238020" y="6567236"/>
            <a:ext cx="587005" cy="571286"/>
          </a:xfrm>
          <a:custGeom>
            <a:avLst/>
            <a:gdLst/>
            <a:ahLst/>
            <a:cxnLst/>
            <a:rect l="l" t="t" r="r" b="b"/>
            <a:pathLst>
              <a:path w="587005" h="571286">
                <a:moveTo>
                  <a:pt x="0" y="0"/>
                </a:moveTo>
                <a:lnTo>
                  <a:pt x="587005" y="0"/>
                </a:lnTo>
                <a:lnTo>
                  <a:pt x="587005" y="571285"/>
                </a:lnTo>
                <a:lnTo>
                  <a:pt x="0" y="571285"/>
                </a:lnTo>
                <a:lnTo>
                  <a:pt x="0" y="0"/>
                </a:lnTo>
                <a:close/>
              </a:path>
            </a:pathLst>
          </a:custGeom>
          <a:blipFill>
            <a:blip r:embed="rId8">
              <a:extLst>
                <a:ext uri="{96DAC541-7B7A-43D3-8B79-37D633B846F1}">
                  <asvg:svgBlip xmlns:asvg="http://schemas.microsoft.com/office/drawing/2016/SVG/main" r:embed="rId9"/>
                </a:ext>
              </a:extLst>
            </a:blip>
            <a:stretch>
              <a:fillRect b="-2751"/>
            </a:stretch>
          </a:blipFill>
        </p:spPr>
      </p:sp>
      <p:sp>
        <p:nvSpPr>
          <p:cNvPr id="45" name="Freeform 45"/>
          <p:cNvSpPr/>
          <p:nvPr/>
        </p:nvSpPr>
        <p:spPr>
          <a:xfrm>
            <a:off x="1508399" y="7188091"/>
            <a:ext cx="587005" cy="571286"/>
          </a:xfrm>
          <a:custGeom>
            <a:avLst/>
            <a:gdLst/>
            <a:ahLst/>
            <a:cxnLst/>
            <a:rect l="l" t="t" r="r" b="b"/>
            <a:pathLst>
              <a:path w="587005" h="571286">
                <a:moveTo>
                  <a:pt x="0" y="0"/>
                </a:moveTo>
                <a:lnTo>
                  <a:pt x="587004" y="0"/>
                </a:lnTo>
                <a:lnTo>
                  <a:pt x="587004" y="571286"/>
                </a:lnTo>
                <a:lnTo>
                  <a:pt x="0" y="571286"/>
                </a:lnTo>
                <a:lnTo>
                  <a:pt x="0" y="0"/>
                </a:lnTo>
                <a:close/>
              </a:path>
            </a:pathLst>
          </a:custGeom>
          <a:blipFill>
            <a:blip r:embed="rId10">
              <a:extLst>
                <a:ext uri="{96DAC541-7B7A-43D3-8B79-37D633B846F1}">
                  <asvg:svgBlip xmlns:asvg="http://schemas.microsoft.com/office/drawing/2016/SVG/main" r:embed="rId11"/>
                </a:ext>
              </a:extLst>
            </a:blip>
            <a:stretch>
              <a:fillRect b="-2751"/>
            </a:stretch>
          </a:blipFill>
        </p:spPr>
      </p:sp>
      <p:sp>
        <p:nvSpPr>
          <p:cNvPr id="46" name="Freeform 46"/>
          <p:cNvSpPr/>
          <p:nvPr/>
        </p:nvSpPr>
        <p:spPr>
          <a:xfrm>
            <a:off x="2238020" y="7181891"/>
            <a:ext cx="587005" cy="571286"/>
          </a:xfrm>
          <a:custGeom>
            <a:avLst/>
            <a:gdLst/>
            <a:ahLst/>
            <a:cxnLst/>
            <a:rect l="l" t="t" r="r" b="b"/>
            <a:pathLst>
              <a:path w="587005" h="571286">
                <a:moveTo>
                  <a:pt x="0" y="0"/>
                </a:moveTo>
                <a:lnTo>
                  <a:pt x="587005" y="0"/>
                </a:lnTo>
                <a:lnTo>
                  <a:pt x="587005" y="571286"/>
                </a:lnTo>
                <a:lnTo>
                  <a:pt x="0" y="571286"/>
                </a:lnTo>
                <a:lnTo>
                  <a:pt x="0" y="0"/>
                </a:lnTo>
                <a:close/>
              </a:path>
            </a:pathLst>
          </a:custGeom>
          <a:blipFill>
            <a:blip r:embed="rId12">
              <a:extLst>
                <a:ext uri="{96DAC541-7B7A-43D3-8B79-37D633B846F1}">
                  <asvg:svgBlip xmlns:asvg="http://schemas.microsoft.com/office/drawing/2016/SVG/main" r:embed="rId13"/>
                </a:ext>
              </a:extLst>
            </a:blip>
            <a:stretch>
              <a:fillRect t="-1375" b="-1375"/>
            </a:stretch>
          </a:blipFill>
        </p:spPr>
      </p:sp>
      <p:sp>
        <p:nvSpPr>
          <p:cNvPr id="47" name="Freeform 47"/>
          <p:cNvSpPr/>
          <p:nvPr/>
        </p:nvSpPr>
        <p:spPr>
          <a:xfrm>
            <a:off x="2130582" y="7766601"/>
            <a:ext cx="685800" cy="544436"/>
          </a:xfrm>
          <a:custGeom>
            <a:avLst/>
            <a:gdLst/>
            <a:ahLst/>
            <a:cxnLst/>
            <a:rect l="l" t="t" r="r" b="b"/>
            <a:pathLst>
              <a:path w="685800" h="544436">
                <a:moveTo>
                  <a:pt x="0" y="0"/>
                </a:moveTo>
                <a:lnTo>
                  <a:pt x="685800" y="0"/>
                </a:lnTo>
                <a:lnTo>
                  <a:pt x="685800" y="544435"/>
                </a:lnTo>
                <a:lnTo>
                  <a:pt x="0" y="544435"/>
                </a:lnTo>
                <a:lnTo>
                  <a:pt x="0" y="0"/>
                </a:lnTo>
                <a:close/>
              </a:path>
            </a:pathLst>
          </a:custGeom>
          <a:blipFill>
            <a:blip r:embed="rId14">
              <a:extLst>
                <a:ext uri="{96DAC541-7B7A-43D3-8B79-37D633B846F1}">
                  <asvg:svgBlip xmlns:asvg="http://schemas.microsoft.com/office/drawing/2016/SVG/main" r:embed="rId15"/>
                </a:ext>
              </a:extLst>
            </a:blip>
            <a:stretch>
              <a:fillRect b="-25965"/>
            </a:stretch>
          </a:blipFill>
        </p:spPr>
      </p:sp>
      <p:sp>
        <p:nvSpPr>
          <p:cNvPr id="48" name="Freeform 48"/>
          <p:cNvSpPr/>
          <p:nvPr/>
        </p:nvSpPr>
        <p:spPr>
          <a:xfrm>
            <a:off x="1459001" y="7753176"/>
            <a:ext cx="685800" cy="571287"/>
          </a:xfrm>
          <a:custGeom>
            <a:avLst/>
            <a:gdLst/>
            <a:ahLst/>
            <a:cxnLst/>
            <a:rect l="l" t="t" r="r" b="b"/>
            <a:pathLst>
              <a:path w="685800" h="571287">
                <a:moveTo>
                  <a:pt x="0" y="0"/>
                </a:moveTo>
                <a:lnTo>
                  <a:pt x="685800" y="0"/>
                </a:lnTo>
                <a:lnTo>
                  <a:pt x="685800" y="571287"/>
                </a:lnTo>
                <a:lnTo>
                  <a:pt x="0" y="571287"/>
                </a:lnTo>
                <a:lnTo>
                  <a:pt x="0" y="0"/>
                </a:lnTo>
                <a:close/>
              </a:path>
            </a:pathLst>
          </a:custGeom>
          <a:blipFill>
            <a:blip r:embed="rId16">
              <a:extLst>
                <a:ext uri="{96DAC541-7B7A-43D3-8B79-37D633B846F1}">
                  <asvg:svgBlip xmlns:asvg="http://schemas.microsoft.com/office/drawing/2016/SVG/main" r:embed="rId17"/>
                </a:ext>
              </a:extLst>
            </a:blip>
            <a:stretch>
              <a:fillRect b="-20044"/>
            </a:stretch>
          </a:blipFill>
        </p:spPr>
      </p:sp>
      <p:grpSp>
        <p:nvGrpSpPr>
          <p:cNvPr id="49" name="Group 49"/>
          <p:cNvGrpSpPr/>
          <p:nvPr/>
        </p:nvGrpSpPr>
        <p:grpSpPr>
          <a:xfrm>
            <a:off x="6328659" y="6299890"/>
            <a:ext cx="2166349" cy="676590"/>
            <a:chOff x="0" y="0"/>
            <a:chExt cx="2888466" cy="902120"/>
          </a:xfrm>
        </p:grpSpPr>
        <p:sp>
          <p:nvSpPr>
            <p:cNvPr id="50" name="Freeform 50"/>
            <p:cNvSpPr/>
            <p:nvPr/>
          </p:nvSpPr>
          <p:spPr>
            <a:xfrm>
              <a:off x="12700" y="12700"/>
              <a:ext cx="2863088" cy="876681"/>
            </a:xfrm>
            <a:custGeom>
              <a:avLst/>
              <a:gdLst/>
              <a:ahLst/>
              <a:cxnLst/>
              <a:rect l="l" t="t" r="r" b="b"/>
              <a:pathLst>
                <a:path w="2863088" h="876681">
                  <a:moveTo>
                    <a:pt x="0" y="89027"/>
                  </a:moveTo>
                  <a:cubicBezTo>
                    <a:pt x="0" y="39878"/>
                    <a:pt x="40640" y="0"/>
                    <a:pt x="90805" y="0"/>
                  </a:cubicBezTo>
                  <a:lnTo>
                    <a:pt x="2772283" y="0"/>
                  </a:lnTo>
                  <a:cubicBezTo>
                    <a:pt x="2822448" y="0"/>
                    <a:pt x="2863088" y="39878"/>
                    <a:pt x="2863088" y="89027"/>
                  </a:cubicBezTo>
                  <a:lnTo>
                    <a:pt x="2863088" y="787654"/>
                  </a:lnTo>
                  <a:cubicBezTo>
                    <a:pt x="2863088" y="836803"/>
                    <a:pt x="2822448" y="876681"/>
                    <a:pt x="2772283" y="876681"/>
                  </a:cubicBezTo>
                  <a:lnTo>
                    <a:pt x="90805" y="876681"/>
                  </a:lnTo>
                  <a:cubicBezTo>
                    <a:pt x="40640" y="876681"/>
                    <a:pt x="0" y="836803"/>
                    <a:pt x="0" y="787654"/>
                  </a:cubicBezTo>
                  <a:close/>
                </a:path>
              </a:pathLst>
            </a:custGeom>
            <a:gradFill rotWithShape="1">
              <a:gsLst>
                <a:gs pos="0">
                  <a:srgbClr val="7C59ED">
                    <a:alpha val="14986"/>
                  </a:srgbClr>
                </a:gs>
                <a:gs pos="100000">
                  <a:srgbClr val="F46DBA">
                    <a:alpha val="25000"/>
                  </a:srgbClr>
                </a:gs>
              </a:gsLst>
              <a:lin ang="0"/>
            </a:gradFill>
          </p:spPr>
        </p:sp>
        <p:sp>
          <p:nvSpPr>
            <p:cNvPr id="51" name="Freeform 51"/>
            <p:cNvSpPr/>
            <p:nvPr/>
          </p:nvSpPr>
          <p:spPr>
            <a:xfrm>
              <a:off x="0" y="0"/>
              <a:ext cx="2888488" cy="902081"/>
            </a:xfrm>
            <a:custGeom>
              <a:avLst/>
              <a:gdLst/>
              <a:ahLst/>
              <a:cxnLst/>
              <a:rect l="l" t="t" r="r" b="b"/>
              <a:pathLst>
                <a:path w="2888488" h="902081">
                  <a:moveTo>
                    <a:pt x="0" y="101727"/>
                  </a:moveTo>
                  <a:cubicBezTo>
                    <a:pt x="0" y="45339"/>
                    <a:pt x="46609" y="0"/>
                    <a:pt x="103505" y="0"/>
                  </a:cubicBezTo>
                  <a:lnTo>
                    <a:pt x="2784983" y="0"/>
                  </a:lnTo>
                  <a:lnTo>
                    <a:pt x="2784983" y="12700"/>
                  </a:lnTo>
                  <a:lnTo>
                    <a:pt x="2784983" y="0"/>
                  </a:lnTo>
                  <a:cubicBezTo>
                    <a:pt x="2841879" y="0"/>
                    <a:pt x="2888488" y="45339"/>
                    <a:pt x="2888488" y="101727"/>
                  </a:cubicBezTo>
                  <a:lnTo>
                    <a:pt x="2875788" y="101727"/>
                  </a:lnTo>
                  <a:lnTo>
                    <a:pt x="2888488" y="101727"/>
                  </a:lnTo>
                  <a:lnTo>
                    <a:pt x="2888488" y="800354"/>
                  </a:lnTo>
                  <a:lnTo>
                    <a:pt x="2875788" y="800354"/>
                  </a:lnTo>
                  <a:lnTo>
                    <a:pt x="2888488" y="800354"/>
                  </a:lnTo>
                  <a:cubicBezTo>
                    <a:pt x="2888488" y="856742"/>
                    <a:pt x="2841879" y="902081"/>
                    <a:pt x="2784983" y="902081"/>
                  </a:cubicBezTo>
                  <a:lnTo>
                    <a:pt x="2784983" y="889381"/>
                  </a:lnTo>
                  <a:lnTo>
                    <a:pt x="2784983" y="902081"/>
                  </a:lnTo>
                  <a:lnTo>
                    <a:pt x="103505" y="902081"/>
                  </a:lnTo>
                  <a:lnTo>
                    <a:pt x="103505" y="889381"/>
                  </a:lnTo>
                  <a:lnTo>
                    <a:pt x="103505" y="902081"/>
                  </a:lnTo>
                  <a:cubicBezTo>
                    <a:pt x="46609" y="902081"/>
                    <a:pt x="0" y="856869"/>
                    <a:pt x="0" y="800354"/>
                  </a:cubicBezTo>
                  <a:lnTo>
                    <a:pt x="0" y="101727"/>
                  </a:lnTo>
                  <a:lnTo>
                    <a:pt x="12700" y="101727"/>
                  </a:lnTo>
                  <a:lnTo>
                    <a:pt x="0" y="101727"/>
                  </a:lnTo>
                  <a:moveTo>
                    <a:pt x="25400" y="101727"/>
                  </a:moveTo>
                  <a:lnTo>
                    <a:pt x="25400" y="800354"/>
                  </a:lnTo>
                  <a:lnTo>
                    <a:pt x="12700" y="800354"/>
                  </a:lnTo>
                  <a:lnTo>
                    <a:pt x="25400" y="800354"/>
                  </a:lnTo>
                  <a:cubicBezTo>
                    <a:pt x="25400" y="842264"/>
                    <a:pt x="60071" y="876681"/>
                    <a:pt x="103505" y="876681"/>
                  </a:cubicBezTo>
                  <a:lnTo>
                    <a:pt x="2784983" y="876681"/>
                  </a:lnTo>
                  <a:cubicBezTo>
                    <a:pt x="2828417" y="876681"/>
                    <a:pt x="2863088" y="842264"/>
                    <a:pt x="2863088" y="800354"/>
                  </a:cubicBezTo>
                  <a:lnTo>
                    <a:pt x="2863088" y="101727"/>
                  </a:lnTo>
                  <a:cubicBezTo>
                    <a:pt x="2863088" y="59817"/>
                    <a:pt x="2828417" y="25400"/>
                    <a:pt x="2784983" y="25400"/>
                  </a:cubicBezTo>
                  <a:lnTo>
                    <a:pt x="103505" y="25400"/>
                  </a:lnTo>
                  <a:lnTo>
                    <a:pt x="103505" y="12700"/>
                  </a:lnTo>
                  <a:lnTo>
                    <a:pt x="103505" y="25400"/>
                  </a:lnTo>
                  <a:cubicBezTo>
                    <a:pt x="60071" y="25400"/>
                    <a:pt x="25400" y="59817"/>
                    <a:pt x="25400" y="101727"/>
                  </a:cubicBezTo>
                  <a:close/>
                </a:path>
              </a:pathLst>
            </a:custGeom>
            <a:solidFill>
              <a:srgbClr val="F46DBA"/>
            </a:solidFill>
          </p:spPr>
        </p:sp>
      </p:grpSp>
      <p:sp>
        <p:nvSpPr>
          <p:cNvPr id="52" name="Freeform 52" descr="AI21 Labs Case Study | Google Cloud"/>
          <p:cNvSpPr/>
          <p:nvPr/>
        </p:nvSpPr>
        <p:spPr>
          <a:xfrm>
            <a:off x="7789601" y="6440304"/>
            <a:ext cx="608985" cy="395759"/>
          </a:xfrm>
          <a:custGeom>
            <a:avLst/>
            <a:gdLst/>
            <a:ahLst/>
            <a:cxnLst/>
            <a:rect l="l" t="t" r="r" b="b"/>
            <a:pathLst>
              <a:path w="608985" h="395759">
                <a:moveTo>
                  <a:pt x="0" y="0"/>
                </a:moveTo>
                <a:lnTo>
                  <a:pt x="608985" y="0"/>
                </a:lnTo>
                <a:lnTo>
                  <a:pt x="608985" y="395758"/>
                </a:lnTo>
                <a:lnTo>
                  <a:pt x="0" y="395758"/>
                </a:lnTo>
                <a:lnTo>
                  <a:pt x="0" y="0"/>
                </a:lnTo>
                <a:close/>
              </a:path>
            </a:pathLst>
          </a:custGeom>
          <a:blipFill>
            <a:blip r:embed="rId18"/>
            <a:stretch>
              <a:fillRect r="-11018"/>
            </a:stretch>
          </a:blipFill>
        </p:spPr>
      </p:sp>
      <p:sp>
        <p:nvSpPr>
          <p:cNvPr id="53" name="Freeform 53" descr="AI21 Labs Case Study | Google Cloud"/>
          <p:cNvSpPr/>
          <p:nvPr/>
        </p:nvSpPr>
        <p:spPr>
          <a:xfrm>
            <a:off x="7206228" y="6440306"/>
            <a:ext cx="580881" cy="395758"/>
          </a:xfrm>
          <a:custGeom>
            <a:avLst/>
            <a:gdLst/>
            <a:ahLst/>
            <a:cxnLst/>
            <a:rect l="l" t="t" r="r" b="b"/>
            <a:pathLst>
              <a:path w="580881" h="395758">
                <a:moveTo>
                  <a:pt x="0" y="0"/>
                </a:moveTo>
                <a:lnTo>
                  <a:pt x="580881" y="0"/>
                </a:lnTo>
                <a:lnTo>
                  <a:pt x="580881" y="395758"/>
                </a:lnTo>
                <a:lnTo>
                  <a:pt x="0" y="395758"/>
                </a:lnTo>
                <a:lnTo>
                  <a:pt x="0" y="0"/>
                </a:lnTo>
                <a:close/>
              </a:path>
            </a:pathLst>
          </a:custGeom>
          <a:blipFill>
            <a:blip r:embed="rId19"/>
            <a:stretch>
              <a:fillRect r="-11280"/>
            </a:stretch>
          </a:blipFill>
        </p:spPr>
      </p:sp>
      <p:grpSp>
        <p:nvGrpSpPr>
          <p:cNvPr id="54" name="Group 54"/>
          <p:cNvGrpSpPr/>
          <p:nvPr/>
        </p:nvGrpSpPr>
        <p:grpSpPr>
          <a:xfrm>
            <a:off x="6320600" y="7069472"/>
            <a:ext cx="2166349" cy="676590"/>
            <a:chOff x="0" y="0"/>
            <a:chExt cx="2888466" cy="902120"/>
          </a:xfrm>
        </p:grpSpPr>
        <p:sp>
          <p:nvSpPr>
            <p:cNvPr id="55" name="Freeform 55"/>
            <p:cNvSpPr/>
            <p:nvPr/>
          </p:nvSpPr>
          <p:spPr>
            <a:xfrm>
              <a:off x="12700" y="12700"/>
              <a:ext cx="2863088" cy="876681"/>
            </a:xfrm>
            <a:custGeom>
              <a:avLst/>
              <a:gdLst/>
              <a:ahLst/>
              <a:cxnLst/>
              <a:rect l="l" t="t" r="r" b="b"/>
              <a:pathLst>
                <a:path w="2863088" h="876681">
                  <a:moveTo>
                    <a:pt x="0" y="89027"/>
                  </a:moveTo>
                  <a:cubicBezTo>
                    <a:pt x="0" y="39878"/>
                    <a:pt x="40640" y="0"/>
                    <a:pt x="90805" y="0"/>
                  </a:cubicBezTo>
                  <a:lnTo>
                    <a:pt x="2772283" y="0"/>
                  </a:lnTo>
                  <a:cubicBezTo>
                    <a:pt x="2822448" y="0"/>
                    <a:pt x="2863088" y="39878"/>
                    <a:pt x="2863088" y="89027"/>
                  </a:cubicBezTo>
                  <a:lnTo>
                    <a:pt x="2863088" y="787654"/>
                  </a:lnTo>
                  <a:cubicBezTo>
                    <a:pt x="2863088" y="836803"/>
                    <a:pt x="2822448" y="876681"/>
                    <a:pt x="2772283" y="876681"/>
                  </a:cubicBezTo>
                  <a:lnTo>
                    <a:pt x="90805" y="876681"/>
                  </a:lnTo>
                  <a:cubicBezTo>
                    <a:pt x="40640" y="876681"/>
                    <a:pt x="0" y="836803"/>
                    <a:pt x="0" y="787654"/>
                  </a:cubicBezTo>
                  <a:close/>
                </a:path>
              </a:pathLst>
            </a:custGeom>
            <a:gradFill rotWithShape="1">
              <a:gsLst>
                <a:gs pos="0">
                  <a:srgbClr val="7C59ED">
                    <a:alpha val="14986"/>
                  </a:srgbClr>
                </a:gs>
                <a:gs pos="100000">
                  <a:srgbClr val="F46DBA">
                    <a:alpha val="25000"/>
                  </a:srgbClr>
                </a:gs>
              </a:gsLst>
              <a:lin ang="0"/>
            </a:gradFill>
          </p:spPr>
        </p:sp>
        <p:sp>
          <p:nvSpPr>
            <p:cNvPr id="56" name="Freeform 56"/>
            <p:cNvSpPr/>
            <p:nvPr/>
          </p:nvSpPr>
          <p:spPr>
            <a:xfrm>
              <a:off x="0" y="0"/>
              <a:ext cx="2888488" cy="902081"/>
            </a:xfrm>
            <a:custGeom>
              <a:avLst/>
              <a:gdLst/>
              <a:ahLst/>
              <a:cxnLst/>
              <a:rect l="l" t="t" r="r" b="b"/>
              <a:pathLst>
                <a:path w="2888488" h="902081">
                  <a:moveTo>
                    <a:pt x="0" y="101727"/>
                  </a:moveTo>
                  <a:cubicBezTo>
                    <a:pt x="0" y="45339"/>
                    <a:pt x="46609" y="0"/>
                    <a:pt x="103505" y="0"/>
                  </a:cubicBezTo>
                  <a:lnTo>
                    <a:pt x="2784983" y="0"/>
                  </a:lnTo>
                  <a:lnTo>
                    <a:pt x="2784983" y="12700"/>
                  </a:lnTo>
                  <a:lnTo>
                    <a:pt x="2784983" y="0"/>
                  </a:lnTo>
                  <a:cubicBezTo>
                    <a:pt x="2841879" y="0"/>
                    <a:pt x="2888488" y="45339"/>
                    <a:pt x="2888488" y="101727"/>
                  </a:cubicBezTo>
                  <a:lnTo>
                    <a:pt x="2875788" y="101727"/>
                  </a:lnTo>
                  <a:lnTo>
                    <a:pt x="2888488" y="101727"/>
                  </a:lnTo>
                  <a:lnTo>
                    <a:pt x="2888488" y="800354"/>
                  </a:lnTo>
                  <a:lnTo>
                    <a:pt x="2875788" y="800354"/>
                  </a:lnTo>
                  <a:lnTo>
                    <a:pt x="2888488" y="800354"/>
                  </a:lnTo>
                  <a:cubicBezTo>
                    <a:pt x="2888488" y="856742"/>
                    <a:pt x="2841879" y="902081"/>
                    <a:pt x="2784983" y="902081"/>
                  </a:cubicBezTo>
                  <a:lnTo>
                    <a:pt x="2784983" y="889381"/>
                  </a:lnTo>
                  <a:lnTo>
                    <a:pt x="2784983" y="902081"/>
                  </a:lnTo>
                  <a:lnTo>
                    <a:pt x="103505" y="902081"/>
                  </a:lnTo>
                  <a:lnTo>
                    <a:pt x="103505" y="889381"/>
                  </a:lnTo>
                  <a:lnTo>
                    <a:pt x="103505" y="902081"/>
                  </a:lnTo>
                  <a:cubicBezTo>
                    <a:pt x="46609" y="902081"/>
                    <a:pt x="0" y="856869"/>
                    <a:pt x="0" y="800354"/>
                  </a:cubicBezTo>
                  <a:lnTo>
                    <a:pt x="0" y="101727"/>
                  </a:lnTo>
                  <a:lnTo>
                    <a:pt x="12700" y="101727"/>
                  </a:lnTo>
                  <a:lnTo>
                    <a:pt x="0" y="101727"/>
                  </a:lnTo>
                  <a:moveTo>
                    <a:pt x="25400" y="101727"/>
                  </a:moveTo>
                  <a:lnTo>
                    <a:pt x="25400" y="800354"/>
                  </a:lnTo>
                  <a:lnTo>
                    <a:pt x="12700" y="800354"/>
                  </a:lnTo>
                  <a:lnTo>
                    <a:pt x="25400" y="800354"/>
                  </a:lnTo>
                  <a:cubicBezTo>
                    <a:pt x="25400" y="842264"/>
                    <a:pt x="60071" y="876681"/>
                    <a:pt x="103505" y="876681"/>
                  </a:cubicBezTo>
                  <a:lnTo>
                    <a:pt x="2784983" y="876681"/>
                  </a:lnTo>
                  <a:cubicBezTo>
                    <a:pt x="2828417" y="876681"/>
                    <a:pt x="2863088" y="842264"/>
                    <a:pt x="2863088" y="800354"/>
                  </a:cubicBezTo>
                  <a:lnTo>
                    <a:pt x="2863088" y="101727"/>
                  </a:lnTo>
                  <a:cubicBezTo>
                    <a:pt x="2863088" y="59817"/>
                    <a:pt x="2828417" y="25400"/>
                    <a:pt x="2784983" y="25400"/>
                  </a:cubicBezTo>
                  <a:lnTo>
                    <a:pt x="103505" y="25400"/>
                  </a:lnTo>
                  <a:lnTo>
                    <a:pt x="103505" y="12700"/>
                  </a:lnTo>
                  <a:lnTo>
                    <a:pt x="103505" y="25400"/>
                  </a:lnTo>
                  <a:cubicBezTo>
                    <a:pt x="60071" y="25400"/>
                    <a:pt x="25400" y="59817"/>
                    <a:pt x="25400" y="101727"/>
                  </a:cubicBezTo>
                  <a:close/>
                </a:path>
              </a:pathLst>
            </a:custGeom>
            <a:solidFill>
              <a:srgbClr val="F46DBA"/>
            </a:solidFill>
          </p:spPr>
        </p:sp>
      </p:grpSp>
      <p:sp>
        <p:nvSpPr>
          <p:cNvPr id="57" name="Freeform 57"/>
          <p:cNvSpPr/>
          <p:nvPr/>
        </p:nvSpPr>
        <p:spPr>
          <a:xfrm>
            <a:off x="6514245" y="7181890"/>
            <a:ext cx="568419" cy="560598"/>
          </a:xfrm>
          <a:custGeom>
            <a:avLst/>
            <a:gdLst/>
            <a:ahLst/>
            <a:cxnLst/>
            <a:rect l="l" t="t" r="r" b="b"/>
            <a:pathLst>
              <a:path w="568419" h="560598">
                <a:moveTo>
                  <a:pt x="0" y="0"/>
                </a:moveTo>
                <a:lnTo>
                  <a:pt x="568419" y="0"/>
                </a:lnTo>
                <a:lnTo>
                  <a:pt x="568419" y="560598"/>
                </a:lnTo>
                <a:lnTo>
                  <a:pt x="0" y="560598"/>
                </a:lnTo>
                <a:lnTo>
                  <a:pt x="0" y="0"/>
                </a:lnTo>
                <a:close/>
              </a:path>
            </a:pathLst>
          </a:custGeom>
          <a:blipFill>
            <a:blip r:embed="rId20"/>
            <a:stretch>
              <a:fillRect/>
            </a:stretch>
          </a:blipFill>
        </p:spPr>
      </p:sp>
      <p:grpSp>
        <p:nvGrpSpPr>
          <p:cNvPr id="58" name="Group 58"/>
          <p:cNvGrpSpPr/>
          <p:nvPr/>
        </p:nvGrpSpPr>
        <p:grpSpPr>
          <a:xfrm>
            <a:off x="7138752" y="7236225"/>
            <a:ext cx="1426202" cy="276999"/>
            <a:chOff x="0" y="0"/>
            <a:chExt cx="1901602" cy="369332"/>
          </a:xfrm>
        </p:grpSpPr>
        <p:sp>
          <p:nvSpPr>
            <p:cNvPr id="59" name="Freeform 59"/>
            <p:cNvSpPr/>
            <p:nvPr/>
          </p:nvSpPr>
          <p:spPr>
            <a:xfrm>
              <a:off x="0" y="0"/>
              <a:ext cx="1901602" cy="369332"/>
            </a:xfrm>
            <a:custGeom>
              <a:avLst/>
              <a:gdLst/>
              <a:ahLst/>
              <a:cxnLst/>
              <a:rect l="l" t="t" r="r" b="b"/>
              <a:pathLst>
                <a:path w="1901602" h="369332">
                  <a:moveTo>
                    <a:pt x="0" y="0"/>
                  </a:moveTo>
                  <a:lnTo>
                    <a:pt x="1901602" y="0"/>
                  </a:lnTo>
                  <a:lnTo>
                    <a:pt x="1901602" y="369332"/>
                  </a:lnTo>
                  <a:lnTo>
                    <a:pt x="0" y="369332"/>
                  </a:lnTo>
                  <a:close/>
                </a:path>
              </a:pathLst>
            </a:custGeom>
            <a:solidFill>
              <a:srgbClr val="000000">
                <a:alpha val="0"/>
              </a:srgbClr>
            </a:solidFill>
          </p:spPr>
        </p:sp>
        <p:sp>
          <p:nvSpPr>
            <p:cNvPr id="60" name="TextBox 60"/>
            <p:cNvSpPr txBox="1"/>
            <p:nvPr/>
          </p:nvSpPr>
          <p:spPr>
            <a:xfrm>
              <a:off x="0" y="-19050"/>
              <a:ext cx="1901602" cy="388382"/>
            </a:xfrm>
            <a:prstGeom prst="rect">
              <a:avLst/>
            </a:prstGeom>
          </p:spPr>
          <p:txBody>
            <a:bodyPr lIns="0" tIns="0" rIns="0" bIns="0" rtlCol="0" anchor="t"/>
            <a:lstStyle/>
            <a:p>
              <a:pPr algn="l">
                <a:lnSpc>
                  <a:spcPts val="2160"/>
                </a:lnSpc>
              </a:pPr>
              <a:r>
                <a:rPr lang="en-US" sz="1800">
                  <a:solidFill>
                    <a:srgbClr val="FFFFFF"/>
                  </a:solidFill>
                  <a:latin typeface="Arimo"/>
                  <a:ea typeface="Arimo"/>
                  <a:cs typeface="Arimo"/>
                  <a:sym typeface="Arimo"/>
                </a:rPr>
                <a:t>ANTHROP\C</a:t>
              </a:r>
            </a:p>
          </p:txBody>
        </p:sp>
      </p:grpSp>
      <p:grpSp>
        <p:nvGrpSpPr>
          <p:cNvPr id="61" name="Group 61"/>
          <p:cNvGrpSpPr/>
          <p:nvPr/>
        </p:nvGrpSpPr>
        <p:grpSpPr>
          <a:xfrm>
            <a:off x="6324402" y="7856265"/>
            <a:ext cx="2166349" cy="676590"/>
            <a:chOff x="0" y="0"/>
            <a:chExt cx="2888466" cy="902120"/>
          </a:xfrm>
        </p:grpSpPr>
        <p:sp>
          <p:nvSpPr>
            <p:cNvPr id="62" name="Freeform 62"/>
            <p:cNvSpPr/>
            <p:nvPr/>
          </p:nvSpPr>
          <p:spPr>
            <a:xfrm>
              <a:off x="12700" y="12700"/>
              <a:ext cx="2863088" cy="876681"/>
            </a:xfrm>
            <a:custGeom>
              <a:avLst/>
              <a:gdLst/>
              <a:ahLst/>
              <a:cxnLst/>
              <a:rect l="l" t="t" r="r" b="b"/>
              <a:pathLst>
                <a:path w="2863088" h="876681">
                  <a:moveTo>
                    <a:pt x="0" y="89027"/>
                  </a:moveTo>
                  <a:cubicBezTo>
                    <a:pt x="0" y="39878"/>
                    <a:pt x="40640" y="0"/>
                    <a:pt x="90805" y="0"/>
                  </a:cubicBezTo>
                  <a:lnTo>
                    <a:pt x="2772283" y="0"/>
                  </a:lnTo>
                  <a:cubicBezTo>
                    <a:pt x="2822448" y="0"/>
                    <a:pt x="2863088" y="39878"/>
                    <a:pt x="2863088" y="89027"/>
                  </a:cubicBezTo>
                  <a:lnTo>
                    <a:pt x="2863088" y="787654"/>
                  </a:lnTo>
                  <a:cubicBezTo>
                    <a:pt x="2863088" y="836803"/>
                    <a:pt x="2822448" y="876681"/>
                    <a:pt x="2772283" y="876681"/>
                  </a:cubicBezTo>
                  <a:lnTo>
                    <a:pt x="90805" y="876681"/>
                  </a:lnTo>
                  <a:cubicBezTo>
                    <a:pt x="40640" y="876681"/>
                    <a:pt x="0" y="836803"/>
                    <a:pt x="0" y="787654"/>
                  </a:cubicBezTo>
                  <a:close/>
                </a:path>
              </a:pathLst>
            </a:custGeom>
            <a:gradFill rotWithShape="1">
              <a:gsLst>
                <a:gs pos="0">
                  <a:srgbClr val="7C59ED">
                    <a:alpha val="14986"/>
                  </a:srgbClr>
                </a:gs>
                <a:gs pos="100000">
                  <a:srgbClr val="F46DBA">
                    <a:alpha val="25000"/>
                  </a:srgbClr>
                </a:gs>
              </a:gsLst>
              <a:lin ang="0"/>
            </a:gradFill>
          </p:spPr>
        </p:sp>
        <p:sp>
          <p:nvSpPr>
            <p:cNvPr id="63" name="Freeform 63"/>
            <p:cNvSpPr/>
            <p:nvPr/>
          </p:nvSpPr>
          <p:spPr>
            <a:xfrm>
              <a:off x="0" y="0"/>
              <a:ext cx="2888488" cy="902081"/>
            </a:xfrm>
            <a:custGeom>
              <a:avLst/>
              <a:gdLst/>
              <a:ahLst/>
              <a:cxnLst/>
              <a:rect l="l" t="t" r="r" b="b"/>
              <a:pathLst>
                <a:path w="2888488" h="902081">
                  <a:moveTo>
                    <a:pt x="0" y="101727"/>
                  </a:moveTo>
                  <a:cubicBezTo>
                    <a:pt x="0" y="45339"/>
                    <a:pt x="46609" y="0"/>
                    <a:pt x="103505" y="0"/>
                  </a:cubicBezTo>
                  <a:lnTo>
                    <a:pt x="2784983" y="0"/>
                  </a:lnTo>
                  <a:lnTo>
                    <a:pt x="2784983" y="12700"/>
                  </a:lnTo>
                  <a:lnTo>
                    <a:pt x="2784983" y="0"/>
                  </a:lnTo>
                  <a:cubicBezTo>
                    <a:pt x="2841879" y="0"/>
                    <a:pt x="2888488" y="45339"/>
                    <a:pt x="2888488" y="101727"/>
                  </a:cubicBezTo>
                  <a:lnTo>
                    <a:pt x="2875788" y="101727"/>
                  </a:lnTo>
                  <a:lnTo>
                    <a:pt x="2888488" y="101727"/>
                  </a:lnTo>
                  <a:lnTo>
                    <a:pt x="2888488" y="800354"/>
                  </a:lnTo>
                  <a:lnTo>
                    <a:pt x="2875788" y="800354"/>
                  </a:lnTo>
                  <a:lnTo>
                    <a:pt x="2888488" y="800354"/>
                  </a:lnTo>
                  <a:cubicBezTo>
                    <a:pt x="2888488" y="856742"/>
                    <a:pt x="2841879" y="902081"/>
                    <a:pt x="2784983" y="902081"/>
                  </a:cubicBezTo>
                  <a:lnTo>
                    <a:pt x="2784983" y="889381"/>
                  </a:lnTo>
                  <a:lnTo>
                    <a:pt x="2784983" y="902081"/>
                  </a:lnTo>
                  <a:lnTo>
                    <a:pt x="103505" y="902081"/>
                  </a:lnTo>
                  <a:lnTo>
                    <a:pt x="103505" y="889381"/>
                  </a:lnTo>
                  <a:lnTo>
                    <a:pt x="103505" y="902081"/>
                  </a:lnTo>
                  <a:cubicBezTo>
                    <a:pt x="46609" y="902081"/>
                    <a:pt x="0" y="856869"/>
                    <a:pt x="0" y="800354"/>
                  </a:cubicBezTo>
                  <a:lnTo>
                    <a:pt x="0" y="101727"/>
                  </a:lnTo>
                  <a:lnTo>
                    <a:pt x="12700" y="101727"/>
                  </a:lnTo>
                  <a:lnTo>
                    <a:pt x="0" y="101727"/>
                  </a:lnTo>
                  <a:moveTo>
                    <a:pt x="25400" y="101727"/>
                  </a:moveTo>
                  <a:lnTo>
                    <a:pt x="25400" y="800354"/>
                  </a:lnTo>
                  <a:lnTo>
                    <a:pt x="12700" y="800354"/>
                  </a:lnTo>
                  <a:lnTo>
                    <a:pt x="25400" y="800354"/>
                  </a:lnTo>
                  <a:cubicBezTo>
                    <a:pt x="25400" y="842264"/>
                    <a:pt x="60071" y="876681"/>
                    <a:pt x="103505" y="876681"/>
                  </a:cubicBezTo>
                  <a:lnTo>
                    <a:pt x="2784983" y="876681"/>
                  </a:lnTo>
                  <a:cubicBezTo>
                    <a:pt x="2828417" y="876681"/>
                    <a:pt x="2863088" y="842264"/>
                    <a:pt x="2863088" y="800354"/>
                  </a:cubicBezTo>
                  <a:lnTo>
                    <a:pt x="2863088" y="101727"/>
                  </a:lnTo>
                  <a:cubicBezTo>
                    <a:pt x="2863088" y="59817"/>
                    <a:pt x="2828417" y="25400"/>
                    <a:pt x="2784983" y="25400"/>
                  </a:cubicBezTo>
                  <a:lnTo>
                    <a:pt x="103505" y="25400"/>
                  </a:lnTo>
                  <a:lnTo>
                    <a:pt x="103505" y="12700"/>
                  </a:lnTo>
                  <a:lnTo>
                    <a:pt x="103505" y="25400"/>
                  </a:lnTo>
                  <a:cubicBezTo>
                    <a:pt x="60071" y="25400"/>
                    <a:pt x="25400" y="59817"/>
                    <a:pt x="25400" y="101727"/>
                  </a:cubicBezTo>
                  <a:close/>
                </a:path>
              </a:pathLst>
            </a:custGeom>
            <a:solidFill>
              <a:srgbClr val="F46DBA"/>
            </a:solidFill>
          </p:spPr>
        </p:sp>
      </p:grpSp>
      <p:sp>
        <p:nvSpPr>
          <p:cNvPr id="64" name="Freeform 64" descr="Hugging Face logo transparent PNG - StickPNG"/>
          <p:cNvSpPr/>
          <p:nvPr/>
        </p:nvSpPr>
        <p:spPr>
          <a:xfrm>
            <a:off x="7432103" y="7691699"/>
            <a:ext cx="743931" cy="999605"/>
          </a:xfrm>
          <a:custGeom>
            <a:avLst/>
            <a:gdLst/>
            <a:ahLst/>
            <a:cxnLst/>
            <a:rect l="l" t="t" r="r" b="b"/>
            <a:pathLst>
              <a:path w="743931" h="999605">
                <a:moveTo>
                  <a:pt x="0" y="0"/>
                </a:moveTo>
                <a:lnTo>
                  <a:pt x="743931" y="0"/>
                </a:lnTo>
                <a:lnTo>
                  <a:pt x="743931" y="999604"/>
                </a:lnTo>
                <a:lnTo>
                  <a:pt x="0" y="999604"/>
                </a:lnTo>
                <a:lnTo>
                  <a:pt x="0" y="0"/>
                </a:lnTo>
                <a:close/>
              </a:path>
            </a:pathLst>
          </a:custGeom>
          <a:blipFill>
            <a:blip r:embed="rId21"/>
            <a:stretch>
              <a:fillRect r="-263914"/>
            </a:stretch>
          </a:blipFill>
        </p:spPr>
      </p:sp>
      <p:sp>
        <p:nvSpPr>
          <p:cNvPr id="65" name="Freeform 65"/>
          <p:cNvSpPr/>
          <p:nvPr/>
        </p:nvSpPr>
        <p:spPr>
          <a:xfrm>
            <a:off x="6514245" y="7898922"/>
            <a:ext cx="571285" cy="571285"/>
          </a:xfrm>
          <a:custGeom>
            <a:avLst/>
            <a:gdLst/>
            <a:ahLst/>
            <a:cxnLst/>
            <a:rect l="l" t="t" r="r" b="b"/>
            <a:pathLst>
              <a:path w="571285" h="571285">
                <a:moveTo>
                  <a:pt x="0" y="0"/>
                </a:moveTo>
                <a:lnTo>
                  <a:pt x="571286" y="0"/>
                </a:lnTo>
                <a:lnTo>
                  <a:pt x="571286" y="571286"/>
                </a:lnTo>
                <a:lnTo>
                  <a:pt x="0" y="57128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66" name="Freeform 66"/>
          <p:cNvSpPr/>
          <p:nvPr/>
        </p:nvSpPr>
        <p:spPr>
          <a:xfrm>
            <a:off x="6452756" y="6389145"/>
            <a:ext cx="568419" cy="560598"/>
          </a:xfrm>
          <a:custGeom>
            <a:avLst/>
            <a:gdLst/>
            <a:ahLst/>
            <a:cxnLst/>
            <a:rect l="l" t="t" r="r" b="b"/>
            <a:pathLst>
              <a:path w="568419" h="560598">
                <a:moveTo>
                  <a:pt x="0" y="0"/>
                </a:moveTo>
                <a:lnTo>
                  <a:pt x="568419" y="0"/>
                </a:lnTo>
                <a:lnTo>
                  <a:pt x="568419" y="560598"/>
                </a:lnTo>
                <a:lnTo>
                  <a:pt x="0" y="560598"/>
                </a:lnTo>
                <a:lnTo>
                  <a:pt x="0" y="0"/>
                </a:lnTo>
                <a:close/>
              </a:path>
            </a:pathLst>
          </a:custGeom>
          <a:blipFill>
            <a:blip r:embed="rId20"/>
            <a:stretch>
              <a:fillRect/>
            </a:stretch>
          </a:blipFill>
        </p:spPr>
      </p:sp>
      <p:sp>
        <p:nvSpPr>
          <p:cNvPr id="67" name="AutoShape 67"/>
          <p:cNvSpPr/>
          <p:nvPr/>
        </p:nvSpPr>
        <p:spPr>
          <a:xfrm rot="2052158">
            <a:off x="5194375" y="7928606"/>
            <a:ext cx="927630" cy="0"/>
          </a:xfrm>
          <a:prstGeom prst="line">
            <a:avLst/>
          </a:prstGeom>
          <a:ln w="19050" cap="rnd">
            <a:solidFill>
              <a:srgbClr val="FFFFFF"/>
            </a:solidFill>
            <a:prstDash val="solid"/>
            <a:headEnd type="none" w="sm" len="sm"/>
            <a:tailEnd type="triangle" w="lg" len="med"/>
          </a:ln>
        </p:spPr>
      </p:sp>
      <p:sp>
        <p:nvSpPr>
          <p:cNvPr id="68" name="AutoShape 68"/>
          <p:cNvSpPr/>
          <p:nvPr/>
        </p:nvSpPr>
        <p:spPr>
          <a:xfrm rot="-1905237">
            <a:off x="5109097" y="6907668"/>
            <a:ext cx="995820" cy="0"/>
          </a:xfrm>
          <a:prstGeom prst="line">
            <a:avLst/>
          </a:prstGeom>
          <a:ln w="19050" cap="rnd">
            <a:solidFill>
              <a:srgbClr val="FFFFFF"/>
            </a:solidFill>
            <a:prstDash val="solid"/>
            <a:headEnd type="none" w="sm" len="sm"/>
            <a:tailEnd type="triangle" w="lg" len="med"/>
          </a:ln>
        </p:spPr>
      </p:sp>
      <p:grpSp>
        <p:nvGrpSpPr>
          <p:cNvPr id="69" name="Group 69"/>
          <p:cNvGrpSpPr/>
          <p:nvPr/>
        </p:nvGrpSpPr>
        <p:grpSpPr>
          <a:xfrm>
            <a:off x="9221418" y="5609198"/>
            <a:ext cx="8134059" cy="3204006"/>
            <a:chOff x="0" y="0"/>
            <a:chExt cx="10845412" cy="4272008"/>
          </a:xfrm>
        </p:grpSpPr>
        <p:sp>
          <p:nvSpPr>
            <p:cNvPr id="70" name="Freeform 70"/>
            <p:cNvSpPr/>
            <p:nvPr/>
          </p:nvSpPr>
          <p:spPr>
            <a:xfrm>
              <a:off x="19050" y="19050"/>
              <a:ext cx="10807192" cy="4233926"/>
            </a:xfrm>
            <a:custGeom>
              <a:avLst/>
              <a:gdLst/>
              <a:ahLst/>
              <a:cxnLst/>
              <a:rect l="l" t="t" r="r" b="b"/>
              <a:pathLst>
                <a:path w="10807192" h="4233926">
                  <a:moveTo>
                    <a:pt x="0" y="379349"/>
                  </a:moveTo>
                  <a:cubicBezTo>
                    <a:pt x="0" y="169799"/>
                    <a:pt x="170815" y="0"/>
                    <a:pt x="381381" y="0"/>
                  </a:cubicBezTo>
                  <a:lnTo>
                    <a:pt x="10425812" y="0"/>
                  </a:lnTo>
                  <a:cubicBezTo>
                    <a:pt x="10636504" y="0"/>
                    <a:pt x="10807192" y="169799"/>
                    <a:pt x="10807192" y="379349"/>
                  </a:cubicBezTo>
                  <a:lnTo>
                    <a:pt x="10807192" y="3854577"/>
                  </a:lnTo>
                  <a:cubicBezTo>
                    <a:pt x="10807192" y="4064127"/>
                    <a:pt x="10636377" y="4233926"/>
                    <a:pt x="10425812" y="4233926"/>
                  </a:cubicBezTo>
                  <a:lnTo>
                    <a:pt x="381381" y="4233926"/>
                  </a:lnTo>
                  <a:cubicBezTo>
                    <a:pt x="170688" y="4233926"/>
                    <a:pt x="0" y="4064127"/>
                    <a:pt x="0" y="3854577"/>
                  </a:cubicBezTo>
                  <a:close/>
                </a:path>
              </a:pathLst>
            </a:custGeom>
            <a:solidFill>
              <a:srgbClr val="232F3E"/>
            </a:solidFill>
          </p:spPr>
        </p:sp>
        <p:sp>
          <p:nvSpPr>
            <p:cNvPr id="71" name="TextBox 71"/>
            <p:cNvSpPr txBox="1"/>
            <p:nvPr/>
          </p:nvSpPr>
          <p:spPr>
            <a:xfrm>
              <a:off x="0" y="-19050"/>
              <a:ext cx="10845412" cy="4291058"/>
            </a:xfrm>
            <a:prstGeom prst="rect">
              <a:avLst/>
            </a:prstGeom>
          </p:spPr>
          <p:txBody>
            <a:bodyPr lIns="50800" tIns="50800" rIns="50800" bIns="50800" rtlCol="0" anchor="t"/>
            <a:lstStyle/>
            <a:p>
              <a:pPr algn="ctr">
                <a:lnSpc>
                  <a:spcPts val="3240"/>
                </a:lnSpc>
              </a:pPr>
              <a:r>
                <a:rPr lang="en-US" sz="2700" b="1">
                  <a:solidFill>
                    <a:srgbClr val="FFFFFF"/>
                  </a:solidFill>
                  <a:latin typeface="Arimo Bold"/>
                  <a:ea typeface="Arimo Bold"/>
                  <a:cs typeface="Arimo Bold"/>
                  <a:sym typeface="Arimo Bold"/>
                </a:rPr>
                <a:t>Agent</a:t>
              </a:r>
            </a:p>
          </p:txBody>
        </p:sp>
      </p:grpSp>
      <p:sp>
        <p:nvSpPr>
          <p:cNvPr id="72" name="Freeform 72"/>
          <p:cNvSpPr/>
          <p:nvPr/>
        </p:nvSpPr>
        <p:spPr>
          <a:xfrm>
            <a:off x="9880286" y="6937024"/>
            <a:ext cx="959199" cy="957789"/>
          </a:xfrm>
          <a:custGeom>
            <a:avLst/>
            <a:gdLst/>
            <a:ahLst/>
            <a:cxnLst/>
            <a:rect l="l" t="t" r="r" b="b"/>
            <a:pathLst>
              <a:path w="959199" h="957789">
                <a:moveTo>
                  <a:pt x="0" y="0"/>
                </a:moveTo>
                <a:lnTo>
                  <a:pt x="959198" y="0"/>
                </a:lnTo>
                <a:lnTo>
                  <a:pt x="959198" y="957790"/>
                </a:lnTo>
                <a:lnTo>
                  <a:pt x="0" y="957790"/>
                </a:lnTo>
                <a:lnTo>
                  <a:pt x="0" y="0"/>
                </a:lnTo>
                <a:close/>
              </a:path>
            </a:pathLst>
          </a:custGeom>
          <a:blipFill>
            <a:blip r:embed="rId4">
              <a:extLst>
                <a:ext uri="{96DAC541-7B7A-43D3-8B79-37D633B846F1}">
                  <asvg:svgBlip xmlns:asvg="http://schemas.microsoft.com/office/drawing/2016/SVG/main" r:embed="rId5"/>
                </a:ext>
              </a:extLst>
            </a:blip>
            <a:stretch>
              <a:fillRect b="-147"/>
            </a:stretch>
          </a:blipFill>
        </p:spPr>
      </p:sp>
      <p:grpSp>
        <p:nvGrpSpPr>
          <p:cNvPr id="73" name="Group 73"/>
          <p:cNvGrpSpPr/>
          <p:nvPr/>
        </p:nvGrpSpPr>
        <p:grpSpPr>
          <a:xfrm>
            <a:off x="14346804" y="6374148"/>
            <a:ext cx="2375770" cy="633236"/>
            <a:chOff x="0" y="0"/>
            <a:chExt cx="3167694" cy="844314"/>
          </a:xfrm>
        </p:grpSpPr>
        <p:sp>
          <p:nvSpPr>
            <p:cNvPr id="74" name="Freeform 74"/>
            <p:cNvSpPr/>
            <p:nvPr/>
          </p:nvSpPr>
          <p:spPr>
            <a:xfrm>
              <a:off x="12700" y="12700"/>
              <a:ext cx="3142361" cy="818896"/>
            </a:xfrm>
            <a:custGeom>
              <a:avLst/>
              <a:gdLst/>
              <a:ahLst/>
              <a:cxnLst/>
              <a:rect l="l" t="t" r="r" b="b"/>
              <a:pathLst>
                <a:path w="3142361" h="818896">
                  <a:moveTo>
                    <a:pt x="0" y="83185"/>
                  </a:moveTo>
                  <a:cubicBezTo>
                    <a:pt x="0" y="37211"/>
                    <a:pt x="38100" y="0"/>
                    <a:pt x="85090" y="0"/>
                  </a:cubicBezTo>
                  <a:lnTo>
                    <a:pt x="3057271" y="0"/>
                  </a:lnTo>
                  <a:cubicBezTo>
                    <a:pt x="3104261" y="0"/>
                    <a:pt x="3142361" y="37211"/>
                    <a:pt x="3142361" y="83185"/>
                  </a:cubicBezTo>
                  <a:lnTo>
                    <a:pt x="3142361" y="735711"/>
                  </a:lnTo>
                  <a:cubicBezTo>
                    <a:pt x="3142361" y="781685"/>
                    <a:pt x="3104261" y="818896"/>
                    <a:pt x="3057271" y="818896"/>
                  </a:cubicBezTo>
                  <a:lnTo>
                    <a:pt x="85090" y="818896"/>
                  </a:lnTo>
                  <a:cubicBezTo>
                    <a:pt x="38100" y="818896"/>
                    <a:pt x="0" y="781685"/>
                    <a:pt x="0" y="735711"/>
                  </a:cubicBezTo>
                  <a:close/>
                </a:path>
              </a:pathLst>
            </a:custGeom>
            <a:gradFill rotWithShape="1">
              <a:gsLst>
                <a:gs pos="0">
                  <a:srgbClr val="7C59ED">
                    <a:alpha val="14986"/>
                  </a:srgbClr>
                </a:gs>
                <a:gs pos="100000">
                  <a:srgbClr val="F46DBA">
                    <a:alpha val="25000"/>
                  </a:srgbClr>
                </a:gs>
              </a:gsLst>
              <a:lin ang="0"/>
            </a:gradFill>
          </p:spPr>
        </p:sp>
        <p:sp>
          <p:nvSpPr>
            <p:cNvPr id="75" name="Freeform 75"/>
            <p:cNvSpPr/>
            <p:nvPr/>
          </p:nvSpPr>
          <p:spPr>
            <a:xfrm>
              <a:off x="0" y="0"/>
              <a:ext cx="3167761" cy="844296"/>
            </a:xfrm>
            <a:custGeom>
              <a:avLst/>
              <a:gdLst/>
              <a:ahLst/>
              <a:cxnLst/>
              <a:rect l="l" t="t" r="r" b="b"/>
              <a:pathLst>
                <a:path w="3167761" h="844296">
                  <a:moveTo>
                    <a:pt x="0" y="95885"/>
                  </a:moveTo>
                  <a:cubicBezTo>
                    <a:pt x="0" y="42672"/>
                    <a:pt x="44069" y="0"/>
                    <a:pt x="97790" y="0"/>
                  </a:cubicBezTo>
                  <a:lnTo>
                    <a:pt x="3069971" y="0"/>
                  </a:lnTo>
                  <a:lnTo>
                    <a:pt x="3069971" y="12700"/>
                  </a:lnTo>
                  <a:lnTo>
                    <a:pt x="3069971" y="0"/>
                  </a:lnTo>
                  <a:cubicBezTo>
                    <a:pt x="3123692" y="0"/>
                    <a:pt x="3167761" y="42672"/>
                    <a:pt x="3167761" y="95885"/>
                  </a:cubicBezTo>
                  <a:lnTo>
                    <a:pt x="3155061" y="95885"/>
                  </a:lnTo>
                  <a:lnTo>
                    <a:pt x="3167761" y="95885"/>
                  </a:lnTo>
                  <a:lnTo>
                    <a:pt x="3167761" y="748411"/>
                  </a:lnTo>
                  <a:lnTo>
                    <a:pt x="3155061" y="748411"/>
                  </a:lnTo>
                  <a:lnTo>
                    <a:pt x="3167761" y="748411"/>
                  </a:lnTo>
                  <a:cubicBezTo>
                    <a:pt x="3167761" y="801624"/>
                    <a:pt x="3123692" y="844296"/>
                    <a:pt x="3069971" y="844296"/>
                  </a:cubicBezTo>
                  <a:lnTo>
                    <a:pt x="3069971" y="831596"/>
                  </a:lnTo>
                  <a:lnTo>
                    <a:pt x="3069971" y="844296"/>
                  </a:lnTo>
                  <a:lnTo>
                    <a:pt x="97790" y="844296"/>
                  </a:lnTo>
                  <a:lnTo>
                    <a:pt x="97790" y="831596"/>
                  </a:lnTo>
                  <a:lnTo>
                    <a:pt x="97790" y="844296"/>
                  </a:lnTo>
                  <a:cubicBezTo>
                    <a:pt x="44069" y="844296"/>
                    <a:pt x="0" y="801624"/>
                    <a:pt x="0" y="748411"/>
                  </a:cubicBezTo>
                  <a:lnTo>
                    <a:pt x="0" y="95885"/>
                  </a:lnTo>
                  <a:lnTo>
                    <a:pt x="12700" y="95885"/>
                  </a:lnTo>
                  <a:lnTo>
                    <a:pt x="0" y="95885"/>
                  </a:lnTo>
                  <a:moveTo>
                    <a:pt x="25400" y="95885"/>
                  </a:moveTo>
                  <a:lnTo>
                    <a:pt x="25400" y="748411"/>
                  </a:lnTo>
                  <a:lnTo>
                    <a:pt x="12700" y="748411"/>
                  </a:lnTo>
                  <a:lnTo>
                    <a:pt x="25400" y="748411"/>
                  </a:lnTo>
                  <a:cubicBezTo>
                    <a:pt x="25400" y="787019"/>
                    <a:pt x="57531" y="818896"/>
                    <a:pt x="97790" y="818896"/>
                  </a:cubicBezTo>
                  <a:lnTo>
                    <a:pt x="3069971" y="818896"/>
                  </a:lnTo>
                  <a:cubicBezTo>
                    <a:pt x="3110230" y="818896"/>
                    <a:pt x="3142361" y="787019"/>
                    <a:pt x="3142361" y="748411"/>
                  </a:cubicBezTo>
                  <a:lnTo>
                    <a:pt x="3142361" y="95885"/>
                  </a:lnTo>
                  <a:cubicBezTo>
                    <a:pt x="3142361" y="57277"/>
                    <a:pt x="3110230" y="25400"/>
                    <a:pt x="3069971" y="25400"/>
                  </a:cubicBezTo>
                  <a:lnTo>
                    <a:pt x="97790" y="25400"/>
                  </a:lnTo>
                  <a:lnTo>
                    <a:pt x="97790" y="12700"/>
                  </a:lnTo>
                  <a:lnTo>
                    <a:pt x="97790" y="25400"/>
                  </a:lnTo>
                  <a:cubicBezTo>
                    <a:pt x="57531" y="25400"/>
                    <a:pt x="25400" y="57277"/>
                    <a:pt x="25400" y="95885"/>
                  </a:cubicBezTo>
                  <a:close/>
                </a:path>
              </a:pathLst>
            </a:custGeom>
            <a:solidFill>
              <a:srgbClr val="F46DBA"/>
            </a:solidFill>
          </p:spPr>
        </p:sp>
        <p:sp>
          <p:nvSpPr>
            <p:cNvPr id="76" name="TextBox 76"/>
            <p:cNvSpPr txBox="1"/>
            <p:nvPr/>
          </p:nvSpPr>
          <p:spPr>
            <a:xfrm>
              <a:off x="0" y="-19050"/>
              <a:ext cx="3167694" cy="863364"/>
            </a:xfrm>
            <a:prstGeom prst="rect">
              <a:avLst/>
            </a:prstGeom>
          </p:spPr>
          <p:txBody>
            <a:bodyPr lIns="50800" tIns="50800" rIns="50800" bIns="50800" rtlCol="0" anchor="ctr"/>
            <a:lstStyle/>
            <a:p>
              <a:pPr algn="l">
                <a:lnSpc>
                  <a:spcPts val="2160"/>
                </a:lnSpc>
              </a:pPr>
              <a:r>
                <a:rPr lang="en-US" sz="1800">
                  <a:solidFill>
                    <a:srgbClr val="FFFFFF"/>
                  </a:solidFill>
                  <a:latin typeface="Arimo"/>
                  <a:ea typeface="Arimo"/>
                  <a:cs typeface="Arimo"/>
                  <a:sym typeface="Arimo"/>
                </a:rPr>
                <a:t>Action</a:t>
              </a:r>
            </a:p>
            <a:p>
              <a:pPr algn="l">
                <a:lnSpc>
                  <a:spcPts val="2160"/>
                </a:lnSpc>
              </a:pPr>
              <a:r>
                <a:rPr lang="en-US" sz="1800">
                  <a:solidFill>
                    <a:srgbClr val="FFFFFF"/>
                  </a:solidFill>
                  <a:latin typeface="Arimo"/>
                  <a:ea typeface="Arimo"/>
                  <a:cs typeface="Arimo"/>
                  <a:sym typeface="Arimo"/>
                </a:rPr>
                <a:t>Group</a:t>
              </a:r>
            </a:p>
          </p:txBody>
        </p:sp>
      </p:grpSp>
      <p:grpSp>
        <p:nvGrpSpPr>
          <p:cNvPr id="77" name="Group 77"/>
          <p:cNvGrpSpPr/>
          <p:nvPr/>
        </p:nvGrpSpPr>
        <p:grpSpPr>
          <a:xfrm>
            <a:off x="14375874" y="7165727"/>
            <a:ext cx="2360679" cy="633236"/>
            <a:chOff x="0" y="0"/>
            <a:chExt cx="3147572" cy="844314"/>
          </a:xfrm>
        </p:grpSpPr>
        <p:sp>
          <p:nvSpPr>
            <p:cNvPr id="78" name="Freeform 78"/>
            <p:cNvSpPr/>
            <p:nvPr/>
          </p:nvSpPr>
          <p:spPr>
            <a:xfrm>
              <a:off x="12700" y="12700"/>
              <a:ext cx="3122168" cy="818896"/>
            </a:xfrm>
            <a:custGeom>
              <a:avLst/>
              <a:gdLst/>
              <a:ahLst/>
              <a:cxnLst/>
              <a:rect l="l" t="t" r="r" b="b"/>
              <a:pathLst>
                <a:path w="3122168" h="818896">
                  <a:moveTo>
                    <a:pt x="0" y="83185"/>
                  </a:moveTo>
                  <a:cubicBezTo>
                    <a:pt x="0" y="37211"/>
                    <a:pt x="38100" y="0"/>
                    <a:pt x="85090" y="0"/>
                  </a:cubicBezTo>
                  <a:lnTo>
                    <a:pt x="3037078" y="0"/>
                  </a:lnTo>
                  <a:cubicBezTo>
                    <a:pt x="3084068" y="0"/>
                    <a:pt x="3122168" y="37211"/>
                    <a:pt x="3122168" y="83185"/>
                  </a:cubicBezTo>
                  <a:lnTo>
                    <a:pt x="3122168" y="735711"/>
                  </a:lnTo>
                  <a:cubicBezTo>
                    <a:pt x="3122168" y="781685"/>
                    <a:pt x="3084068" y="818896"/>
                    <a:pt x="3037078" y="818896"/>
                  </a:cubicBezTo>
                  <a:lnTo>
                    <a:pt x="85090" y="818896"/>
                  </a:lnTo>
                  <a:cubicBezTo>
                    <a:pt x="38100" y="818896"/>
                    <a:pt x="0" y="781685"/>
                    <a:pt x="0" y="735711"/>
                  </a:cubicBezTo>
                  <a:close/>
                </a:path>
              </a:pathLst>
            </a:custGeom>
            <a:gradFill rotWithShape="1">
              <a:gsLst>
                <a:gs pos="0">
                  <a:srgbClr val="7C59ED">
                    <a:alpha val="14986"/>
                  </a:srgbClr>
                </a:gs>
                <a:gs pos="100000">
                  <a:srgbClr val="F46DBA">
                    <a:alpha val="25000"/>
                  </a:srgbClr>
                </a:gs>
              </a:gsLst>
              <a:lin ang="0"/>
            </a:gradFill>
          </p:spPr>
        </p:sp>
        <p:sp>
          <p:nvSpPr>
            <p:cNvPr id="79" name="Freeform 79"/>
            <p:cNvSpPr/>
            <p:nvPr/>
          </p:nvSpPr>
          <p:spPr>
            <a:xfrm>
              <a:off x="0" y="0"/>
              <a:ext cx="3147568" cy="844296"/>
            </a:xfrm>
            <a:custGeom>
              <a:avLst/>
              <a:gdLst/>
              <a:ahLst/>
              <a:cxnLst/>
              <a:rect l="l" t="t" r="r" b="b"/>
              <a:pathLst>
                <a:path w="3147568" h="844296">
                  <a:moveTo>
                    <a:pt x="0" y="95885"/>
                  </a:moveTo>
                  <a:cubicBezTo>
                    <a:pt x="0" y="42672"/>
                    <a:pt x="44069" y="0"/>
                    <a:pt x="97790" y="0"/>
                  </a:cubicBezTo>
                  <a:lnTo>
                    <a:pt x="3049778" y="0"/>
                  </a:lnTo>
                  <a:lnTo>
                    <a:pt x="3049778" y="12700"/>
                  </a:lnTo>
                  <a:lnTo>
                    <a:pt x="3049778" y="0"/>
                  </a:lnTo>
                  <a:cubicBezTo>
                    <a:pt x="3103499" y="0"/>
                    <a:pt x="3147568" y="42672"/>
                    <a:pt x="3147568" y="95885"/>
                  </a:cubicBezTo>
                  <a:lnTo>
                    <a:pt x="3134868" y="95885"/>
                  </a:lnTo>
                  <a:lnTo>
                    <a:pt x="3147568" y="95885"/>
                  </a:lnTo>
                  <a:lnTo>
                    <a:pt x="3147568" y="748411"/>
                  </a:lnTo>
                  <a:lnTo>
                    <a:pt x="3134868" y="748411"/>
                  </a:lnTo>
                  <a:lnTo>
                    <a:pt x="3147568" y="748411"/>
                  </a:lnTo>
                  <a:cubicBezTo>
                    <a:pt x="3147568" y="801624"/>
                    <a:pt x="3103499" y="844296"/>
                    <a:pt x="3049778" y="844296"/>
                  </a:cubicBezTo>
                  <a:lnTo>
                    <a:pt x="3049778" y="831596"/>
                  </a:lnTo>
                  <a:lnTo>
                    <a:pt x="3049778" y="844296"/>
                  </a:lnTo>
                  <a:lnTo>
                    <a:pt x="97790" y="844296"/>
                  </a:lnTo>
                  <a:lnTo>
                    <a:pt x="97790" y="831596"/>
                  </a:lnTo>
                  <a:lnTo>
                    <a:pt x="97790" y="844296"/>
                  </a:lnTo>
                  <a:cubicBezTo>
                    <a:pt x="44069" y="844296"/>
                    <a:pt x="0" y="801624"/>
                    <a:pt x="0" y="748411"/>
                  </a:cubicBezTo>
                  <a:lnTo>
                    <a:pt x="0" y="95885"/>
                  </a:lnTo>
                  <a:lnTo>
                    <a:pt x="12700" y="95885"/>
                  </a:lnTo>
                  <a:lnTo>
                    <a:pt x="0" y="95885"/>
                  </a:lnTo>
                  <a:moveTo>
                    <a:pt x="25400" y="95885"/>
                  </a:moveTo>
                  <a:lnTo>
                    <a:pt x="25400" y="748411"/>
                  </a:lnTo>
                  <a:lnTo>
                    <a:pt x="12700" y="748411"/>
                  </a:lnTo>
                  <a:lnTo>
                    <a:pt x="25400" y="748411"/>
                  </a:lnTo>
                  <a:cubicBezTo>
                    <a:pt x="25400" y="787019"/>
                    <a:pt x="57531" y="818896"/>
                    <a:pt x="97790" y="818896"/>
                  </a:cubicBezTo>
                  <a:lnTo>
                    <a:pt x="3049778" y="818896"/>
                  </a:lnTo>
                  <a:cubicBezTo>
                    <a:pt x="3090037" y="818896"/>
                    <a:pt x="3122168" y="787019"/>
                    <a:pt x="3122168" y="748411"/>
                  </a:cubicBezTo>
                  <a:lnTo>
                    <a:pt x="3122168" y="95885"/>
                  </a:lnTo>
                  <a:cubicBezTo>
                    <a:pt x="3122168" y="57277"/>
                    <a:pt x="3090037" y="25400"/>
                    <a:pt x="3049778" y="25400"/>
                  </a:cubicBezTo>
                  <a:lnTo>
                    <a:pt x="97790" y="25400"/>
                  </a:lnTo>
                  <a:lnTo>
                    <a:pt x="97790" y="12700"/>
                  </a:lnTo>
                  <a:lnTo>
                    <a:pt x="97790" y="25400"/>
                  </a:lnTo>
                  <a:cubicBezTo>
                    <a:pt x="57531" y="25400"/>
                    <a:pt x="25400" y="57277"/>
                    <a:pt x="25400" y="95885"/>
                  </a:cubicBezTo>
                  <a:close/>
                </a:path>
              </a:pathLst>
            </a:custGeom>
            <a:solidFill>
              <a:srgbClr val="F46DBA"/>
            </a:solidFill>
          </p:spPr>
        </p:sp>
        <p:sp>
          <p:nvSpPr>
            <p:cNvPr id="80" name="TextBox 80"/>
            <p:cNvSpPr txBox="1"/>
            <p:nvPr/>
          </p:nvSpPr>
          <p:spPr>
            <a:xfrm>
              <a:off x="0" y="-19050"/>
              <a:ext cx="3147572" cy="863364"/>
            </a:xfrm>
            <a:prstGeom prst="rect">
              <a:avLst/>
            </a:prstGeom>
          </p:spPr>
          <p:txBody>
            <a:bodyPr lIns="50800" tIns="50800" rIns="50800" bIns="50800" rtlCol="0" anchor="ctr"/>
            <a:lstStyle/>
            <a:p>
              <a:pPr algn="l">
                <a:lnSpc>
                  <a:spcPts val="2160"/>
                </a:lnSpc>
              </a:pPr>
              <a:r>
                <a:rPr lang="en-US" sz="1800">
                  <a:solidFill>
                    <a:srgbClr val="FFFFFF"/>
                  </a:solidFill>
                  <a:latin typeface="Arimo"/>
                  <a:ea typeface="Arimo"/>
                  <a:cs typeface="Arimo"/>
                  <a:sym typeface="Arimo"/>
                </a:rPr>
                <a:t>Data</a:t>
              </a:r>
            </a:p>
          </p:txBody>
        </p:sp>
      </p:grpSp>
      <p:grpSp>
        <p:nvGrpSpPr>
          <p:cNvPr id="81" name="Group 81"/>
          <p:cNvGrpSpPr/>
          <p:nvPr/>
        </p:nvGrpSpPr>
        <p:grpSpPr>
          <a:xfrm>
            <a:off x="14375873" y="7947944"/>
            <a:ext cx="2365378" cy="633236"/>
            <a:chOff x="0" y="0"/>
            <a:chExt cx="3153838" cy="844314"/>
          </a:xfrm>
        </p:grpSpPr>
        <p:sp>
          <p:nvSpPr>
            <p:cNvPr id="82" name="Freeform 82"/>
            <p:cNvSpPr/>
            <p:nvPr/>
          </p:nvSpPr>
          <p:spPr>
            <a:xfrm>
              <a:off x="12700" y="12700"/>
              <a:ext cx="3128518" cy="818896"/>
            </a:xfrm>
            <a:custGeom>
              <a:avLst/>
              <a:gdLst/>
              <a:ahLst/>
              <a:cxnLst/>
              <a:rect l="l" t="t" r="r" b="b"/>
              <a:pathLst>
                <a:path w="3128518" h="818896">
                  <a:moveTo>
                    <a:pt x="0" y="83185"/>
                  </a:moveTo>
                  <a:cubicBezTo>
                    <a:pt x="0" y="37211"/>
                    <a:pt x="38100" y="0"/>
                    <a:pt x="85090" y="0"/>
                  </a:cubicBezTo>
                  <a:lnTo>
                    <a:pt x="3043428" y="0"/>
                  </a:lnTo>
                  <a:cubicBezTo>
                    <a:pt x="3090418" y="0"/>
                    <a:pt x="3128518" y="37211"/>
                    <a:pt x="3128518" y="83185"/>
                  </a:cubicBezTo>
                  <a:lnTo>
                    <a:pt x="3128518" y="735711"/>
                  </a:lnTo>
                  <a:cubicBezTo>
                    <a:pt x="3128518" y="781685"/>
                    <a:pt x="3090418" y="818896"/>
                    <a:pt x="3043428" y="818896"/>
                  </a:cubicBezTo>
                  <a:lnTo>
                    <a:pt x="85090" y="818896"/>
                  </a:lnTo>
                  <a:cubicBezTo>
                    <a:pt x="38100" y="818896"/>
                    <a:pt x="0" y="781685"/>
                    <a:pt x="0" y="735711"/>
                  </a:cubicBezTo>
                  <a:close/>
                </a:path>
              </a:pathLst>
            </a:custGeom>
            <a:gradFill rotWithShape="1">
              <a:gsLst>
                <a:gs pos="0">
                  <a:srgbClr val="7C59ED">
                    <a:alpha val="14986"/>
                  </a:srgbClr>
                </a:gs>
                <a:gs pos="100000">
                  <a:srgbClr val="F46DBA">
                    <a:alpha val="25000"/>
                  </a:srgbClr>
                </a:gs>
              </a:gsLst>
              <a:lin ang="0"/>
            </a:gradFill>
          </p:spPr>
        </p:sp>
        <p:sp>
          <p:nvSpPr>
            <p:cNvPr id="83" name="Freeform 83"/>
            <p:cNvSpPr/>
            <p:nvPr/>
          </p:nvSpPr>
          <p:spPr>
            <a:xfrm>
              <a:off x="0" y="0"/>
              <a:ext cx="3153918" cy="844296"/>
            </a:xfrm>
            <a:custGeom>
              <a:avLst/>
              <a:gdLst/>
              <a:ahLst/>
              <a:cxnLst/>
              <a:rect l="l" t="t" r="r" b="b"/>
              <a:pathLst>
                <a:path w="3153918" h="844296">
                  <a:moveTo>
                    <a:pt x="0" y="95885"/>
                  </a:moveTo>
                  <a:cubicBezTo>
                    <a:pt x="0" y="42672"/>
                    <a:pt x="44069" y="0"/>
                    <a:pt x="97790" y="0"/>
                  </a:cubicBezTo>
                  <a:lnTo>
                    <a:pt x="3056128" y="0"/>
                  </a:lnTo>
                  <a:lnTo>
                    <a:pt x="3056128" y="12700"/>
                  </a:lnTo>
                  <a:lnTo>
                    <a:pt x="3056128" y="0"/>
                  </a:lnTo>
                  <a:cubicBezTo>
                    <a:pt x="3109849" y="0"/>
                    <a:pt x="3153918" y="42672"/>
                    <a:pt x="3153918" y="95885"/>
                  </a:cubicBezTo>
                  <a:lnTo>
                    <a:pt x="3141218" y="95885"/>
                  </a:lnTo>
                  <a:lnTo>
                    <a:pt x="3153918" y="95885"/>
                  </a:lnTo>
                  <a:lnTo>
                    <a:pt x="3153918" y="748411"/>
                  </a:lnTo>
                  <a:lnTo>
                    <a:pt x="3141218" y="748411"/>
                  </a:lnTo>
                  <a:lnTo>
                    <a:pt x="3153918" y="748411"/>
                  </a:lnTo>
                  <a:cubicBezTo>
                    <a:pt x="3153918" y="801624"/>
                    <a:pt x="3109849" y="844296"/>
                    <a:pt x="3056128" y="844296"/>
                  </a:cubicBezTo>
                  <a:lnTo>
                    <a:pt x="3056128" y="831596"/>
                  </a:lnTo>
                  <a:lnTo>
                    <a:pt x="3056128" y="844296"/>
                  </a:lnTo>
                  <a:lnTo>
                    <a:pt x="97790" y="844296"/>
                  </a:lnTo>
                  <a:lnTo>
                    <a:pt x="97790" y="831596"/>
                  </a:lnTo>
                  <a:lnTo>
                    <a:pt x="97790" y="844296"/>
                  </a:lnTo>
                  <a:cubicBezTo>
                    <a:pt x="44069" y="844296"/>
                    <a:pt x="0" y="801624"/>
                    <a:pt x="0" y="748411"/>
                  </a:cubicBezTo>
                  <a:lnTo>
                    <a:pt x="0" y="95885"/>
                  </a:lnTo>
                  <a:lnTo>
                    <a:pt x="12700" y="95885"/>
                  </a:lnTo>
                  <a:lnTo>
                    <a:pt x="0" y="95885"/>
                  </a:lnTo>
                  <a:moveTo>
                    <a:pt x="25400" y="95885"/>
                  </a:moveTo>
                  <a:lnTo>
                    <a:pt x="25400" y="748411"/>
                  </a:lnTo>
                  <a:lnTo>
                    <a:pt x="12700" y="748411"/>
                  </a:lnTo>
                  <a:lnTo>
                    <a:pt x="25400" y="748411"/>
                  </a:lnTo>
                  <a:cubicBezTo>
                    <a:pt x="25400" y="787019"/>
                    <a:pt x="57531" y="818896"/>
                    <a:pt x="97790" y="818896"/>
                  </a:cubicBezTo>
                  <a:lnTo>
                    <a:pt x="3056128" y="818896"/>
                  </a:lnTo>
                  <a:cubicBezTo>
                    <a:pt x="3096387" y="818896"/>
                    <a:pt x="3128518" y="787019"/>
                    <a:pt x="3128518" y="748411"/>
                  </a:cubicBezTo>
                  <a:lnTo>
                    <a:pt x="3128518" y="95885"/>
                  </a:lnTo>
                  <a:cubicBezTo>
                    <a:pt x="3128518" y="57277"/>
                    <a:pt x="3096387" y="25400"/>
                    <a:pt x="3056128" y="25400"/>
                  </a:cubicBezTo>
                  <a:lnTo>
                    <a:pt x="97790" y="25400"/>
                  </a:lnTo>
                  <a:lnTo>
                    <a:pt x="97790" y="12700"/>
                  </a:lnTo>
                  <a:lnTo>
                    <a:pt x="97790" y="25400"/>
                  </a:lnTo>
                  <a:cubicBezTo>
                    <a:pt x="57531" y="25400"/>
                    <a:pt x="25400" y="57277"/>
                    <a:pt x="25400" y="95885"/>
                  </a:cubicBezTo>
                  <a:close/>
                </a:path>
              </a:pathLst>
            </a:custGeom>
            <a:solidFill>
              <a:srgbClr val="F46DBA"/>
            </a:solidFill>
          </p:spPr>
        </p:sp>
        <p:sp>
          <p:nvSpPr>
            <p:cNvPr id="84" name="TextBox 84"/>
            <p:cNvSpPr txBox="1"/>
            <p:nvPr/>
          </p:nvSpPr>
          <p:spPr>
            <a:xfrm>
              <a:off x="0" y="-19050"/>
              <a:ext cx="3153838" cy="863364"/>
            </a:xfrm>
            <a:prstGeom prst="rect">
              <a:avLst/>
            </a:prstGeom>
          </p:spPr>
          <p:txBody>
            <a:bodyPr lIns="50800" tIns="50800" rIns="50800" bIns="50800" rtlCol="0" anchor="ctr"/>
            <a:lstStyle/>
            <a:p>
              <a:pPr algn="l">
                <a:lnSpc>
                  <a:spcPts val="2160"/>
                </a:lnSpc>
              </a:pPr>
              <a:r>
                <a:rPr lang="en-US" sz="1800">
                  <a:solidFill>
                    <a:srgbClr val="FFFFFF"/>
                  </a:solidFill>
                  <a:latin typeface="Arimo"/>
                  <a:ea typeface="Arimo"/>
                  <a:cs typeface="Arimo"/>
                  <a:sym typeface="Arimo"/>
                </a:rPr>
                <a:t>Prompt Template</a:t>
              </a:r>
            </a:p>
          </p:txBody>
        </p:sp>
      </p:grpSp>
      <p:sp>
        <p:nvSpPr>
          <p:cNvPr id="85" name="AutoShape 85"/>
          <p:cNvSpPr/>
          <p:nvPr/>
        </p:nvSpPr>
        <p:spPr>
          <a:xfrm rot="-1047298">
            <a:off x="11085985" y="6864607"/>
            <a:ext cx="1259639" cy="0"/>
          </a:xfrm>
          <a:prstGeom prst="line">
            <a:avLst/>
          </a:prstGeom>
          <a:ln w="19050" cap="rnd">
            <a:solidFill>
              <a:srgbClr val="FFFFFF"/>
            </a:solidFill>
            <a:prstDash val="solid"/>
            <a:headEnd type="triangle" w="lg" len="med"/>
            <a:tailEnd type="triangle" w="lg" len="med"/>
          </a:ln>
        </p:spPr>
      </p:sp>
      <p:sp>
        <p:nvSpPr>
          <p:cNvPr id="86" name="AutoShape 86"/>
          <p:cNvSpPr/>
          <p:nvPr/>
        </p:nvSpPr>
        <p:spPr>
          <a:xfrm rot="77023">
            <a:off x="11102051" y="7475178"/>
            <a:ext cx="1275479" cy="0"/>
          </a:xfrm>
          <a:prstGeom prst="line">
            <a:avLst/>
          </a:prstGeom>
          <a:ln w="19050" cap="rnd">
            <a:solidFill>
              <a:srgbClr val="FFFFFF"/>
            </a:solidFill>
            <a:prstDash val="solid"/>
            <a:headEnd type="triangle" w="lg" len="med"/>
            <a:tailEnd type="triangle" w="lg" len="med"/>
          </a:ln>
        </p:spPr>
      </p:sp>
      <p:sp>
        <p:nvSpPr>
          <p:cNvPr id="87" name="AutoShape 87"/>
          <p:cNvSpPr/>
          <p:nvPr/>
        </p:nvSpPr>
        <p:spPr>
          <a:xfrm rot="1091158">
            <a:off x="11083397" y="8094208"/>
            <a:ext cx="1264816" cy="0"/>
          </a:xfrm>
          <a:prstGeom prst="line">
            <a:avLst/>
          </a:prstGeom>
          <a:ln w="19050" cap="rnd">
            <a:solidFill>
              <a:srgbClr val="FFFFFF"/>
            </a:solidFill>
            <a:prstDash val="solid"/>
            <a:headEnd type="triangle" w="lg" len="med"/>
            <a:tailEnd type="triangle" w="lg" len="med"/>
          </a:ln>
        </p:spPr>
      </p:sp>
      <p:sp>
        <p:nvSpPr>
          <p:cNvPr id="88" name="Freeform 88"/>
          <p:cNvSpPr/>
          <p:nvPr/>
        </p:nvSpPr>
        <p:spPr>
          <a:xfrm>
            <a:off x="15483021" y="7079697"/>
            <a:ext cx="794432" cy="794431"/>
          </a:xfrm>
          <a:custGeom>
            <a:avLst/>
            <a:gdLst/>
            <a:ahLst/>
            <a:cxnLst/>
            <a:rect l="l" t="t" r="r" b="b"/>
            <a:pathLst>
              <a:path w="794432" h="794431">
                <a:moveTo>
                  <a:pt x="0" y="0"/>
                </a:moveTo>
                <a:lnTo>
                  <a:pt x="794432" y="0"/>
                </a:lnTo>
                <a:lnTo>
                  <a:pt x="794432" y="794431"/>
                </a:lnTo>
                <a:lnTo>
                  <a:pt x="0" y="794431"/>
                </a:lnTo>
                <a:lnTo>
                  <a:pt x="0" y="0"/>
                </a:lnTo>
                <a:close/>
              </a:path>
            </a:pathLst>
          </a:custGeom>
          <a:blipFill>
            <a:blip r:embed="rId24"/>
            <a:stretch>
              <a:fillRect/>
            </a:stretch>
          </a:blipFill>
        </p:spPr>
      </p:sp>
      <p:sp>
        <p:nvSpPr>
          <p:cNvPr id="89" name="Freeform 89"/>
          <p:cNvSpPr/>
          <p:nvPr/>
        </p:nvSpPr>
        <p:spPr>
          <a:xfrm>
            <a:off x="15988988" y="7073807"/>
            <a:ext cx="799646" cy="799646"/>
          </a:xfrm>
          <a:custGeom>
            <a:avLst/>
            <a:gdLst/>
            <a:ahLst/>
            <a:cxnLst/>
            <a:rect l="l" t="t" r="r" b="b"/>
            <a:pathLst>
              <a:path w="799646" h="799646">
                <a:moveTo>
                  <a:pt x="0" y="0"/>
                </a:moveTo>
                <a:lnTo>
                  <a:pt x="799645" y="0"/>
                </a:lnTo>
                <a:lnTo>
                  <a:pt x="799645" y="799645"/>
                </a:lnTo>
                <a:lnTo>
                  <a:pt x="0" y="799645"/>
                </a:lnTo>
                <a:lnTo>
                  <a:pt x="0" y="0"/>
                </a:lnTo>
                <a:close/>
              </a:path>
            </a:pathLst>
          </a:custGeom>
          <a:blipFill>
            <a:blip r:embed="rId25"/>
            <a:stretch>
              <a:fillRect/>
            </a:stretch>
          </a:blipFill>
        </p:spPr>
      </p:sp>
      <p:sp>
        <p:nvSpPr>
          <p:cNvPr id="90" name="Freeform 90"/>
          <p:cNvSpPr/>
          <p:nvPr/>
        </p:nvSpPr>
        <p:spPr>
          <a:xfrm>
            <a:off x="12362076" y="6420586"/>
            <a:ext cx="578781" cy="578781"/>
          </a:xfrm>
          <a:custGeom>
            <a:avLst/>
            <a:gdLst/>
            <a:ahLst/>
            <a:cxnLst/>
            <a:rect l="l" t="t" r="r" b="b"/>
            <a:pathLst>
              <a:path w="578781" h="578781">
                <a:moveTo>
                  <a:pt x="0" y="0"/>
                </a:moveTo>
                <a:lnTo>
                  <a:pt x="578781" y="0"/>
                </a:lnTo>
                <a:lnTo>
                  <a:pt x="578781" y="578781"/>
                </a:lnTo>
                <a:lnTo>
                  <a:pt x="0" y="57878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91" name="Freeform 91"/>
          <p:cNvSpPr/>
          <p:nvPr/>
        </p:nvSpPr>
        <p:spPr>
          <a:xfrm>
            <a:off x="12972153" y="6424918"/>
            <a:ext cx="578781" cy="578781"/>
          </a:xfrm>
          <a:custGeom>
            <a:avLst/>
            <a:gdLst/>
            <a:ahLst/>
            <a:cxnLst/>
            <a:rect l="l" t="t" r="r" b="b"/>
            <a:pathLst>
              <a:path w="578781" h="578781">
                <a:moveTo>
                  <a:pt x="0" y="0"/>
                </a:moveTo>
                <a:lnTo>
                  <a:pt x="578781" y="0"/>
                </a:lnTo>
                <a:lnTo>
                  <a:pt x="578781" y="578782"/>
                </a:lnTo>
                <a:lnTo>
                  <a:pt x="0" y="57878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92" name="Freeform 92"/>
          <p:cNvSpPr/>
          <p:nvPr/>
        </p:nvSpPr>
        <p:spPr>
          <a:xfrm>
            <a:off x="15963122" y="8013489"/>
            <a:ext cx="685800" cy="544436"/>
          </a:xfrm>
          <a:custGeom>
            <a:avLst/>
            <a:gdLst/>
            <a:ahLst/>
            <a:cxnLst/>
            <a:rect l="l" t="t" r="r" b="b"/>
            <a:pathLst>
              <a:path w="685800" h="544436">
                <a:moveTo>
                  <a:pt x="0" y="0"/>
                </a:moveTo>
                <a:lnTo>
                  <a:pt x="685800" y="0"/>
                </a:lnTo>
                <a:lnTo>
                  <a:pt x="685800" y="544435"/>
                </a:lnTo>
                <a:lnTo>
                  <a:pt x="0" y="544435"/>
                </a:lnTo>
                <a:lnTo>
                  <a:pt x="0" y="0"/>
                </a:lnTo>
                <a:close/>
              </a:path>
            </a:pathLst>
          </a:custGeom>
          <a:blipFill>
            <a:blip r:embed="rId14">
              <a:extLst>
                <a:ext uri="{96DAC541-7B7A-43D3-8B79-37D633B846F1}">
                  <asvg:svgBlip xmlns:asvg="http://schemas.microsoft.com/office/drawing/2016/SVG/main" r:embed="rId15"/>
                </a:ext>
              </a:extLst>
            </a:blip>
            <a:stretch>
              <a:fillRect b="-25965"/>
            </a:stretch>
          </a:blipFill>
        </p:spPr>
      </p:sp>
      <p:sp>
        <p:nvSpPr>
          <p:cNvPr id="93" name="AutoShape 93"/>
          <p:cNvSpPr/>
          <p:nvPr/>
        </p:nvSpPr>
        <p:spPr>
          <a:xfrm rot="236628">
            <a:off x="13692845" y="6713822"/>
            <a:ext cx="415488" cy="0"/>
          </a:xfrm>
          <a:prstGeom prst="line">
            <a:avLst/>
          </a:prstGeom>
          <a:ln w="19050" cap="rnd">
            <a:solidFill>
              <a:srgbClr val="FFFFFF"/>
            </a:solidFill>
            <a:prstDash val="solid"/>
            <a:headEnd type="none" w="sm" len="sm"/>
            <a:tailEnd type="triangle" w="lg" len="med"/>
          </a:ln>
        </p:spPr>
      </p:sp>
      <p:sp>
        <p:nvSpPr>
          <p:cNvPr id="94" name="Freeform 94"/>
          <p:cNvSpPr/>
          <p:nvPr/>
        </p:nvSpPr>
        <p:spPr>
          <a:xfrm>
            <a:off x="12657686" y="7166896"/>
            <a:ext cx="578781" cy="578781"/>
          </a:xfrm>
          <a:custGeom>
            <a:avLst/>
            <a:gdLst/>
            <a:ahLst/>
            <a:cxnLst/>
            <a:rect l="l" t="t" r="r" b="b"/>
            <a:pathLst>
              <a:path w="578781" h="578781">
                <a:moveTo>
                  <a:pt x="0" y="0"/>
                </a:moveTo>
                <a:lnTo>
                  <a:pt x="578780" y="0"/>
                </a:lnTo>
                <a:lnTo>
                  <a:pt x="578780" y="578782"/>
                </a:lnTo>
                <a:lnTo>
                  <a:pt x="0" y="57878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95" name="Freeform 95"/>
          <p:cNvSpPr/>
          <p:nvPr/>
        </p:nvSpPr>
        <p:spPr>
          <a:xfrm>
            <a:off x="12657686" y="7940768"/>
            <a:ext cx="578781" cy="578781"/>
          </a:xfrm>
          <a:custGeom>
            <a:avLst/>
            <a:gdLst/>
            <a:ahLst/>
            <a:cxnLst/>
            <a:rect l="l" t="t" r="r" b="b"/>
            <a:pathLst>
              <a:path w="578781" h="578781">
                <a:moveTo>
                  <a:pt x="0" y="0"/>
                </a:moveTo>
                <a:lnTo>
                  <a:pt x="578780" y="0"/>
                </a:lnTo>
                <a:lnTo>
                  <a:pt x="578780" y="578780"/>
                </a:lnTo>
                <a:lnTo>
                  <a:pt x="0" y="57878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96" name="AutoShape 96"/>
          <p:cNvSpPr/>
          <p:nvPr/>
        </p:nvSpPr>
        <p:spPr>
          <a:xfrm rot="138700">
            <a:off x="13456714" y="7488252"/>
            <a:ext cx="708436" cy="0"/>
          </a:xfrm>
          <a:prstGeom prst="line">
            <a:avLst/>
          </a:prstGeom>
          <a:ln w="19050" cap="rnd">
            <a:solidFill>
              <a:srgbClr val="FFFFFF"/>
            </a:solidFill>
            <a:prstDash val="solid"/>
            <a:headEnd type="none" w="sm" len="sm"/>
            <a:tailEnd type="triangle" w="lg" len="med"/>
          </a:ln>
        </p:spPr>
      </p:sp>
      <p:sp>
        <p:nvSpPr>
          <p:cNvPr id="97" name="AutoShape 97"/>
          <p:cNvSpPr/>
          <p:nvPr/>
        </p:nvSpPr>
        <p:spPr>
          <a:xfrm rot="138700">
            <a:off x="13456714" y="8209515"/>
            <a:ext cx="708436" cy="0"/>
          </a:xfrm>
          <a:prstGeom prst="line">
            <a:avLst/>
          </a:prstGeom>
          <a:ln w="19050" cap="rnd">
            <a:solidFill>
              <a:srgbClr val="FFFFFF"/>
            </a:solidFill>
            <a:prstDash val="solid"/>
            <a:headEnd type="none" w="sm" len="sm"/>
            <a:tailEnd type="triangle" w="lg" len="med"/>
          </a:ln>
        </p:spPr>
      </p:sp>
      <p:sp>
        <p:nvSpPr>
          <p:cNvPr id="98" name="Freeform 98" descr="Sleep with solid fill"/>
          <p:cNvSpPr/>
          <p:nvPr/>
        </p:nvSpPr>
        <p:spPr>
          <a:xfrm>
            <a:off x="16092966" y="6374860"/>
            <a:ext cx="642431" cy="642431"/>
          </a:xfrm>
          <a:custGeom>
            <a:avLst/>
            <a:gdLst/>
            <a:ahLst/>
            <a:cxnLst/>
            <a:rect l="l" t="t" r="r" b="b"/>
            <a:pathLst>
              <a:path w="642431" h="642431">
                <a:moveTo>
                  <a:pt x="0" y="0"/>
                </a:moveTo>
                <a:lnTo>
                  <a:pt x="642431" y="0"/>
                </a:lnTo>
                <a:lnTo>
                  <a:pt x="642431" y="642431"/>
                </a:lnTo>
                <a:lnTo>
                  <a:pt x="0" y="642431"/>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99" name="Freeform 99" descr="Airplane with solid fill"/>
          <p:cNvSpPr/>
          <p:nvPr/>
        </p:nvSpPr>
        <p:spPr>
          <a:xfrm>
            <a:off x="15545187" y="6404128"/>
            <a:ext cx="558191" cy="558190"/>
          </a:xfrm>
          <a:custGeom>
            <a:avLst/>
            <a:gdLst/>
            <a:ahLst/>
            <a:cxnLst/>
            <a:rect l="l" t="t" r="r" b="b"/>
            <a:pathLst>
              <a:path w="558191" h="558190">
                <a:moveTo>
                  <a:pt x="0" y="0"/>
                </a:moveTo>
                <a:lnTo>
                  <a:pt x="558191" y="0"/>
                </a:lnTo>
                <a:lnTo>
                  <a:pt x="558191" y="558191"/>
                </a:lnTo>
                <a:lnTo>
                  <a:pt x="0" y="558191"/>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00" name="Freeform 100"/>
          <p:cNvSpPr/>
          <p:nvPr/>
        </p:nvSpPr>
        <p:spPr>
          <a:xfrm>
            <a:off x="3923201" y="7048762"/>
            <a:ext cx="846282" cy="846282"/>
          </a:xfrm>
          <a:custGeom>
            <a:avLst/>
            <a:gdLst/>
            <a:ahLst/>
            <a:cxnLst/>
            <a:rect l="l" t="t" r="r" b="b"/>
            <a:pathLst>
              <a:path w="846282" h="846282">
                <a:moveTo>
                  <a:pt x="0" y="0"/>
                </a:moveTo>
                <a:lnTo>
                  <a:pt x="846281" y="0"/>
                </a:lnTo>
                <a:lnTo>
                  <a:pt x="846281" y="846282"/>
                </a:lnTo>
                <a:lnTo>
                  <a:pt x="0" y="846282"/>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grpSp>
        <p:nvGrpSpPr>
          <p:cNvPr id="2" name="Group 2"/>
          <p:cNvGrpSpPr/>
          <p:nvPr/>
        </p:nvGrpSpPr>
        <p:grpSpPr>
          <a:xfrm>
            <a:off x="891540" y="736334"/>
            <a:ext cx="16459200" cy="803296"/>
            <a:chOff x="0" y="0"/>
            <a:chExt cx="21945600" cy="1071062"/>
          </a:xfrm>
        </p:grpSpPr>
        <p:sp>
          <p:nvSpPr>
            <p:cNvPr id="3" name="Freeform 3"/>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4" name="TextBox 4"/>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Agenda</a:t>
              </a:r>
            </a:p>
          </p:txBody>
        </p:sp>
      </p:grpSp>
      <p:grpSp>
        <p:nvGrpSpPr>
          <p:cNvPr id="5" name="Group 5"/>
          <p:cNvGrpSpPr/>
          <p:nvPr/>
        </p:nvGrpSpPr>
        <p:grpSpPr>
          <a:xfrm>
            <a:off x="914400" y="2571750"/>
            <a:ext cx="16459200" cy="3864135"/>
            <a:chOff x="0" y="0"/>
            <a:chExt cx="21945600" cy="5152180"/>
          </a:xfrm>
        </p:grpSpPr>
        <p:sp>
          <p:nvSpPr>
            <p:cNvPr id="6" name="Freeform 6"/>
            <p:cNvSpPr/>
            <p:nvPr/>
          </p:nvSpPr>
          <p:spPr>
            <a:xfrm>
              <a:off x="0" y="0"/>
              <a:ext cx="21945600" cy="5152180"/>
            </a:xfrm>
            <a:custGeom>
              <a:avLst/>
              <a:gdLst/>
              <a:ahLst/>
              <a:cxnLst/>
              <a:rect l="l" t="t" r="r" b="b"/>
              <a:pathLst>
                <a:path w="21945600" h="5152180">
                  <a:moveTo>
                    <a:pt x="0" y="0"/>
                  </a:moveTo>
                  <a:lnTo>
                    <a:pt x="21945600" y="0"/>
                  </a:lnTo>
                  <a:lnTo>
                    <a:pt x="21945600" y="5152180"/>
                  </a:lnTo>
                  <a:lnTo>
                    <a:pt x="0" y="5152180"/>
                  </a:lnTo>
                  <a:close/>
                </a:path>
              </a:pathLst>
            </a:custGeom>
            <a:solidFill>
              <a:srgbClr val="000000">
                <a:alpha val="0"/>
              </a:srgbClr>
            </a:solidFill>
          </p:spPr>
        </p:sp>
        <p:sp>
          <p:nvSpPr>
            <p:cNvPr id="7" name="TextBox 7"/>
            <p:cNvSpPr txBox="1"/>
            <p:nvPr/>
          </p:nvSpPr>
          <p:spPr>
            <a:xfrm>
              <a:off x="0" y="-142875"/>
              <a:ext cx="21945600" cy="5295055"/>
            </a:xfrm>
            <a:prstGeom prst="rect">
              <a:avLst/>
            </a:prstGeom>
          </p:spPr>
          <p:txBody>
            <a:bodyPr lIns="0" tIns="0" rIns="0" bIns="0" rtlCol="0" anchor="t"/>
            <a:lstStyle/>
            <a:p>
              <a:pPr marL="651510" lvl="1" indent="-325755" algn="l">
                <a:lnSpc>
                  <a:spcPts val="5580"/>
                </a:lnSpc>
                <a:buFont typeface="Arial"/>
                <a:buChar char="•"/>
              </a:pPr>
              <a:r>
                <a:rPr lang="en-US" sz="3600">
                  <a:solidFill>
                    <a:srgbClr val="FFFFFF"/>
                  </a:solidFill>
                  <a:latin typeface="Arimo"/>
                  <a:ea typeface="Arimo"/>
                  <a:cs typeface="Arimo"/>
                  <a:sym typeface="Arimo"/>
                </a:rPr>
                <a:t>What is Generative AI?</a:t>
              </a:r>
            </a:p>
            <a:p>
              <a:pPr marL="651510" lvl="1" indent="-325755" algn="l">
                <a:lnSpc>
                  <a:spcPts val="5580"/>
                </a:lnSpc>
                <a:buFont typeface="Arial"/>
                <a:buChar char="•"/>
              </a:pPr>
              <a:r>
                <a:rPr lang="en-US" sz="3600">
                  <a:solidFill>
                    <a:srgbClr val="FFFFFF"/>
                  </a:solidFill>
                  <a:latin typeface="Arimo"/>
                  <a:ea typeface="Arimo"/>
                  <a:cs typeface="Arimo"/>
                  <a:sym typeface="Arimo"/>
                </a:rPr>
                <a:t>Use Cases</a:t>
              </a:r>
            </a:p>
            <a:p>
              <a:pPr marL="651510" lvl="1" indent="-325755" algn="l">
                <a:lnSpc>
                  <a:spcPts val="5580"/>
                </a:lnSpc>
                <a:buFont typeface="Arial"/>
                <a:buChar char="•"/>
              </a:pPr>
              <a:r>
                <a:rPr lang="en-US" sz="3600">
                  <a:solidFill>
                    <a:srgbClr val="FFFFFF"/>
                  </a:solidFill>
                  <a:latin typeface="Arimo"/>
                  <a:ea typeface="Arimo"/>
                  <a:cs typeface="Arimo"/>
                  <a:sym typeface="Arimo"/>
                </a:rPr>
                <a:t>How is the future of GenAI ?</a:t>
              </a:r>
            </a:p>
            <a:p>
              <a:pPr marL="651510" lvl="1" indent="-325755" algn="l">
                <a:lnSpc>
                  <a:spcPts val="5580"/>
                </a:lnSpc>
                <a:buFont typeface="Arial"/>
                <a:buChar char="•"/>
              </a:pPr>
              <a:r>
                <a:rPr lang="en-US" sz="3600">
                  <a:solidFill>
                    <a:srgbClr val="FFFFFF"/>
                  </a:solidFill>
                  <a:latin typeface="Arimo"/>
                  <a:ea typeface="Arimo"/>
                  <a:cs typeface="Arimo"/>
                  <a:sym typeface="Arimo"/>
                </a:rPr>
                <a:t>How to get started?</a:t>
              </a:r>
            </a:p>
          </p:txBody>
        </p:sp>
      </p:grpSp>
      <p:grpSp>
        <p:nvGrpSpPr>
          <p:cNvPr id="8" name="Group 8"/>
          <p:cNvGrpSpPr/>
          <p:nvPr/>
        </p:nvGrpSpPr>
        <p:grpSpPr>
          <a:xfrm>
            <a:off x="13393800" y="9434250"/>
            <a:ext cx="4114800" cy="547687"/>
            <a:chOff x="0" y="0"/>
            <a:chExt cx="5486400" cy="730250"/>
          </a:xfrm>
        </p:grpSpPr>
        <p:sp>
          <p:nvSpPr>
            <p:cNvPr id="9" name="Freeform 9"/>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10" name="TextBox 10"/>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2</a:t>
              </a:r>
            </a:p>
          </p:txBody>
        </p:sp>
      </p:grpSp>
      <p:sp>
        <p:nvSpPr>
          <p:cNvPr id="11" name="Freeform 11"/>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grpSp>
        <p:nvGrpSpPr>
          <p:cNvPr id="2" name="Group 2"/>
          <p:cNvGrpSpPr/>
          <p:nvPr/>
        </p:nvGrpSpPr>
        <p:grpSpPr>
          <a:xfrm>
            <a:off x="914400" y="486423"/>
            <a:ext cx="16459200" cy="361950"/>
            <a:chOff x="0" y="0"/>
            <a:chExt cx="21945600" cy="482600"/>
          </a:xfrm>
        </p:grpSpPr>
        <p:sp>
          <p:nvSpPr>
            <p:cNvPr id="3" name="Freeform 3"/>
            <p:cNvSpPr/>
            <p:nvPr/>
          </p:nvSpPr>
          <p:spPr>
            <a:xfrm>
              <a:off x="0" y="0"/>
              <a:ext cx="21945600" cy="482600"/>
            </a:xfrm>
            <a:custGeom>
              <a:avLst/>
              <a:gdLst/>
              <a:ahLst/>
              <a:cxnLst/>
              <a:rect l="l" t="t" r="r" b="b"/>
              <a:pathLst>
                <a:path w="21945600" h="482600">
                  <a:moveTo>
                    <a:pt x="0" y="0"/>
                  </a:moveTo>
                  <a:lnTo>
                    <a:pt x="21945600" y="0"/>
                  </a:lnTo>
                  <a:lnTo>
                    <a:pt x="21945600" y="482600"/>
                  </a:lnTo>
                  <a:lnTo>
                    <a:pt x="0" y="482600"/>
                  </a:lnTo>
                  <a:close/>
                </a:path>
              </a:pathLst>
            </a:custGeom>
            <a:solidFill>
              <a:srgbClr val="232F3E"/>
            </a:solidFill>
          </p:spPr>
        </p:sp>
        <p:sp>
          <p:nvSpPr>
            <p:cNvPr id="4" name="TextBox 4"/>
            <p:cNvSpPr txBox="1"/>
            <p:nvPr/>
          </p:nvSpPr>
          <p:spPr>
            <a:xfrm>
              <a:off x="0" y="-19050"/>
              <a:ext cx="21945600" cy="501650"/>
            </a:xfrm>
            <a:prstGeom prst="rect">
              <a:avLst/>
            </a:prstGeom>
          </p:spPr>
          <p:txBody>
            <a:bodyPr lIns="50800" tIns="50800" rIns="50800" bIns="50800" rtlCol="0" anchor="t"/>
            <a:lstStyle/>
            <a:p>
              <a:pPr algn="l">
                <a:lnSpc>
                  <a:spcPts val="3240"/>
                </a:lnSpc>
              </a:pPr>
              <a:r>
                <a:rPr lang="en-US" sz="2700">
                  <a:solidFill>
                    <a:srgbClr val="F1F3F3"/>
                  </a:solidFill>
                  <a:latin typeface="Arimo"/>
                  <a:ea typeface="Arimo"/>
                  <a:cs typeface="Arimo"/>
                  <a:sym typeface="Arimo"/>
                </a:rPr>
                <a:t>UPDATE this Presentation Header IN SLIDE MASTER</a:t>
              </a:r>
            </a:p>
          </p:txBody>
        </p:sp>
      </p:grpSp>
      <p:grpSp>
        <p:nvGrpSpPr>
          <p:cNvPr id="5" name="Group 5"/>
          <p:cNvGrpSpPr/>
          <p:nvPr/>
        </p:nvGrpSpPr>
        <p:grpSpPr>
          <a:xfrm>
            <a:off x="1711626" y="9584720"/>
            <a:ext cx="3963105" cy="276999"/>
            <a:chOff x="0" y="0"/>
            <a:chExt cx="5284140" cy="369332"/>
          </a:xfrm>
        </p:grpSpPr>
        <p:sp>
          <p:nvSpPr>
            <p:cNvPr id="6" name="Freeform 6"/>
            <p:cNvSpPr/>
            <p:nvPr/>
          </p:nvSpPr>
          <p:spPr>
            <a:xfrm>
              <a:off x="0" y="0"/>
              <a:ext cx="5284140" cy="369332"/>
            </a:xfrm>
            <a:custGeom>
              <a:avLst/>
              <a:gdLst/>
              <a:ahLst/>
              <a:cxnLst/>
              <a:rect l="l" t="t" r="r" b="b"/>
              <a:pathLst>
                <a:path w="5284140" h="369332">
                  <a:moveTo>
                    <a:pt x="0" y="0"/>
                  </a:moveTo>
                  <a:lnTo>
                    <a:pt x="5284140" y="0"/>
                  </a:lnTo>
                  <a:lnTo>
                    <a:pt x="5284140" y="369332"/>
                  </a:lnTo>
                  <a:lnTo>
                    <a:pt x="0" y="369332"/>
                  </a:lnTo>
                  <a:close/>
                </a:path>
              </a:pathLst>
            </a:custGeom>
            <a:solidFill>
              <a:srgbClr val="000000">
                <a:alpha val="0"/>
              </a:srgbClr>
            </a:solidFill>
          </p:spPr>
        </p:sp>
        <p:sp>
          <p:nvSpPr>
            <p:cNvPr id="7" name="TextBox 7"/>
            <p:cNvSpPr txBox="1"/>
            <p:nvPr/>
          </p:nvSpPr>
          <p:spPr>
            <a:xfrm>
              <a:off x="0" y="-9525"/>
              <a:ext cx="5284140" cy="378857"/>
            </a:xfrm>
            <a:prstGeom prst="rect">
              <a:avLst/>
            </a:prstGeom>
          </p:spPr>
          <p:txBody>
            <a:bodyPr lIns="0" tIns="0" rIns="0" bIns="0" rtlCol="0" anchor="t"/>
            <a:lstStyle/>
            <a:p>
              <a:pPr algn="l">
                <a:lnSpc>
                  <a:spcPts val="1080"/>
                </a:lnSpc>
              </a:pPr>
              <a:r>
                <a:rPr lang="en-US" sz="900">
                  <a:solidFill>
                    <a:srgbClr val="F1F3F3"/>
                  </a:solidFill>
                  <a:latin typeface="Arimo"/>
                  <a:ea typeface="Arimo"/>
                  <a:cs typeface="Arimo"/>
                  <a:sym typeface="Arimo"/>
                </a:rPr>
                <a:t>© 2025, Amazon Web Services, Inc. or its affiliates. All rights reserved. </a:t>
              </a:r>
            </a:p>
          </p:txBody>
        </p:sp>
      </p:grpSp>
      <p:sp>
        <p:nvSpPr>
          <p:cNvPr id="8" name="Freeform 8"/>
          <p:cNvSpPr/>
          <p:nvPr/>
        </p:nvSpPr>
        <p:spPr>
          <a:xfrm>
            <a:off x="9525" y="0"/>
            <a:ext cx="18297144" cy="10302876"/>
          </a:xfrm>
          <a:custGeom>
            <a:avLst/>
            <a:gdLst/>
            <a:ahLst/>
            <a:cxnLst/>
            <a:rect l="l" t="t" r="r" b="b"/>
            <a:pathLst>
              <a:path w="18297144" h="10302876">
                <a:moveTo>
                  <a:pt x="0" y="0"/>
                </a:moveTo>
                <a:lnTo>
                  <a:pt x="18297144" y="0"/>
                </a:lnTo>
                <a:lnTo>
                  <a:pt x="18297144" y="10302876"/>
                </a:lnTo>
                <a:lnTo>
                  <a:pt x="0" y="10302876"/>
                </a:lnTo>
                <a:lnTo>
                  <a:pt x="0" y="0"/>
                </a:lnTo>
                <a:close/>
              </a:path>
            </a:pathLst>
          </a:custGeom>
          <a:blipFill>
            <a:blip r:embed="rId3"/>
            <a:stretch>
              <a:fillRect r="-79"/>
            </a:stretch>
          </a:blipFill>
        </p:spPr>
      </p:sp>
      <p:grpSp>
        <p:nvGrpSpPr>
          <p:cNvPr id="9" name="Group 9"/>
          <p:cNvGrpSpPr/>
          <p:nvPr/>
        </p:nvGrpSpPr>
        <p:grpSpPr>
          <a:xfrm>
            <a:off x="13393800" y="9434250"/>
            <a:ext cx="4114800" cy="547687"/>
            <a:chOff x="0" y="0"/>
            <a:chExt cx="5486400" cy="730250"/>
          </a:xfrm>
        </p:grpSpPr>
        <p:sp>
          <p:nvSpPr>
            <p:cNvPr id="10" name="Freeform 10"/>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11" name="TextBox 11"/>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12</a:t>
              </a:r>
            </a:p>
          </p:txBody>
        </p:sp>
      </p:grpSp>
      <p:grpSp>
        <p:nvGrpSpPr>
          <p:cNvPr id="12" name="Group 12"/>
          <p:cNvGrpSpPr/>
          <p:nvPr/>
        </p:nvGrpSpPr>
        <p:grpSpPr>
          <a:xfrm>
            <a:off x="7450266" y="215843"/>
            <a:ext cx="10233328" cy="9970935"/>
            <a:chOff x="0" y="0"/>
            <a:chExt cx="13644438" cy="13294580"/>
          </a:xfrm>
        </p:grpSpPr>
        <p:sp>
          <p:nvSpPr>
            <p:cNvPr id="13" name="Freeform 13"/>
            <p:cNvSpPr/>
            <p:nvPr/>
          </p:nvSpPr>
          <p:spPr>
            <a:xfrm>
              <a:off x="0" y="0"/>
              <a:ext cx="13644372" cy="13294613"/>
            </a:xfrm>
            <a:custGeom>
              <a:avLst/>
              <a:gdLst/>
              <a:ahLst/>
              <a:cxnLst/>
              <a:rect l="l" t="t" r="r" b="b"/>
              <a:pathLst>
                <a:path w="13644372" h="13294613">
                  <a:moveTo>
                    <a:pt x="0" y="6647307"/>
                  </a:moveTo>
                  <a:cubicBezTo>
                    <a:pt x="0" y="2976118"/>
                    <a:pt x="3054350" y="0"/>
                    <a:pt x="6822186" y="0"/>
                  </a:cubicBezTo>
                  <a:cubicBezTo>
                    <a:pt x="10590022" y="0"/>
                    <a:pt x="13644372" y="2976118"/>
                    <a:pt x="13644372" y="6647307"/>
                  </a:cubicBezTo>
                  <a:cubicBezTo>
                    <a:pt x="13644372" y="10318496"/>
                    <a:pt x="10590022" y="13294613"/>
                    <a:pt x="6822186" y="13294613"/>
                  </a:cubicBezTo>
                  <a:cubicBezTo>
                    <a:pt x="3054350" y="13294613"/>
                    <a:pt x="0" y="10318496"/>
                    <a:pt x="0" y="6647307"/>
                  </a:cubicBezTo>
                  <a:close/>
                </a:path>
              </a:pathLst>
            </a:custGeom>
            <a:solidFill>
              <a:srgbClr val="103A6B">
                <a:alpha val="70196"/>
              </a:srgbClr>
            </a:solidFill>
          </p:spPr>
        </p:sp>
      </p:grpSp>
      <p:grpSp>
        <p:nvGrpSpPr>
          <p:cNvPr id="14" name="Group 14"/>
          <p:cNvGrpSpPr/>
          <p:nvPr/>
        </p:nvGrpSpPr>
        <p:grpSpPr>
          <a:xfrm>
            <a:off x="771150" y="811653"/>
            <a:ext cx="6225974" cy="1057707"/>
            <a:chOff x="0" y="0"/>
            <a:chExt cx="8301298" cy="1410276"/>
          </a:xfrm>
        </p:grpSpPr>
        <p:sp>
          <p:nvSpPr>
            <p:cNvPr id="15" name="Freeform 15"/>
            <p:cNvSpPr/>
            <p:nvPr/>
          </p:nvSpPr>
          <p:spPr>
            <a:xfrm>
              <a:off x="0" y="0"/>
              <a:ext cx="8301298" cy="1410276"/>
            </a:xfrm>
            <a:custGeom>
              <a:avLst/>
              <a:gdLst/>
              <a:ahLst/>
              <a:cxnLst/>
              <a:rect l="l" t="t" r="r" b="b"/>
              <a:pathLst>
                <a:path w="8301298" h="1410276">
                  <a:moveTo>
                    <a:pt x="0" y="0"/>
                  </a:moveTo>
                  <a:lnTo>
                    <a:pt x="8301298" y="0"/>
                  </a:lnTo>
                  <a:lnTo>
                    <a:pt x="8301298" y="1410276"/>
                  </a:lnTo>
                  <a:lnTo>
                    <a:pt x="0" y="1410276"/>
                  </a:lnTo>
                  <a:close/>
                </a:path>
              </a:pathLst>
            </a:custGeom>
            <a:solidFill>
              <a:srgbClr val="000000">
                <a:alpha val="0"/>
              </a:srgbClr>
            </a:solidFill>
          </p:spPr>
        </p:sp>
        <p:sp>
          <p:nvSpPr>
            <p:cNvPr id="16" name="TextBox 16"/>
            <p:cNvSpPr txBox="1"/>
            <p:nvPr/>
          </p:nvSpPr>
          <p:spPr>
            <a:xfrm>
              <a:off x="0" y="38100"/>
              <a:ext cx="8301298" cy="1372176"/>
            </a:xfrm>
            <a:prstGeom prst="rect">
              <a:avLst/>
            </a:prstGeom>
          </p:spPr>
          <p:txBody>
            <a:bodyPr lIns="0" tIns="0" rIns="0" bIns="0" rtlCol="0" anchor="t"/>
            <a:lstStyle/>
            <a:p>
              <a:pPr algn="l">
                <a:lnSpc>
                  <a:spcPts val="7128"/>
                </a:lnSpc>
              </a:pPr>
              <a:r>
                <a:rPr lang="en-US" sz="6600" b="1">
                  <a:solidFill>
                    <a:srgbClr val="FFFFFF"/>
                  </a:solidFill>
                  <a:latin typeface="Arimo Bold"/>
                  <a:ea typeface="Arimo Bold"/>
                  <a:cs typeface="Arimo Bold"/>
                  <a:sym typeface="Arimo Bold"/>
                </a:rPr>
                <a:t>RAG</a:t>
              </a:r>
              <a:r>
                <a:rPr lang="en-US" sz="6600">
                  <a:solidFill>
                    <a:srgbClr val="FFFFFF"/>
                  </a:solidFill>
                  <a:latin typeface="Arimo"/>
                  <a:ea typeface="Arimo"/>
                  <a:cs typeface="Arimo"/>
                  <a:sym typeface="Arimo"/>
                </a:rPr>
                <a:t> </a:t>
              </a:r>
            </a:p>
          </p:txBody>
        </p:sp>
      </p:grpSp>
      <p:grpSp>
        <p:nvGrpSpPr>
          <p:cNvPr id="17" name="Group 17"/>
          <p:cNvGrpSpPr/>
          <p:nvPr/>
        </p:nvGrpSpPr>
        <p:grpSpPr>
          <a:xfrm>
            <a:off x="11496826" y="2541392"/>
            <a:ext cx="3502182" cy="3620552"/>
            <a:chOff x="0" y="0"/>
            <a:chExt cx="4669576" cy="4827402"/>
          </a:xfrm>
        </p:grpSpPr>
        <p:sp>
          <p:nvSpPr>
            <p:cNvPr id="18" name="Freeform 18"/>
            <p:cNvSpPr/>
            <p:nvPr/>
          </p:nvSpPr>
          <p:spPr>
            <a:xfrm>
              <a:off x="0" y="0"/>
              <a:ext cx="4669536" cy="4827397"/>
            </a:xfrm>
            <a:custGeom>
              <a:avLst/>
              <a:gdLst/>
              <a:ahLst/>
              <a:cxnLst/>
              <a:rect l="l" t="t" r="r" b="b"/>
              <a:pathLst>
                <a:path w="4669536" h="4827397">
                  <a:moveTo>
                    <a:pt x="0" y="2413762"/>
                  </a:moveTo>
                  <a:cubicBezTo>
                    <a:pt x="0" y="1080643"/>
                    <a:pt x="1045337" y="0"/>
                    <a:pt x="2334768" y="0"/>
                  </a:cubicBezTo>
                  <a:cubicBezTo>
                    <a:pt x="3624199" y="0"/>
                    <a:pt x="4669536" y="1080643"/>
                    <a:pt x="4669536" y="2413762"/>
                  </a:cubicBezTo>
                  <a:cubicBezTo>
                    <a:pt x="4669536" y="3746881"/>
                    <a:pt x="3624199" y="4827397"/>
                    <a:pt x="2334768" y="4827397"/>
                  </a:cubicBezTo>
                  <a:cubicBezTo>
                    <a:pt x="1045337" y="4827397"/>
                    <a:pt x="0" y="3746754"/>
                    <a:pt x="0" y="2413762"/>
                  </a:cubicBezTo>
                  <a:close/>
                </a:path>
              </a:pathLst>
            </a:custGeom>
            <a:solidFill>
              <a:srgbClr val="0F65F9">
                <a:alpha val="33333"/>
              </a:srgbClr>
            </a:solidFill>
          </p:spPr>
        </p:sp>
      </p:grpSp>
      <p:sp>
        <p:nvSpPr>
          <p:cNvPr id="19" name="Freeform 19"/>
          <p:cNvSpPr/>
          <p:nvPr/>
        </p:nvSpPr>
        <p:spPr>
          <a:xfrm>
            <a:off x="12695568" y="3639735"/>
            <a:ext cx="1091994" cy="1113834"/>
          </a:xfrm>
          <a:custGeom>
            <a:avLst/>
            <a:gdLst/>
            <a:ahLst/>
            <a:cxnLst/>
            <a:rect l="l" t="t" r="r" b="b"/>
            <a:pathLst>
              <a:path w="1091994" h="1113834">
                <a:moveTo>
                  <a:pt x="0" y="0"/>
                </a:moveTo>
                <a:lnTo>
                  <a:pt x="1091994" y="0"/>
                </a:lnTo>
                <a:lnTo>
                  <a:pt x="1091994" y="1113834"/>
                </a:lnTo>
                <a:lnTo>
                  <a:pt x="0" y="1113834"/>
                </a:lnTo>
                <a:lnTo>
                  <a:pt x="0" y="0"/>
                </a:lnTo>
                <a:close/>
              </a:path>
            </a:pathLst>
          </a:custGeom>
          <a:blipFill>
            <a:blip r:embed="rId4">
              <a:extLst>
                <a:ext uri="{96DAC541-7B7A-43D3-8B79-37D633B846F1}">
                  <asvg:svgBlip xmlns:asvg="http://schemas.microsoft.com/office/drawing/2016/SVG/main" r:embed="rId5"/>
                </a:ext>
              </a:extLst>
            </a:blip>
            <a:stretch>
              <a:fillRect l="-1000" r="-1000"/>
            </a:stretch>
          </a:blipFill>
        </p:spPr>
      </p:sp>
      <p:grpSp>
        <p:nvGrpSpPr>
          <p:cNvPr id="20" name="Group 20"/>
          <p:cNvGrpSpPr/>
          <p:nvPr/>
        </p:nvGrpSpPr>
        <p:grpSpPr>
          <a:xfrm>
            <a:off x="8981690" y="4000028"/>
            <a:ext cx="232934" cy="232933"/>
            <a:chOff x="0" y="0"/>
            <a:chExt cx="310578" cy="310578"/>
          </a:xfrm>
        </p:grpSpPr>
        <p:sp>
          <p:nvSpPr>
            <p:cNvPr id="21" name="Freeform 21"/>
            <p:cNvSpPr/>
            <p:nvPr/>
          </p:nvSpPr>
          <p:spPr>
            <a:xfrm>
              <a:off x="0" y="0"/>
              <a:ext cx="310515" cy="310515"/>
            </a:xfrm>
            <a:custGeom>
              <a:avLst/>
              <a:gdLst/>
              <a:ahLst/>
              <a:cxnLst/>
              <a:rect l="l" t="t" r="r" b="b"/>
              <a:pathLst>
                <a:path w="310515" h="310515">
                  <a:moveTo>
                    <a:pt x="0" y="155321"/>
                  </a:moveTo>
                  <a:cubicBezTo>
                    <a:pt x="0" y="69469"/>
                    <a:pt x="69469" y="0"/>
                    <a:pt x="155321" y="0"/>
                  </a:cubicBezTo>
                  <a:cubicBezTo>
                    <a:pt x="241173" y="0"/>
                    <a:pt x="310515" y="69469"/>
                    <a:pt x="310515" y="155321"/>
                  </a:cubicBezTo>
                  <a:cubicBezTo>
                    <a:pt x="310515" y="241173"/>
                    <a:pt x="241046" y="310515"/>
                    <a:pt x="155321" y="310515"/>
                  </a:cubicBezTo>
                  <a:cubicBezTo>
                    <a:pt x="69596" y="310515"/>
                    <a:pt x="0" y="241046"/>
                    <a:pt x="0" y="155321"/>
                  </a:cubicBezTo>
                  <a:close/>
                </a:path>
              </a:pathLst>
            </a:custGeom>
            <a:solidFill>
              <a:srgbClr val="F2B118"/>
            </a:solidFill>
          </p:spPr>
        </p:sp>
      </p:grpSp>
      <p:grpSp>
        <p:nvGrpSpPr>
          <p:cNvPr id="22" name="Group 22"/>
          <p:cNvGrpSpPr/>
          <p:nvPr/>
        </p:nvGrpSpPr>
        <p:grpSpPr>
          <a:xfrm>
            <a:off x="15439293" y="4460158"/>
            <a:ext cx="2062447" cy="566591"/>
            <a:chOff x="0" y="0"/>
            <a:chExt cx="2749930" cy="755454"/>
          </a:xfrm>
        </p:grpSpPr>
        <p:sp>
          <p:nvSpPr>
            <p:cNvPr id="23" name="Freeform 23"/>
            <p:cNvSpPr/>
            <p:nvPr/>
          </p:nvSpPr>
          <p:spPr>
            <a:xfrm>
              <a:off x="0" y="0"/>
              <a:ext cx="2749930" cy="755454"/>
            </a:xfrm>
            <a:custGeom>
              <a:avLst/>
              <a:gdLst/>
              <a:ahLst/>
              <a:cxnLst/>
              <a:rect l="l" t="t" r="r" b="b"/>
              <a:pathLst>
                <a:path w="2749930" h="755454">
                  <a:moveTo>
                    <a:pt x="0" y="0"/>
                  </a:moveTo>
                  <a:lnTo>
                    <a:pt x="2749930" y="0"/>
                  </a:lnTo>
                  <a:lnTo>
                    <a:pt x="2749930" y="755454"/>
                  </a:lnTo>
                  <a:lnTo>
                    <a:pt x="0" y="755454"/>
                  </a:lnTo>
                  <a:close/>
                </a:path>
              </a:pathLst>
            </a:custGeom>
            <a:solidFill>
              <a:srgbClr val="000000">
                <a:alpha val="0"/>
              </a:srgbClr>
            </a:solidFill>
          </p:spPr>
        </p:sp>
        <p:sp>
          <p:nvSpPr>
            <p:cNvPr id="24" name="TextBox 24"/>
            <p:cNvSpPr txBox="1"/>
            <p:nvPr/>
          </p:nvSpPr>
          <p:spPr>
            <a:xfrm>
              <a:off x="0" y="19050"/>
              <a:ext cx="2749930" cy="736404"/>
            </a:xfrm>
            <a:prstGeom prst="rect">
              <a:avLst/>
            </a:prstGeom>
          </p:spPr>
          <p:txBody>
            <a:bodyPr lIns="0" tIns="0" rIns="0" bIns="0" rtlCol="0" anchor="t"/>
            <a:lstStyle/>
            <a:p>
              <a:pPr algn="ctr">
                <a:lnSpc>
                  <a:spcPts val="2268"/>
                </a:lnSpc>
              </a:pPr>
              <a:r>
                <a:rPr lang="en-US" sz="2100" b="1" spc="534">
                  <a:solidFill>
                    <a:srgbClr val="DF2885"/>
                  </a:solidFill>
                  <a:latin typeface="Arimo Bold"/>
                  <a:ea typeface="Arimo Bold"/>
                  <a:cs typeface="Arimo Bold"/>
                  <a:sym typeface="Arimo Bold"/>
                </a:rPr>
                <a:t>ANSWER</a:t>
              </a:r>
            </a:p>
          </p:txBody>
        </p:sp>
      </p:grpSp>
      <p:grpSp>
        <p:nvGrpSpPr>
          <p:cNvPr id="25" name="Group 25"/>
          <p:cNvGrpSpPr/>
          <p:nvPr/>
        </p:nvGrpSpPr>
        <p:grpSpPr>
          <a:xfrm>
            <a:off x="7602627" y="4460158"/>
            <a:ext cx="2991060" cy="566591"/>
            <a:chOff x="0" y="0"/>
            <a:chExt cx="3988080" cy="755454"/>
          </a:xfrm>
        </p:grpSpPr>
        <p:sp>
          <p:nvSpPr>
            <p:cNvPr id="26" name="Freeform 26"/>
            <p:cNvSpPr/>
            <p:nvPr/>
          </p:nvSpPr>
          <p:spPr>
            <a:xfrm>
              <a:off x="0" y="0"/>
              <a:ext cx="3988080" cy="755454"/>
            </a:xfrm>
            <a:custGeom>
              <a:avLst/>
              <a:gdLst/>
              <a:ahLst/>
              <a:cxnLst/>
              <a:rect l="l" t="t" r="r" b="b"/>
              <a:pathLst>
                <a:path w="3988080" h="755454">
                  <a:moveTo>
                    <a:pt x="0" y="0"/>
                  </a:moveTo>
                  <a:lnTo>
                    <a:pt x="3988080" y="0"/>
                  </a:lnTo>
                  <a:lnTo>
                    <a:pt x="3988080" y="755454"/>
                  </a:lnTo>
                  <a:lnTo>
                    <a:pt x="0" y="755454"/>
                  </a:lnTo>
                  <a:close/>
                </a:path>
              </a:pathLst>
            </a:custGeom>
            <a:solidFill>
              <a:srgbClr val="000000">
                <a:alpha val="0"/>
              </a:srgbClr>
            </a:solidFill>
          </p:spPr>
        </p:sp>
        <p:sp>
          <p:nvSpPr>
            <p:cNvPr id="27" name="TextBox 27"/>
            <p:cNvSpPr txBox="1"/>
            <p:nvPr/>
          </p:nvSpPr>
          <p:spPr>
            <a:xfrm>
              <a:off x="0" y="19050"/>
              <a:ext cx="3988080" cy="736404"/>
            </a:xfrm>
            <a:prstGeom prst="rect">
              <a:avLst/>
            </a:prstGeom>
          </p:spPr>
          <p:txBody>
            <a:bodyPr lIns="0" tIns="0" rIns="0" bIns="0" rtlCol="0" anchor="t"/>
            <a:lstStyle/>
            <a:p>
              <a:pPr algn="ctr">
                <a:lnSpc>
                  <a:spcPts val="2268"/>
                </a:lnSpc>
              </a:pPr>
              <a:r>
                <a:rPr lang="en-US" sz="2100" b="1" spc="534">
                  <a:solidFill>
                    <a:srgbClr val="FDCC65"/>
                  </a:solidFill>
                  <a:latin typeface="Arimo Bold"/>
                  <a:ea typeface="Arimo Bold"/>
                  <a:cs typeface="Arimo Bold"/>
                  <a:sym typeface="Arimo Bold"/>
                </a:rPr>
                <a:t>QUESTION</a:t>
              </a:r>
            </a:p>
          </p:txBody>
        </p:sp>
      </p:grpSp>
      <p:grpSp>
        <p:nvGrpSpPr>
          <p:cNvPr id="28" name="Group 28"/>
          <p:cNvGrpSpPr/>
          <p:nvPr/>
        </p:nvGrpSpPr>
        <p:grpSpPr>
          <a:xfrm>
            <a:off x="10226049" y="5201310"/>
            <a:ext cx="232934" cy="232934"/>
            <a:chOff x="0" y="0"/>
            <a:chExt cx="310578" cy="310578"/>
          </a:xfrm>
        </p:grpSpPr>
        <p:sp>
          <p:nvSpPr>
            <p:cNvPr id="29" name="Freeform 29"/>
            <p:cNvSpPr/>
            <p:nvPr/>
          </p:nvSpPr>
          <p:spPr>
            <a:xfrm>
              <a:off x="0" y="0"/>
              <a:ext cx="310515" cy="310515"/>
            </a:xfrm>
            <a:custGeom>
              <a:avLst/>
              <a:gdLst/>
              <a:ahLst/>
              <a:cxnLst/>
              <a:rect l="l" t="t" r="r" b="b"/>
              <a:pathLst>
                <a:path w="310515" h="310515">
                  <a:moveTo>
                    <a:pt x="0" y="155321"/>
                  </a:moveTo>
                  <a:cubicBezTo>
                    <a:pt x="0" y="69469"/>
                    <a:pt x="69469" y="0"/>
                    <a:pt x="155321" y="0"/>
                  </a:cubicBezTo>
                  <a:cubicBezTo>
                    <a:pt x="241173" y="0"/>
                    <a:pt x="310515" y="69469"/>
                    <a:pt x="310515" y="155321"/>
                  </a:cubicBezTo>
                  <a:cubicBezTo>
                    <a:pt x="310515" y="241173"/>
                    <a:pt x="241046" y="310515"/>
                    <a:pt x="155321" y="310515"/>
                  </a:cubicBezTo>
                  <a:cubicBezTo>
                    <a:pt x="69596" y="310515"/>
                    <a:pt x="0" y="241046"/>
                    <a:pt x="0" y="155321"/>
                  </a:cubicBezTo>
                  <a:close/>
                </a:path>
              </a:pathLst>
            </a:custGeom>
            <a:solidFill>
              <a:srgbClr val="F2B118"/>
            </a:solidFill>
          </p:spPr>
        </p:sp>
      </p:grpSp>
      <p:sp>
        <p:nvSpPr>
          <p:cNvPr id="30" name="AutoShape 30"/>
          <p:cNvSpPr/>
          <p:nvPr/>
        </p:nvSpPr>
        <p:spPr>
          <a:xfrm rot="77139">
            <a:off x="9059630" y="4097445"/>
            <a:ext cx="3396169" cy="0"/>
          </a:xfrm>
          <a:prstGeom prst="line">
            <a:avLst/>
          </a:prstGeom>
          <a:ln w="38100" cap="rnd">
            <a:solidFill>
              <a:srgbClr val="000000"/>
            </a:solidFill>
            <a:prstDash val="solid"/>
            <a:headEnd type="none" w="sm" len="sm"/>
            <a:tailEnd type="triangle" w="lg" len="med"/>
          </a:ln>
        </p:spPr>
      </p:sp>
      <p:grpSp>
        <p:nvGrpSpPr>
          <p:cNvPr id="31" name="Group 31"/>
          <p:cNvGrpSpPr/>
          <p:nvPr/>
        </p:nvGrpSpPr>
        <p:grpSpPr>
          <a:xfrm>
            <a:off x="8787236" y="6528285"/>
            <a:ext cx="3136980" cy="566590"/>
            <a:chOff x="0" y="0"/>
            <a:chExt cx="4182640" cy="755454"/>
          </a:xfrm>
        </p:grpSpPr>
        <p:sp>
          <p:nvSpPr>
            <p:cNvPr id="32" name="Freeform 32"/>
            <p:cNvSpPr/>
            <p:nvPr/>
          </p:nvSpPr>
          <p:spPr>
            <a:xfrm>
              <a:off x="0" y="0"/>
              <a:ext cx="4182640" cy="755454"/>
            </a:xfrm>
            <a:custGeom>
              <a:avLst/>
              <a:gdLst/>
              <a:ahLst/>
              <a:cxnLst/>
              <a:rect l="l" t="t" r="r" b="b"/>
              <a:pathLst>
                <a:path w="4182640" h="755454">
                  <a:moveTo>
                    <a:pt x="0" y="0"/>
                  </a:moveTo>
                  <a:lnTo>
                    <a:pt x="4182640" y="0"/>
                  </a:lnTo>
                  <a:lnTo>
                    <a:pt x="4182640" y="755454"/>
                  </a:lnTo>
                  <a:lnTo>
                    <a:pt x="0" y="755454"/>
                  </a:lnTo>
                  <a:close/>
                </a:path>
              </a:pathLst>
            </a:custGeom>
            <a:solidFill>
              <a:srgbClr val="000000">
                <a:alpha val="0"/>
              </a:srgbClr>
            </a:solidFill>
          </p:spPr>
        </p:sp>
        <p:sp>
          <p:nvSpPr>
            <p:cNvPr id="33" name="TextBox 33"/>
            <p:cNvSpPr txBox="1"/>
            <p:nvPr/>
          </p:nvSpPr>
          <p:spPr>
            <a:xfrm>
              <a:off x="0" y="9525"/>
              <a:ext cx="4182640" cy="745929"/>
            </a:xfrm>
            <a:prstGeom prst="rect">
              <a:avLst/>
            </a:prstGeom>
          </p:spPr>
          <p:txBody>
            <a:bodyPr lIns="0" tIns="0" rIns="0" bIns="0" rtlCol="0" anchor="t"/>
            <a:lstStyle/>
            <a:p>
              <a:pPr algn="ctr">
                <a:lnSpc>
                  <a:spcPts val="2916"/>
                </a:lnSpc>
              </a:pPr>
              <a:r>
                <a:rPr lang="en-US" sz="2700" b="1" spc="534">
                  <a:solidFill>
                    <a:srgbClr val="FDCC65"/>
                  </a:solidFill>
                  <a:latin typeface="Arimo Bold"/>
                  <a:ea typeface="Arimo Bold"/>
                  <a:cs typeface="Arimo Bold"/>
                  <a:sym typeface="Arimo Bold"/>
                </a:rPr>
                <a:t>RAG</a:t>
              </a:r>
            </a:p>
          </p:txBody>
        </p:sp>
      </p:grpSp>
      <p:grpSp>
        <p:nvGrpSpPr>
          <p:cNvPr id="34" name="Group 34"/>
          <p:cNvGrpSpPr/>
          <p:nvPr/>
        </p:nvGrpSpPr>
        <p:grpSpPr>
          <a:xfrm>
            <a:off x="11806984" y="5055732"/>
            <a:ext cx="2906242" cy="599630"/>
            <a:chOff x="0" y="0"/>
            <a:chExt cx="3874990" cy="799506"/>
          </a:xfrm>
        </p:grpSpPr>
        <p:sp>
          <p:nvSpPr>
            <p:cNvPr id="35" name="Freeform 35"/>
            <p:cNvSpPr/>
            <p:nvPr/>
          </p:nvSpPr>
          <p:spPr>
            <a:xfrm>
              <a:off x="0" y="0"/>
              <a:ext cx="3874990" cy="799506"/>
            </a:xfrm>
            <a:custGeom>
              <a:avLst/>
              <a:gdLst/>
              <a:ahLst/>
              <a:cxnLst/>
              <a:rect l="l" t="t" r="r" b="b"/>
              <a:pathLst>
                <a:path w="3874990" h="799506">
                  <a:moveTo>
                    <a:pt x="0" y="0"/>
                  </a:moveTo>
                  <a:lnTo>
                    <a:pt x="3874990" y="0"/>
                  </a:lnTo>
                  <a:lnTo>
                    <a:pt x="3874990" y="799506"/>
                  </a:lnTo>
                  <a:lnTo>
                    <a:pt x="0" y="799506"/>
                  </a:lnTo>
                  <a:close/>
                </a:path>
              </a:pathLst>
            </a:custGeom>
            <a:solidFill>
              <a:srgbClr val="000000">
                <a:alpha val="0"/>
              </a:srgbClr>
            </a:solidFill>
          </p:spPr>
        </p:sp>
        <p:sp>
          <p:nvSpPr>
            <p:cNvPr id="36" name="TextBox 36"/>
            <p:cNvSpPr txBox="1"/>
            <p:nvPr/>
          </p:nvSpPr>
          <p:spPr>
            <a:xfrm>
              <a:off x="0" y="19050"/>
              <a:ext cx="3874990" cy="780456"/>
            </a:xfrm>
            <a:prstGeom prst="rect">
              <a:avLst/>
            </a:prstGeom>
          </p:spPr>
          <p:txBody>
            <a:bodyPr lIns="0" tIns="0" rIns="0" bIns="0" rtlCol="0" anchor="t"/>
            <a:lstStyle/>
            <a:p>
              <a:pPr algn="ctr">
                <a:lnSpc>
                  <a:spcPts val="2268"/>
                </a:lnSpc>
              </a:pPr>
              <a:r>
                <a:rPr lang="en-US" sz="2100" b="1" spc="534">
                  <a:solidFill>
                    <a:srgbClr val="FF8096"/>
                  </a:solidFill>
                  <a:latin typeface="Arimo Bold"/>
                  <a:ea typeface="Arimo Bold"/>
                  <a:cs typeface="Arimo Bold"/>
                  <a:sym typeface="Arimo Bold"/>
                </a:rPr>
                <a:t>FOUNDATION</a:t>
              </a:r>
            </a:p>
            <a:p>
              <a:pPr algn="ctr">
                <a:lnSpc>
                  <a:spcPts val="2268"/>
                </a:lnSpc>
              </a:pPr>
              <a:r>
                <a:rPr lang="en-US" sz="2100" b="1" spc="534">
                  <a:solidFill>
                    <a:srgbClr val="FF8096"/>
                  </a:solidFill>
                  <a:latin typeface="Arimo Bold"/>
                  <a:ea typeface="Arimo Bold"/>
                  <a:cs typeface="Arimo Bold"/>
                  <a:sym typeface="Arimo Bold"/>
                </a:rPr>
                <a:t>MODEL</a:t>
              </a:r>
            </a:p>
          </p:txBody>
        </p:sp>
      </p:grpSp>
      <p:grpSp>
        <p:nvGrpSpPr>
          <p:cNvPr id="37" name="Group 37"/>
          <p:cNvGrpSpPr/>
          <p:nvPr/>
        </p:nvGrpSpPr>
        <p:grpSpPr>
          <a:xfrm>
            <a:off x="8999200" y="7373269"/>
            <a:ext cx="2676453" cy="566590"/>
            <a:chOff x="0" y="0"/>
            <a:chExt cx="3568604" cy="755454"/>
          </a:xfrm>
        </p:grpSpPr>
        <p:sp>
          <p:nvSpPr>
            <p:cNvPr id="38" name="Freeform 38"/>
            <p:cNvSpPr/>
            <p:nvPr/>
          </p:nvSpPr>
          <p:spPr>
            <a:xfrm>
              <a:off x="0" y="0"/>
              <a:ext cx="3568604" cy="755454"/>
            </a:xfrm>
            <a:custGeom>
              <a:avLst/>
              <a:gdLst/>
              <a:ahLst/>
              <a:cxnLst/>
              <a:rect l="l" t="t" r="r" b="b"/>
              <a:pathLst>
                <a:path w="3568604" h="755454">
                  <a:moveTo>
                    <a:pt x="0" y="0"/>
                  </a:moveTo>
                  <a:lnTo>
                    <a:pt x="3568604" y="0"/>
                  </a:lnTo>
                  <a:lnTo>
                    <a:pt x="3568604" y="755454"/>
                  </a:lnTo>
                  <a:lnTo>
                    <a:pt x="0" y="755454"/>
                  </a:lnTo>
                  <a:close/>
                </a:path>
              </a:pathLst>
            </a:custGeom>
            <a:solidFill>
              <a:srgbClr val="000000">
                <a:alpha val="0"/>
              </a:srgbClr>
            </a:solidFill>
          </p:spPr>
        </p:sp>
        <p:sp>
          <p:nvSpPr>
            <p:cNvPr id="39" name="TextBox 39"/>
            <p:cNvSpPr txBox="1"/>
            <p:nvPr/>
          </p:nvSpPr>
          <p:spPr>
            <a:xfrm>
              <a:off x="0" y="0"/>
              <a:ext cx="3568604" cy="755454"/>
            </a:xfrm>
            <a:prstGeom prst="rect">
              <a:avLst/>
            </a:prstGeom>
          </p:spPr>
          <p:txBody>
            <a:bodyPr lIns="0" tIns="0" rIns="0" bIns="0" rtlCol="0" anchor="t"/>
            <a:lstStyle/>
            <a:p>
              <a:pPr algn="ctr">
                <a:lnSpc>
                  <a:spcPts val="1919"/>
                </a:lnSpc>
              </a:pPr>
              <a:r>
                <a:rPr lang="en-US" sz="1777">
                  <a:solidFill>
                    <a:srgbClr val="FFFFFF"/>
                  </a:solidFill>
                  <a:latin typeface="Arimo"/>
                  <a:ea typeface="Arimo"/>
                  <a:cs typeface="Arimo"/>
                  <a:sym typeface="Arimo"/>
                </a:rPr>
                <a:t>Vector embeddings</a:t>
              </a:r>
            </a:p>
          </p:txBody>
        </p:sp>
      </p:grpSp>
      <p:sp>
        <p:nvSpPr>
          <p:cNvPr id="40" name="AutoShape 40"/>
          <p:cNvSpPr/>
          <p:nvPr/>
        </p:nvSpPr>
        <p:spPr>
          <a:xfrm rot="111641">
            <a:off x="14046026" y="4097445"/>
            <a:ext cx="2346814" cy="0"/>
          </a:xfrm>
          <a:prstGeom prst="line">
            <a:avLst/>
          </a:prstGeom>
          <a:ln w="38100" cap="rnd">
            <a:solidFill>
              <a:srgbClr val="000000"/>
            </a:solidFill>
            <a:prstDash val="solid"/>
            <a:headEnd type="none" w="sm" len="sm"/>
            <a:tailEnd type="triangle" w="lg" len="med"/>
          </a:ln>
        </p:spPr>
      </p:sp>
      <p:grpSp>
        <p:nvGrpSpPr>
          <p:cNvPr id="41" name="Group 41"/>
          <p:cNvGrpSpPr/>
          <p:nvPr/>
        </p:nvGrpSpPr>
        <p:grpSpPr>
          <a:xfrm>
            <a:off x="16534232" y="4000028"/>
            <a:ext cx="232934" cy="232933"/>
            <a:chOff x="0" y="0"/>
            <a:chExt cx="310578" cy="310578"/>
          </a:xfrm>
        </p:grpSpPr>
        <p:sp>
          <p:nvSpPr>
            <p:cNvPr id="42" name="Freeform 42"/>
            <p:cNvSpPr/>
            <p:nvPr/>
          </p:nvSpPr>
          <p:spPr>
            <a:xfrm>
              <a:off x="0" y="0"/>
              <a:ext cx="310515" cy="310515"/>
            </a:xfrm>
            <a:custGeom>
              <a:avLst/>
              <a:gdLst/>
              <a:ahLst/>
              <a:cxnLst/>
              <a:rect l="l" t="t" r="r" b="b"/>
              <a:pathLst>
                <a:path w="310515" h="310515">
                  <a:moveTo>
                    <a:pt x="0" y="155321"/>
                  </a:moveTo>
                  <a:cubicBezTo>
                    <a:pt x="0" y="69469"/>
                    <a:pt x="69469" y="0"/>
                    <a:pt x="155321" y="0"/>
                  </a:cubicBezTo>
                  <a:cubicBezTo>
                    <a:pt x="241173" y="0"/>
                    <a:pt x="310515" y="69469"/>
                    <a:pt x="310515" y="155321"/>
                  </a:cubicBezTo>
                  <a:cubicBezTo>
                    <a:pt x="310515" y="241173"/>
                    <a:pt x="241046" y="310515"/>
                    <a:pt x="155321" y="310515"/>
                  </a:cubicBezTo>
                  <a:cubicBezTo>
                    <a:pt x="69596" y="310515"/>
                    <a:pt x="0" y="241046"/>
                    <a:pt x="0" y="155321"/>
                  </a:cubicBezTo>
                  <a:close/>
                </a:path>
              </a:pathLst>
            </a:custGeom>
            <a:solidFill>
              <a:srgbClr val="5600C2"/>
            </a:solidFill>
          </p:spPr>
        </p:sp>
      </p:grpSp>
      <p:grpSp>
        <p:nvGrpSpPr>
          <p:cNvPr id="43" name="Group 43"/>
          <p:cNvGrpSpPr/>
          <p:nvPr/>
        </p:nvGrpSpPr>
        <p:grpSpPr>
          <a:xfrm rot="-5400000">
            <a:off x="8704464" y="5247829"/>
            <a:ext cx="3302523" cy="3388488"/>
            <a:chOff x="0" y="0"/>
            <a:chExt cx="4403364" cy="4517984"/>
          </a:xfrm>
        </p:grpSpPr>
        <p:sp>
          <p:nvSpPr>
            <p:cNvPr id="44" name="Freeform 44"/>
            <p:cNvSpPr/>
            <p:nvPr/>
          </p:nvSpPr>
          <p:spPr>
            <a:xfrm>
              <a:off x="-508" y="-17272"/>
              <a:ext cx="4403725" cy="4553585"/>
            </a:xfrm>
            <a:custGeom>
              <a:avLst/>
              <a:gdLst/>
              <a:ahLst/>
              <a:cxnLst/>
              <a:rect l="l" t="t" r="r" b="b"/>
              <a:pathLst>
                <a:path w="4403725" h="4553585">
                  <a:moveTo>
                    <a:pt x="4402963" y="2343277"/>
                  </a:moveTo>
                  <a:cubicBezTo>
                    <a:pt x="4367276" y="3576193"/>
                    <a:pt x="3373628" y="4553585"/>
                    <a:pt x="2169033" y="4535043"/>
                  </a:cubicBezTo>
                  <a:lnTo>
                    <a:pt x="2169795" y="4484243"/>
                  </a:lnTo>
                  <a:lnTo>
                    <a:pt x="2169033" y="4535043"/>
                  </a:lnTo>
                  <a:cubicBezTo>
                    <a:pt x="964565" y="4516374"/>
                    <a:pt x="0" y="3508756"/>
                    <a:pt x="508" y="2275205"/>
                  </a:cubicBezTo>
                  <a:cubicBezTo>
                    <a:pt x="1016" y="1041654"/>
                    <a:pt x="966470" y="35052"/>
                    <a:pt x="2170938" y="17526"/>
                  </a:cubicBezTo>
                  <a:lnTo>
                    <a:pt x="2171700" y="68326"/>
                  </a:lnTo>
                  <a:lnTo>
                    <a:pt x="2170938" y="17526"/>
                  </a:lnTo>
                  <a:cubicBezTo>
                    <a:pt x="3375533" y="0"/>
                    <a:pt x="4368292" y="978281"/>
                    <a:pt x="4402963" y="2211324"/>
                  </a:cubicBezTo>
                  <a:cubicBezTo>
                    <a:pt x="4403725" y="2239391"/>
                    <a:pt x="4381754" y="2262759"/>
                    <a:pt x="4353687" y="2263521"/>
                  </a:cubicBezTo>
                  <a:lnTo>
                    <a:pt x="2203704" y="2327021"/>
                  </a:lnTo>
                  <a:lnTo>
                    <a:pt x="2202180" y="2276221"/>
                  </a:lnTo>
                  <a:lnTo>
                    <a:pt x="2203704" y="2225421"/>
                  </a:lnTo>
                  <a:lnTo>
                    <a:pt x="4353687" y="2290953"/>
                  </a:lnTo>
                  <a:cubicBezTo>
                    <a:pt x="4381754" y="2291842"/>
                    <a:pt x="4403725" y="2315210"/>
                    <a:pt x="4402963" y="2343150"/>
                  </a:cubicBezTo>
                  <a:moveTo>
                    <a:pt x="4301363" y="2340229"/>
                  </a:moveTo>
                  <a:lnTo>
                    <a:pt x="4352163" y="2341753"/>
                  </a:lnTo>
                  <a:lnTo>
                    <a:pt x="4350639" y="2392553"/>
                  </a:lnTo>
                  <a:lnTo>
                    <a:pt x="2200656" y="2327021"/>
                  </a:lnTo>
                  <a:cubicBezTo>
                    <a:pt x="2173224" y="2326132"/>
                    <a:pt x="2151380" y="2303653"/>
                    <a:pt x="2151380" y="2276221"/>
                  </a:cubicBezTo>
                  <a:cubicBezTo>
                    <a:pt x="2151380" y="2248789"/>
                    <a:pt x="2173224" y="2226310"/>
                    <a:pt x="2200656" y="2225421"/>
                  </a:cubicBezTo>
                  <a:lnTo>
                    <a:pt x="4350639" y="2161921"/>
                  </a:lnTo>
                  <a:lnTo>
                    <a:pt x="4352163" y="2212721"/>
                  </a:lnTo>
                  <a:lnTo>
                    <a:pt x="4301363" y="2214118"/>
                  </a:lnTo>
                  <a:cubicBezTo>
                    <a:pt x="4268343" y="1034288"/>
                    <a:pt x="3319018" y="102362"/>
                    <a:pt x="2172462" y="119126"/>
                  </a:cubicBezTo>
                  <a:cubicBezTo>
                    <a:pt x="1025906" y="135890"/>
                    <a:pt x="102616" y="1094867"/>
                    <a:pt x="102108" y="2275332"/>
                  </a:cubicBezTo>
                  <a:lnTo>
                    <a:pt x="51308" y="2275332"/>
                  </a:lnTo>
                  <a:lnTo>
                    <a:pt x="102108" y="2275332"/>
                  </a:lnTo>
                  <a:cubicBezTo>
                    <a:pt x="101600" y="3455797"/>
                    <a:pt x="1024001" y="4415663"/>
                    <a:pt x="2170557" y="4433443"/>
                  </a:cubicBezTo>
                  <a:cubicBezTo>
                    <a:pt x="3317113" y="4451223"/>
                    <a:pt x="4267200" y="3520313"/>
                    <a:pt x="4301363" y="2340356"/>
                  </a:cubicBezTo>
                  <a:close/>
                </a:path>
              </a:pathLst>
            </a:custGeom>
            <a:solidFill>
              <a:srgbClr val="F2B118"/>
            </a:solidFill>
          </p:spPr>
        </p:sp>
        <p:sp>
          <p:nvSpPr>
            <p:cNvPr id="45" name="Freeform 45"/>
            <p:cNvSpPr/>
            <p:nvPr/>
          </p:nvSpPr>
          <p:spPr>
            <a:xfrm>
              <a:off x="-508" y="-17272"/>
              <a:ext cx="4403725" cy="4553585"/>
            </a:xfrm>
            <a:custGeom>
              <a:avLst/>
              <a:gdLst/>
              <a:ahLst/>
              <a:cxnLst/>
              <a:rect l="l" t="t" r="r" b="b"/>
              <a:pathLst>
                <a:path w="4403725" h="4553585">
                  <a:moveTo>
                    <a:pt x="4402963" y="2343277"/>
                  </a:moveTo>
                  <a:cubicBezTo>
                    <a:pt x="4367276" y="3576193"/>
                    <a:pt x="3373628" y="4553585"/>
                    <a:pt x="2169033" y="4535043"/>
                  </a:cubicBezTo>
                  <a:lnTo>
                    <a:pt x="2169795" y="4484243"/>
                  </a:lnTo>
                  <a:lnTo>
                    <a:pt x="2169033" y="4535043"/>
                  </a:lnTo>
                  <a:cubicBezTo>
                    <a:pt x="964565" y="4516374"/>
                    <a:pt x="0" y="3508756"/>
                    <a:pt x="508" y="2275205"/>
                  </a:cubicBezTo>
                  <a:cubicBezTo>
                    <a:pt x="1016" y="1041654"/>
                    <a:pt x="966470" y="35052"/>
                    <a:pt x="2170938" y="17526"/>
                  </a:cubicBezTo>
                  <a:lnTo>
                    <a:pt x="2171700" y="68326"/>
                  </a:lnTo>
                  <a:lnTo>
                    <a:pt x="2170938" y="17526"/>
                  </a:lnTo>
                  <a:cubicBezTo>
                    <a:pt x="3375533" y="0"/>
                    <a:pt x="4368292" y="978281"/>
                    <a:pt x="4402963" y="2211324"/>
                  </a:cubicBezTo>
                  <a:cubicBezTo>
                    <a:pt x="4403725" y="2239391"/>
                    <a:pt x="4381627" y="2262759"/>
                    <a:pt x="4353560" y="2263521"/>
                  </a:cubicBezTo>
                  <a:cubicBezTo>
                    <a:pt x="4325493" y="2264283"/>
                    <a:pt x="4302125" y="2242185"/>
                    <a:pt x="4301363" y="2214118"/>
                  </a:cubicBezTo>
                  <a:cubicBezTo>
                    <a:pt x="4268343" y="1034288"/>
                    <a:pt x="3319018" y="102362"/>
                    <a:pt x="2172462" y="119126"/>
                  </a:cubicBezTo>
                  <a:cubicBezTo>
                    <a:pt x="1025906" y="135890"/>
                    <a:pt x="102616" y="1094867"/>
                    <a:pt x="102108" y="2275332"/>
                  </a:cubicBezTo>
                  <a:lnTo>
                    <a:pt x="51308" y="2275332"/>
                  </a:lnTo>
                  <a:lnTo>
                    <a:pt x="102108" y="2275332"/>
                  </a:lnTo>
                  <a:cubicBezTo>
                    <a:pt x="101600" y="3455797"/>
                    <a:pt x="1024001" y="4415663"/>
                    <a:pt x="2170557" y="4433443"/>
                  </a:cubicBezTo>
                  <a:cubicBezTo>
                    <a:pt x="3317113" y="4451223"/>
                    <a:pt x="4267200" y="3520313"/>
                    <a:pt x="4301363" y="2340356"/>
                  </a:cubicBezTo>
                  <a:cubicBezTo>
                    <a:pt x="4302125" y="2312289"/>
                    <a:pt x="4325620" y="2290191"/>
                    <a:pt x="4353560" y="2291080"/>
                  </a:cubicBezTo>
                  <a:cubicBezTo>
                    <a:pt x="4381500" y="2291969"/>
                    <a:pt x="4403725" y="2315337"/>
                    <a:pt x="4402836" y="2343277"/>
                  </a:cubicBezTo>
                  <a:close/>
                </a:path>
              </a:pathLst>
            </a:custGeom>
            <a:solidFill>
              <a:srgbClr val="F2B118"/>
            </a:solidFill>
          </p:spPr>
        </p:sp>
      </p:grpSp>
      <p:grpSp>
        <p:nvGrpSpPr>
          <p:cNvPr id="46" name="Group 46"/>
          <p:cNvGrpSpPr/>
          <p:nvPr/>
        </p:nvGrpSpPr>
        <p:grpSpPr>
          <a:xfrm>
            <a:off x="691179" y="3639735"/>
            <a:ext cx="6294286" cy="2354490"/>
            <a:chOff x="0" y="0"/>
            <a:chExt cx="8392382" cy="3139320"/>
          </a:xfrm>
        </p:grpSpPr>
        <p:sp>
          <p:nvSpPr>
            <p:cNvPr id="47" name="Freeform 47"/>
            <p:cNvSpPr/>
            <p:nvPr/>
          </p:nvSpPr>
          <p:spPr>
            <a:xfrm>
              <a:off x="0" y="0"/>
              <a:ext cx="8392382" cy="3139320"/>
            </a:xfrm>
            <a:custGeom>
              <a:avLst/>
              <a:gdLst/>
              <a:ahLst/>
              <a:cxnLst/>
              <a:rect l="l" t="t" r="r" b="b"/>
              <a:pathLst>
                <a:path w="8392382" h="3139320">
                  <a:moveTo>
                    <a:pt x="0" y="0"/>
                  </a:moveTo>
                  <a:lnTo>
                    <a:pt x="8392382" y="0"/>
                  </a:lnTo>
                  <a:lnTo>
                    <a:pt x="8392382" y="3139320"/>
                  </a:lnTo>
                  <a:lnTo>
                    <a:pt x="0" y="3139320"/>
                  </a:lnTo>
                  <a:close/>
                </a:path>
              </a:pathLst>
            </a:custGeom>
            <a:solidFill>
              <a:srgbClr val="000000">
                <a:alpha val="0"/>
              </a:srgbClr>
            </a:solidFill>
          </p:spPr>
        </p:sp>
        <p:sp>
          <p:nvSpPr>
            <p:cNvPr id="48" name="TextBox 48"/>
            <p:cNvSpPr txBox="1"/>
            <p:nvPr/>
          </p:nvSpPr>
          <p:spPr>
            <a:xfrm>
              <a:off x="0" y="-28575"/>
              <a:ext cx="8392382" cy="3167895"/>
            </a:xfrm>
            <a:prstGeom prst="rect">
              <a:avLst/>
            </a:prstGeom>
          </p:spPr>
          <p:txBody>
            <a:bodyPr lIns="0" tIns="0" rIns="0" bIns="0" rtlCol="0" anchor="t"/>
            <a:lstStyle/>
            <a:p>
              <a:pPr algn="l">
                <a:lnSpc>
                  <a:spcPts val="4320"/>
                </a:lnSpc>
              </a:pPr>
              <a:r>
                <a:rPr lang="en-US" sz="3600">
                  <a:solidFill>
                    <a:srgbClr val="FFFFFF"/>
                  </a:solidFill>
                  <a:latin typeface="Arimo"/>
                  <a:ea typeface="Arimo"/>
                  <a:cs typeface="Arimo"/>
                  <a:sym typeface="Arimo"/>
                </a:rPr>
                <a:t>Improve the accuracy of foundational model response by augmenting the question with contextual information. </a:t>
              </a:r>
            </a:p>
          </p:txBody>
        </p:sp>
      </p:grpSp>
      <p:sp>
        <p:nvSpPr>
          <p:cNvPr id="49" name="Freeform 49"/>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6"/>
            <a:stretch>
              <a:fillRect l="-37" r="-37"/>
            </a:stretch>
          </a:blipFill>
        </p:spPr>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grpSp>
        <p:nvGrpSpPr>
          <p:cNvPr id="2" name="Group 2"/>
          <p:cNvGrpSpPr/>
          <p:nvPr/>
        </p:nvGrpSpPr>
        <p:grpSpPr>
          <a:xfrm>
            <a:off x="885277" y="638384"/>
            <a:ext cx="16459200" cy="980111"/>
            <a:chOff x="0" y="0"/>
            <a:chExt cx="21945600" cy="1306814"/>
          </a:xfrm>
        </p:grpSpPr>
        <p:sp>
          <p:nvSpPr>
            <p:cNvPr id="3" name="Freeform 3"/>
            <p:cNvSpPr/>
            <p:nvPr/>
          </p:nvSpPr>
          <p:spPr>
            <a:xfrm>
              <a:off x="0" y="0"/>
              <a:ext cx="21945600" cy="1306814"/>
            </a:xfrm>
            <a:custGeom>
              <a:avLst/>
              <a:gdLst/>
              <a:ahLst/>
              <a:cxnLst/>
              <a:rect l="l" t="t" r="r" b="b"/>
              <a:pathLst>
                <a:path w="21945600" h="1306814">
                  <a:moveTo>
                    <a:pt x="0" y="0"/>
                  </a:moveTo>
                  <a:lnTo>
                    <a:pt x="21945600" y="0"/>
                  </a:lnTo>
                  <a:lnTo>
                    <a:pt x="21945600" y="1306814"/>
                  </a:lnTo>
                  <a:lnTo>
                    <a:pt x="0" y="1306814"/>
                  </a:lnTo>
                  <a:close/>
                </a:path>
              </a:pathLst>
            </a:custGeom>
            <a:solidFill>
              <a:srgbClr val="000000">
                <a:alpha val="0"/>
              </a:srgbClr>
            </a:solidFill>
          </p:spPr>
        </p:sp>
        <p:sp>
          <p:nvSpPr>
            <p:cNvPr id="4" name="TextBox 4"/>
            <p:cNvSpPr txBox="1"/>
            <p:nvPr/>
          </p:nvSpPr>
          <p:spPr>
            <a:xfrm>
              <a:off x="0" y="38100"/>
              <a:ext cx="21945600" cy="1268714"/>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RAG architecture </a:t>
              </a:r>
            </a:p>
          </p:txBody>
        </p:sp>
      </p:grpSp>
      <p:sp>
        <p:nvSpPr>
          <p:cNvPr id="5" name="Freeform 5"/>
          <p:cNvSpPr/>
          <p:nvPr/>
        </p:nvSpPr>
        <p:spPr>
          <a:xfrm>
            <a:off x="5505069" y="2190024"/>
            <a:ext cx="10987921" cy="2341566"/>
          </a:xfrm>
          <a:custGeom>
            <a:avLst/>
            <a:gdLst/>
            <a:ahLst/>
            <a:cxnLst/>
            <a:rect l="l" t="t" r="r" b="b"/>
            <a:pathLst>
              <a:path w="10987921" h="2341566">
                <a:moveTo>
                  <a:pt x="0" y="0"/>
                </a:moveTo>
                <a:lnTo>
                  <a:pt x="10987921" y="0"/>
                </a:lnTo>
                <a:lnTo>
                  <a:pt x="10987921" y="2341566"/>
                </a:lnTo>
                <a:lnTo>
                  <a:pt x="0" y="2341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5505069" y="6340066"/>
            <a:ext cx="10987921" cy="2341566"/>
          </a:xfrm>
          <a:custGeom>
            <a:avLst/>
            <a:gdLst/>
            <a:ahLst/>
            <a:cxnLst/>
            <a:rect l="l" t="t" r="r" b="b"/>
            <a:pathLst>
              <a:path w="10987921" h="2341566">
                <a:moveTo>
                  <a:pt x="0" y="0"/>
                </a:moveTo>
                <a:lnTo>
                  <a:pt x="10987921" y="0"/>
                </a:lnTo>
                <a:lnTo>
                  <a:pt x="10987921" y="2341567"/>
                </a:lnTo>
                <a:lnTo>
                  <a:pt x="0" y="2341567"/>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sp>
      <p:sp>
        <p:nvSpPr>
          <p:cNvPr id="7" name="Freeform 7"/>
          <p:cNvSpPr/>
          <p:nvPr/>
        </p:nvSpPr>
        <p:spPr>
          <a:xfrm>
            <a:off x="6259830" y="2907030"/>
            <a:ext cx="655320" cy="708660"/>
          </a:xfrm>
          <a:custGeom>
            <a:avLst/>
            <a:gdLst/>
            <a:ahLst/>
            <a:cxnLst/>
            <a:rect l="l" t="t" r="r" b="b"/>
            <a:pathLst>
              <a:path w="655320" h="708660">
                <a:moveTo>
                  <a:pt x="0" y="0"/>
                </a:moveTo>
                <a:lnTo>
                  <a:pt x="655320" y="0"/>
                </a:lnTo>
                <a:lnTo>
                  <a:pt x="655320" y="708660"/>
                </a:lnTo>
                <a:lnTo>
                  <a:pt x="0" y="708660"/>
                </a:lnTo>
                <a:lnTo>
                  <a:pt x="0" y="0"/>
                </a:lnTo>
                <a:close/>
              </a:path>
            </a:pathLst>
          </a:custGeom>
          <a:blipFill>
            <a:blip r:embed="rId6"/>
            <a:stretch>
              <a:fillRect/>
            </a:stretch>
          </a:blipFill>
        </p:spPr>
      </p:sp>
      <p:sp>
        <p:nvSpPr>
          <p:cNvPr id="8" name="Freeform 8"/>
          <p:cNvSpPr/>
          <p:nvPr/>
        </p:nvSpPr>
        <p:spPr>
          <a:xfrm>
            <a:off x="15095220" y="6892290"/>
            <a:ext cx="727710" cy="723900"/>
          </a:xfrm>
          <a:custGeom>
            <a:avLst/>
            <a:gdLst/>
            <a:ahLst/>
            <a:cxnLst/>
            <a:rect l="l" t="t" r="r" b="b"/>
            <a:pathLst>
              <a:path w="727710" h="723900">
                <a:moveTo>
                  <a:pt x="0" y="0"/>
                </a:moveTo>
                <a:lnTo>
                  <a:pt x="727710" y="0"/>
                </a:lnTo>
                <a:lnTo>
                  <a:pt x="727710" y="723900"/>
                </a:lnTo>
                <a:lnTo>
                  <a:pt x="0" y="723900"/>
                </a:lnTo>
                <a:lnTo>
                  <a:pt x="0" y="0"/>
                </a:lnTo>
                <a:close/>
              </a:path>
            </a:pathLst>
          </a:custGeom>
          <a:blipFill>
            <a:blip r:embed="rId7"/>
            <a:stretch>
              <a:fillRect/>
            </a:stretch>
          </a:blipFill>
        </p:spPr>
      </p:sp>
      <p:grpSp>
        <p:nvGrpSpPr>
          <p:cNvPr id="9" name="Group 9"/>
          <p:cNvGrpSpPr>
            <a:grpSpLocks noChangeAspect="1"/>
          </p:cNvGrpSpPr>
          <p:nvPr/>
        </p:nvGrpSpPr>
        <p:grpSpPr>
          <a:xfrm>
            <a:off x="7073229" y="3096399"/>
            <a:ext cx="3281874" cy="142875"/>
            <a:chOff x="0" y="0"/>
            <a:chExt cx="2625496" cy="114300"/>
          </a:xfrm>
        </p:grpSpPr>
        <p:sp>
          <p:nvSpPr>
            <p:cNvPr id="10" name="Freeform 10"/>
            <p:cNvSpPr/>
            <p:nvPr/>
          </p:nvSpPr>
          <p:spPr>
            <a:xfrm>
              <a:off x="0" y="0"/>
              <a:ext cx="2625471" cy="114300"/>
            </a:xfrm>
            <a:custGeom>
              <a:avLst/>
              <a:gdLst/>
              <a:ahLst/>
              <a:cxnLst/>
              <a:rect l="l" t="t" r="r" b="b"/>
              <a:pathLst>
                <a:path w="2625471" h="114300">
                  <a:moveTo>
                    <a:pt x="19050" y="38100"/>
                  </a:moveTo>
                  <a:lnTo>
                    <a:pt x="2530221" y="38100"/>
                  </a:lnTo>
                  <a:cubicBezTo>
                    <a:pt x="2540762" y="38100"/>
                    <a:pt x="2549271" y="46609"/>
                    <a:pt x="2549271" y="57150"/>
                  </a:cubicBezTo>
                  <a:cubicBezTo>
                    <a:pt x="2549271" y="67691"/>
                    <a:pt x="2540762" y="76200"/>
                    <a:pt x="2530221" y="76200"/>
                  </a:cubicBezTo>
                  <a:lnTo>
                    <a:pt x="19050" y="76200"/>
                  </a:lnTo>
                  <a:cubicBezTo>
                    <a:pt x="8509" y="76200"/>
                    <a:pt x="0" y="67691"/>
                    <a:pt x="0" y="57150"/>
                  </a:cubicBezTo>
                  <a:cubicBezTo>
                    <a:pt x="0" y="46609"/>
                    <a:pt x="8509" y="38100"/>
                    <a:pt x="19050" y="38100"/>
                  </a:cubicBezTo>
                  <a:close/>
                  <a:moveTo>
                    <a:pt x="2511171" y="0"/>
                  </a:moveTo>
                  <a:lnTo>
                    <a:pt x="2625471" y="57150"/>
                  </a:lnTo>
                  <a:lnTo>
                    <a:pt x="2511171" y="114300"/>
                  </a:lnTo>
                  <a:close/>
                </a:path>
              </a:pathLst>
            </a:custGeom>
            <a:solidFill>
              <a:srgbClr val="FF8500"/>
            </a:solidFill>
          </p:spPr>
        </p:sp>
      </p:grpSp>
      <p:sp>
        <p:nvSpPr>
          <p:cNvPr id="11" name="Freeform 11"/>
          <p:cNvSpPr/>
          <p:nvPr/>
        </p:nvSpPr>
        <p:spPr>
          <a:xfrm>
            <a:off x="7537025" y="6669703"/>
            <a:ext cx="2015573" cy="1180898"/>
          </a:xfrm>
          <a:custGeom>
            <a:avLst/>
            <a:gdLst/>
            <a:ahLst/>
            <a:cxnLst/>
            <a:rect l="l" t="t" r="r" b="b"/>
            <a:pathLst>
              <a:path w="2015573" h="1180898">
                <a:moveTo>
                  <a:pt x="0" y="0"/>
                </a:moveTo>
                <a:lnTo>
                  <a:pt x="2015574" y="0"/>
                </a:lnTo>
                <a:lnTo>
                  <a:pt x="2015574" y="1180897"/>
                </a:lnTo>
                <a:lnTo>
                  <a:pt x="0" y="11808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a:grpSpLocks noChangeAspect="1"/>
          </p:cNvGrpSpPr>
          <p:nvPr/>
        </p:nvGrpSpPr>
        <p:grpSpPr>
          <a:xfrm>
            <a:off x="12106501" y="3072253"/>
            <a:ext cx="1964126" cy="142875"/>
            <a:chOff x="0" y="0"/>
            <a:chExt cx="1571308" cy="114300"/>
          </a:xfrm>
        </p:grpSpPr>
        <p:sp>
          <p:nvSpPr>
            <p:cNvPr id="13" name="Freeform 13"/>
            <p:cNvSpPr/>
            <p:nvPr/>
          </p:nvSpPr>
          <p:spPr>
            <a:xfrm>
              <a:off x="0" y="0"/>
              <a:ext cx="1571244" cy="114300"/>
            </a:xfrm>
            <a:custGeom>
              <a:avLst/>
              <a:gdLst/>
              <a:ahLst/>
              <a:cxnLst/>
              <a:rect l="l" t="t" r="r" b="b"/>
              <a:pathLst>
                <a:path w="1571244" h="114300">
                  <a:moveTo>
                    <a:pt x="19050" y="38100"/>
                  </a:moveTo>
                  <a:lnTo>
                    <a:pt x="1475994" y="38100"/>
                  </a:lnTo>
                  <a:cubicBezTo>
                    <a:pt x="1486535" y="38100"/>
                    <a:pt x="1495044" y="46609"/>
                    <a:pt x="1495044" y="57150"/>
                  </a:cubicBezTo>
                  <a:cubicBezTo>
                    <a:pt x="1495044" y="67691"/>
                    <a:pt x="1486535" y="76200"/>
                    <a:pt x="1475994" y="76200"/>
                  </a:cubicBezTo>
                  <a:lnTo>
                    <a:pt x="19050" y="76200"/>
                  </a:lnTo>
                  <a:cubicBezTo>
                    <a:pt x="8509" y="76200"/>
                    <a:pt x="0" y="67691"/>
                    <a:pt x="0" y="57150"/>
                  </a:cubicBezTo>
                  <a:cubicBezTo>
                    <a:pt x="0" y="46609"/>
                    <a:pt x="8509" y="38100"/>
                    <a:pt x="19050" y="38100"/>
                  </a:cubicBezTo>
                  <a:close/>
                  <a:moveTo>
                    <a:pt x="1456944" y="0"/>
                  </a:moveTo>
                  <a:lnTo>
                    <a:pt x="1571244" y="57150"/>
                  </a:lnTo>
                  <a:lnTo>
                    <a:pt x="1456944" y="114300"/>
                  </a:lnTo>
                  <a:close/>
                </a:path>
              </a:pathLst>
            </a:custGeom>
            <a:solidFill>
              <a:srgbClr val="FF8500"/>
            </a:solidFill>
          </p:spPr>
        </p:sp>
      </p:grpSp>
      <p:sp>
        <p:nvSpPr>
          <p:cNvPr id="14" name="Freeform 14"/>
          <p:cNvSpPr/>
          <p:nvPr/>
        </p:nvSpPr>
        <p:spPr>
          <a:xfrm>
            <a:off x="13129260" y="6751320"/>
            <a:ext cx="1143000" cy="1146810"/>
          </a:xfrm>
          <a:custGeom>
            <a:avLst/>
            <a:gdLst/>
            <a:ahLst/>
            <a:cxnLst/>
            <a:rect l="l" t="t" r="r" b="b"/>
            <a:pathLst>
              <a:path w="1143000" h="1146810">
                <a:moveTo>
                  <a:pt x="0" y="0"/>
                </a:moveTo>
                <a:lnTo>
                  <a:pt x="1143000" y="0"/>
                </a:lnTo>
                <a:lnTo>
                  <a:pt x="1143000" y="1146810"/>
                </a:lnTo>
                <a:lnTo>
                  <a:pt x="0" y="1146810"/>
                </a:lnTo>
                <a:lnTo>
                  <a:pt x="0" y="0"/>
                </a:lnTo>
                <a:close/>
              </a:path>
            </a:pathLst>
          </a:custGeom>
          <a:blipFill>
            <a:blip r:embed="rId10"/>
            <a:stretch>
              <a:fillRect/>
            </a:stretch>
          </a:blipFill>
        </p:spPr>
      </p:sp>
      <p:sp>
        <p:nvSpPr>
          <p:cNvPr id="15" name="Freeform 15"/>
          <p:cNvSpPr/>
          <p:nvPr/>
        </p:nvSpPr>
        <p:spPr>
          <a:xfrm>
            <a:off x="14340840" y="2632710"/>
            <a:ext cx="895350" cy="895350"/>
          </a:xfrm>
          <a:custGeom>
            <a:avLst/>
            <a:gdLst/>
            <a:ahLst/>
            <a:cxnLst/>
            <a:rect l="l" t="t" r="r" b="b"/>
            <a:pathLst>
              <a:path w="895350" h="895350">
                <a:moveTo>
                  <a:pt x="0" y="0"/>
                </a:moveTo>
                <a:lnTo>
                  <a:pt x="895350" y="0"/>
                </a:lnTo>
                <a:lnTo>
                  <a:pt x="895350" y="895350"/>
                </a:lnTo>
                <a:lnTo>
                  <a:pt x="0" y="895350"/>
                </a:lnTo>
                <a:lnTo>
                  <a:pt x="0" y="0"/>
                </a:lnTo>
                <a:close/>
              </a:path>
            </a:pathLst>
          </a:custGeom>
          <a:blipFill>
            <a:blip r:embed="rId11"/>
            <a:stretch>
              <a:fillRect/>
            </a:stretch>
          </a:blipFill>
        </p:spPr>
      </p:sp>
      <p:sp>
        <p:nvSpPr>
          <p:cNvPr id="16" name="Freeform 16"/>
          <p:cNvSpPr/>
          <p:nvPr/>
        </p:nvSpPr>
        <p:spPr>
          <a:xfrm>
            <a:off x="6103918" y="1679805"/>
            <a:ext cx="7323546" cy="7759577"/>
          </a:xfrm>
          <a:custGeom>
            <a:avLst/>
            <a:gdLst/>
            <a:ahLst/>
            <a:cxnLst/>
            <a:rect l="l" t="t" r="r" b="b"/>
            <a:pathLst>
              <a:path w="7323546" h="7759577">
                <a:moveTo>
                  <a:pt x="0" y="0"/>
                </a:moveTo>
                <a:lnTo>
                  <a:pt x="7323546" y="0"/>
                </a:lnTo>
                <a:lnTo>
                  <a:pt x="7323546" y="7759577"/>
                </a:lnTo>
                <a:lnTo>
                  <a:pt x="0" y="77595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7" name="Group 17"/>
          <p:cNvGrpSpPr>
            <a:grpSpLocks noChangeAspect="1"/>
          </p:cNvGrpSpPr>
          <p:nvPr/>
        </p:nvGrpSpPr>
        <p:grpSpPr>
          <a:xfrm>
            <a:off x="14270188" y="7198209"/>
            <a:ext cx="771811" cy="142875"/>
            <a:chOff x="0" y="0"/>
            <a:chExt cx="617449" cy="114300"/>
          </a:xfrm>
        </p:grpSpPr>
        <p:sp>
          <p:nvSpPr>
            <p:cNvPr id="18" name="Freeform 18"/>
            <p:cNvSpPr/>
            <p:nvPr/>
          </p:nvSpPr>
          <p:spPr>
            <a:xfrm>
              <a:off x="0" y="0"/>
              <a:ext cx="617474" cy="114300"/>
            </a:xfrm>
            <a:custGeom>
              <a:avLst/>
              <a:gdLst/>
              <a:ahLst/>
              <a:cxnLst/>
              <a:rect l="l" t="t" r="r" b="b"/>
              <a:pathLst>
                <a:path w="617474" h="114300">
                  <a:moveTo>
                    <a:pt x="598424" y="38100"/>
                  </a:moveTo>
                  <a:lnTo>
                    <a:pt x="95250" y="38100"/>
                  </a:lnTo>
                  <a:cubicBezTo>
                    <a:pt x="84709" y="38100"/>
                    <a:pt x="76200" y="46609"/>
                    <a:pt x="76200" y="57150"/>
                  </a:cubicBezTo>
                  <a:cubicBezTo>
                    <a:pt x="76200" y="67691"/>
                    <a:pt x="84709" y="76200"/>
                    <a:pt x="95250" y="76200"/>
                  </a:cubicBezTo>
                  <a:lnTo>
                    <a:pt x="598424" y="76200"/>
                  </a:lnTo>
                  <a:cubicBezTo>
                    <a:pt x="608965" y="76200"/>
                    <a:pt x="617474" y="67691"/>
                    <a:pt x="617474" y="57150"/>
                  </a:cubicBezTo>
                  <a:cubicBezTo>
                    <a:pt x="617474" y="46609"/>
                    <a:pt x="608965" y="38100"/>
                    <a:pt x="598424" y="38100"/>
                  </a:cubicBezTo>
                  <a:close/>
                  <a:moveTo>
                    <a:pt x="114300" y="0"/>
                  </a:moveTo>
                  <a:lnTo>
                    <a:pt x="0" y="57150"/>
                  </a:lnTo>
                  <a:lnTo>
                    <a:pt x="114300" y="114300"/>
                  </a:lnTo>
                  <a:close/>
                </a:path>
              </a:pathLst>
            </a:custGeom>
            <a:solidFill>
              <a:srgbClr val="FF8500"/>
            </a:solidFill>
          </p:spPr>
        </p:sp>
      </p:grpSp>
      <p:sp>
        <p:nvSpPr>
          <p:cNvPr id="19" name="Freeform 19"/>
          <p:cNvSpPr/>
          <p:nvPr/>
        </p:nvSpPr>
        <p:spPr>
          <a:xfrm>
            <a:off x="8679537" y="8625007"/>
            <a:ext cx="3193566" cy="953964"/>
          </a:xfrm>
          <a:custGeom>
            <a:avLst/>
            <a:gdLst/>
            <a:ahLst/>
            <a:cxnLst/>
            <a:rect l="l" t="t" r="r" b="b"/>
            <a:pathLst>
              <a:path w="3193566" h="953964">
                <a:moveTo>
                  <a:pt x="0" y="0"/>
                </a:moveTo>
                <a:lnTo>
                  <a:pt x="3193566" y="0"/>
                </a:lnTo>
                <a:lnTo>
                  <a:pt x="3193566" y="953964"/>
                </a:lnTo>
                <a:lnTo>
                  <a:pt x="0" y="953964"/>
                </a:lnTo>
                <a:lnTo>
                  <a:pt x="0" y="0"/>
                </a:lnTo>
                <a:close/>
              </a:path>
            </a:pathLst>
          </a:custGeom>
          <a:blipFill>
            <a:blip r:embed="rId14"/>
            <a:stretch>
              <a:fillRect l="-4343"/>
            </a:stretch>
          </a:blipFill>
        </p:spPr>
      </p:sp>
      <p:grpSp>
        <p:nvGrpSpPr>
          <p:cNvPr id="20" name="Group 20"/>
          <p:cNvGrpSpPr>
            <a:grpSpLocks noChangeAspect="1"/>
          </p:cNvGrpSpPr>
          <p:nvPr/>
        </p:nvGrpSpPr>
        <p:grpSpPr>
          <a:xfrm>
            <a:off x="5012912" y="6555260"/>
            <a:ext cx="2571690" cy="906756"/>
            <a:chOff x="0" y="0"/>
            <a:chExt cx="2057349" cy="725399"/>
          </a:xfrm>
        </p:grpSpPr>
        <p:sp>
          <p:nvSpPr>
            <p:cNvPr id="21" name="Freeform 21"/>
            <p:cNvSpPr/>
            <p:nvPr/>
          </p:nvSpPr>
          <p:spPr>
            <a:xfrm>
              <a:off x="0" y="0"/>
              <a:ext cx="2058162" cy="725424"/>
            </a:xfrm>
            <a:custGeom>
              <a:avLst/>
              <a:gdLst/>
              <a:ahLst/>
              <a:cxnLst/>
              <a:rect l="l" t="t" r="r" b="b"/>
              <a:pathLst>
                <a:path w="2058162" h="725424">
                  <a:moveTo>
                    <a:pt x="2056638" y="725424"/>
                  </a:moveTo>
                  <a:lnTo>
                    <a:pt x="1959991" y="723519"/>
                  </a:lnTo>
                  <a:lnTo>
                    <a:pt x="1863725" y="718058"/>
                  </a:lnTo>
                  <a:lnTo>
                    <a:pt x="1768983" y="709168"/>
                  </a:lnTo>
                  <a:lnTo>
                    <a:pt x="1676527" y="697230"/>
                  </a:lnTo>
                  <a:lnTo>
                    <a:pt x="1587119" y="682371"/>
                  </a:lnTo>
                  <a:lnTo>
                    <a:pt x="1501521" y="664845"/>
                  </a:lnTo>
                  <a:lnTo>
                    <a:pt x="1460246" y="655193"/>
                  </a:lnTo>
                  <a:lnTo>
                    <a:pt x="1420241" y="644906"/>
                  </a:lnTo>
                  <a:lnTo>
                    <a:pt x="1381506" y="634111"/>
                  </a:lnTo>
                  <a:lnTo>
                    <a:pt x="1344168" y="622808"/>
                  </a:lnTo>
                  <a:lnTo>
                    <a:pt x="1308354" y="610997"/>
                  </a:lnTo>
                  <a:lnTo>
                    <a:pt x="1274064" y="598678"/>
                  </a:lnTo>
                  <a:lnTo>
                    <a:pt x="1241425" y="585851"/>
                  </a:lnTo>
                  <a:lnTo>
                    <a:pt x="1210564" y="572643"/>
                  </a:lnTo>
                  <a:lnTo>
                    <a:pt x="1181481" y="559054"/>
                  </a:lnTo>
                  <a:lnTo>
                    <a:pt x="1154303" y="545084"/>
                  </a:lnTo>
                  <a:lnTo>
                    <a:pt x="1129157" y="530733"/>
                  </a:lnTo>
                  <a:lnTo>
                    <a:pt x="1106043" y="516001"/>
                  </a:lnTo>
                  <a:lnTo>
                    <a:pt x="1085088" y="500888"/>
                  </a:lnTo>
                  <a:lnTo>
                    <a:pt x="1066419" y="485394"/>
                  </a:lnTo>
                  <a:lnTo>
                    <a:pt x="1050036" y="469392"/>
                  </a:lnTo>
                  <a:lnTo>
                    <a:pt x="1036066" y="452882"/>
                  </a:lnTo>
                  <a:lnTo>
                    <a:pt x="1024763" y="435737"/>
                  </a:lnTo>
                  <a:lnTo>
                    <a:pt x="1016254" y="417957"/>
                  </a:lnTo>
                  <a:lnTo>
                    <a:pt x="1010920" y="399542"/>
                  </a:lnTo>
                  <a:lnTo>
                    <a:pt x="1009269" y="382524"/>
                  </a:lnTo>
                  <a:lnTo>
                    <a:pt x="1007745" y="367284"/>
                  </a:lnTo>
                  <a:lnTo>
                    <a:pt x="1008380" y="370713"/>
                  </a:lnTo>
                  <a:lnTo>
                    <a:pt x="1003935" y="355473"/>
                  </a:lnTo>
                  <a:lnTo>
                    <a:pt x="1005078" y="358394"/>
                  </a:lnTo>
                  <a:lnTo>
                    <a:pt x="997839" y="343154"/>
                  </a:lnTo>
                  <a:lnTo>
                    <a:pt x="999109" y="345440"/>
                  </a:lnTo>
                  <a:lnTo>
                    <a:pt x="989203" y="330327"/>
                  </a:lnTo>
                  <a:lnTo>
                    <a:pt x="990473" y="332105"/>
                  </a:lnTo>
                  <a:lnTo>
                    <a:pt x="977900" y="317119"/>
                  </a:lnTo>
                  <a:lnTo>
                    <a:pt x="979170" y="318516"/>
                  </a:lnTo>
                  <a:lnTo>
                    <a:pt x="964057" y="303657"/>
                  </a:lnTo>
                  <a:lnTo>
                    <a:pt x="965200" y="304673"/>
                  </a:lnTo>
                  <a:lnTo>
                    <a:pt x="947547" y="290068"/>
                  </a:lnTo>
                  <a:lnTo>
                    <a:pt x="948563" y="290830"/>
                  </a:lnTo>
                  <a:lnTo>
                    <a:pt x="928624" y="276352"/>
                  </a:lnTo>
                  <a:lnTo>
                    <a:pt x="929513" y="276987"/>
                  </a:lnTo>
                  <a:lnTo>
                    <a:pt x="907288" y="262763"/>
                  </a:lnTo>
                  <a:lnTo>
                    <a:pt x="908050" y="263271"/>
                  </a:lnTo>
                  <a:lnTo>
                    <a:pt x="883666" y="249301"/>
                  </a:lnTo>
                  <a:lnTo>
                    <a:pt x="884428" y="249682"/>
                  </a:lnTo>
                  <a:lnTo>
                    <a:pt x="858012" y="236093"/>
                  </a:lnTo>
                  <a:lnTo>
                    <a:pt x="858647" y="236474"/>
                  </a:lnTo>
                  <a:lnTo>
                    <a:pt x="830199" y="223139"/>
                  </a:lnTo>
                  <a:lnTo>
                    <a:pt x="830834" y="223393"/>
                  </a:lnTo>
                  <a:lnTo>
                    <a:pt x="800481" y="210439"/>
                  </a:lnTo>
                  <a:lnTo>
                    <a:pt x="800989" y="210693"/>
                  </a:lnTo>
                  <a:lnTo>
                    <a:pt x="768858" y="198120"/>
                  </a:lnTo>
                  <a:lnTo>
                    <a:pt x="769366" y="198247"/>
                  </a:lnTo>
                  <a:lnTo>
                    <a:pt x="735584" y="186055"/>
                  </a:lnTo>
                  <a:lnTo>
                    <a:pt x="736092" y="186182"/>
                  </a:lnTo>
                  <a:lnTo>
                    <a:pt x="700659" y="174498"/>
                  </a:lnTo>
                  <a:lnTo>
                    <a:pt x="701040" y="174625"/>
                  </a:lnTo>
                  <a:lnTo>
                    <a:pt x="664083" y="163449"/>
                  </a:lnTo>
                  <a:lnTo>
                    <a:pt x="664464" y="163576"/>
                  </a:lnTo>
                  <a:lnTo>
                    <a:pt x="626110" y="152908"/>
                  </a:lnTo>
                  <a:lnTo>
                    <a:pt x="626491" y="153035"/>
                  </a:lnTo>
                  <a:lnTo>
                    <a:pt x="586867" y="142875"/>
                  </a:lnTo>
                  <a:lnTo>
                    <a:pt x="587248" y="143002"/>
                  </a:lnTo>
                  <a:lnTo>
                    <a:pt x="546354" y="133350"/>
                  </a:lnTo>
                  <a:lnTo>
                    <a:pt x="546862" y="133477"/>
                  </a:lnTo>
                  <a:lnTo>
                    <a:pt x="461899" y="116078"/>
                  </a:lnTo>
                  <a:lnTo>
                    <a:pt x="462534" y="116205"/>
                  </a:lnTo>
                  <a:lnTo>
                    <a:pt x="373761" y="101473"/>
                  </a:lnTo>
                  <a:lnTo>
                    <a:pt x="374396" y="101600"/>
                  </a:lnTo>
                  <a:lnTo>
                    <a:pt x="282575" y="89662"/>
                  </a:lnTo>
                  <a:lnTo>
                    <a:pt x="283210" y="89789"/>
                  </a:lnTo>
                  <a:lnTo>
                    <a:pt x="189230" y="81026"/>
                  </a:lnTo>
                  <a:lnTo>
                    <a:pt x="189992" y="81026"/>
                  </a:lnTo>
                  <a:lnTo>
                    <a:pt x="93345" y="76073"/>
                  </a:lnTo>
                  <a:lnTo>
                    <a:pt x="95250" y="37973"/>
                  </a:lnTo>
                  <a:lnTo>
                    <a:pt x="192278" y="42926"/>
                  </a:lnTo>
                  <a:lnTo>
                    <a:pt x="287020" y="51816"/>
                  </a:lnTo>
                  <a:lnTo>
                    <a:pt x="379476" y="63754"/>
                  </a:lnTo>
                  <a:lnTo>
                    <a:pt x="469900" y="78232"/>
                  </a:lnTo>
                  <a:lnTo>
                    <a:pt x="555498" y="95758"/>
                  </a:lnTo>
                  <a:lnTo>
                    <a:pt x="596773" y="105410"/>
                  </a:lnTo>
                  <a:lnTo>
                    <a:pt x="636778" y="115697"/>
                  </a:lnTo>
                  <a:lnTo>
                    <a:pt x="675513" y="126492"/>
                  </a:lnTo>
                  <a:lnTo>
                    <a:pt x="712851" y="137795"/>
                  </a:lnTo>
                  <a:lnTo>
                    <a:pt x="748665" y="149606"/>
                  </a:lnTo>
                  <a:lnTo>
                    <a:pt x="782955" y="161925"/>
                  </a:lnTo>
                  <a:lnTo>
                    <a:pt x="815594" y="174752"/>
                  </a:lnTo>
                  <a:lnTo>
                    <a:pt x="846455" y="187960"/>
                  </a:lnTo>
                  <a:lnTo>
                    <a:pt x="875538" y="201549"/>
                  </a:lnTo>
                  <a:lnTo>
                    <a:pt x="902716" y="215519"/>
                  </a:lnTo>
                  <a:lnTo>
                    <a:pt x="927862" y="229870"/>
                  </a:lnTo>
                  <a:lnTo>
                    <a:pt x="950976" y="244602"/>
                  </a:lnTo>
                  <a:lnTo>
                    <a:pt x="971931" y="259715"/>
                  </a:lnTo>
                  <a:lnTo>
                    <a:pt x="990600" y="275209"/>
                  </a:lnTo>
                  <a:lnTo>
                    <a:pt x="1006983" y="291211"/>
                  </a:lnTo>
                  <a:lnTo>
                    <a:pt x="1020953" y="307721"/>
                  </a:lnTo>
                  <a:lnTo>
                    <a:pt x="1032256" y="324866"/>
                  </a:lnTo>
                  <a:lnTo>
                    <a:pt x="1040765" y="342646"/>
                  </a:lnTo>
                  <a:lnTo>
                    <a:pt x="1046099" y="361061"/>
                  </a:lnTo>
                  <a:lnTo>
                    <a:pt x="1047750" y="378079"/>
                  </a:lnTo>
                  <a:lnTo>
                    <a:pt x="1049274" y="393319"/>
                  </a:lnTo>
                  <a:lnTo>
                    <a:pt x="1048639" y="389890"/>
                  </a:lnTo>
                  <a:lnTo>
                    <a:pt x="1053084" y="405130"/>
                  </a:lnTo>
                  <a:lnTo>
                    <a:pt x="1051941" y="402209"/>
                  </a:lnTo>
                  <a:lnTo>
                    <a:pt x="1059180" y="417449"/>
                  </a:lnTo>
                  <a:lnTo>
                    <a:pt x="1057910" y="415163"/>
                  </a:lnTo>
                  <a:lnTo>
                    <a:pt x="1067816" y="430276"/>
                  </a:lnTo>
                  <a:lnTo>
                    <a:pt x="1066546" y="428498"/>
                  </a:lnTo>
                  <a:lnTo>
                    <a:pt x="1079119" y="443484"/>
                  </a:lnTo>
                  <a:lnTo>
                    <a:pt x="1077849" y="442087"/>
                  </a:lnTo>
                  <a:lnTo>
                    <a:pt x="1092962" y="456946"/>
                  </a:lnTo>
                  <a:lnTo>
                    <a:pt x="1091819" y="455930"/>
                  </a:lnTo>
                  <a:lnTo>
                    <a:pt x="1109472" y="470535"/>
                  </a:lnTo>
                  <a:lnTo>
                    <a:pt x="1108456" y="469773"/>
                  </a:lnTo>
                  <a:lnTo>
                    <a:pt x="1128395" y="484251"/>
                  </a:lnTo>
                  <a:lnTo>
                    <a:pt x="1127506" y="483616"/>
                  </a:lnTo>
                  <a:lnTo>
                    <a:pt x="1149731" y="497840"/>
                  </a:lnTo>
                  <a:lnTo>
                    <a:pt x="1148969" y="497332"/>
                  </a:lnTo>
                  <a:lnTo>
                    <a:pt x="1173353" y="511302"/>
                  </a:lnTo>
                  <a:lnTo>
                    <a:pt x="1172591" y="510921"/>
                  </a:lnTo>
                  <a:lnTo>
                    <a:pt x="1199007" y="524510"/>
                  </a:lnTo>
                  <a:lnTo>
                    <a:pt x="1198372" y="524129"/>
                  </a:lnTo>
                  <a:lnTo>
                    <a:pt x="1226820" y="537464"/>
                  </a:lnTo>
                  <a:lnTo>
                    <a:pt x="1226185" y="537210"/>
                  </a:lnTo>
                  <a:lnTo>
                    <a:pt x="1256538" y="550164"/>
                  </a:lnTo>
                  <a:lnTo>
                    <a:pt x="1256030" y="549910"/>
                  </a:lnTo>
                  <a:lnTo>
                    <a:pt x="1288161" y="562483"/>
                  </a:lnTo>
                  <a:lnTo>
                    <a:pt x="1287653" y="562356"/>
                  </a:lnTo>
                  <a:lnTo>
                    <a:pt x="1321435" y="574548"/>
                  </a:lnTo>
                  <a:lnTo>
                    <a:pt x="1320927" y="574421"/>
                  </a:lnTo>
                  <a:lnTo>
                    <a:pt x="1356360" y="586105"/>
                  </a:lnTo>
                  <a:lnTo>
                    <a:pt x="1355979" y="585978"/>
                  </a:lnTo>
                  <a:lnTo>
                    <a:pt x="1392936" y="597154"/>
                  </a:lnTo>
                  <a:lnTo>
                    <a:pt x="1392555" y="597027"/>
                  </a:lnTo>
                  <a:lnTo>
                    <a:pt x="1430909" y="607695"/>
                  </a:lnTo>
                  <a:lnTo>
                    <a:pt x="1430528" y="607568"/>
                  </a:lnTo>
                  <a:lnTo>
                    <a:pt x="1470152" y="617728"/>
                  </a:lnTo>
                  <a:lnTo>
                    <a:pt x="1469771" y="617601"/>
                  </a:lnTo>
                  <a:lnTo>
                    <a:pt x="1510665" y="627253"/>
                  </a:lnTo>
                  <a:lnTo>
                    <a:pt x="1510157" y="627126"/>
                  </a:lnTo>
                  <a:lnTo>
                    <a:pt x="1595120" y="644525"/>
                  </a:lnTo>
                  <a:lnTo>
                    <a:pt x="1594485" y="644398"/>
                  </a:lnTo>
                  <a:lnTo>
                    <a:pt x="1683258" y="659130"/>
                  </a:lnTo>
                  <a:lnTo>
                    <a:pt x="1682623" y="659003"/>
                  </a:lnTo>
                  <a:lnTo>
                    <a:pt x="1774444" y="670941"/>
                  </a:lnTo>
                  <a:lnTo>
                    <a:pt x="1773809" y="670814"/>
                  </a:lnTo>
                  <a:lnTo>
                    <a:pt x="1867789" y="679577"/>
                  </a:lnTo>
                  <a:lnTo>
                    <a:pt x="1867154" y="679577"/>
                  </a:lnTo>
                  <a:lnTo>
                    <a:pt x="1962658" y="685038"/>
                  </a:lnTo>
                  <a:lnTo>
                    <a:pt x="1961896" y="685038"/>
                  </a:lnTo>
                  <a:lnTo>
                    <a:pt x="2058162" y="686943"/>
                  </a:lnTo>
                  <a:close/>
                  <a:moveTo>
                    <a:pt x="112776" y="114300"/>
                  </a:moveTo>
                  <a:lnTo>
                    <a:pt x="0" y="54229"/>
                  </a:lnTo>
                  <a:lnTo>
                    <a:pt x="115697" y="0"/>
                  </a:lnTo>
                  <a:close/>
                </a:path>
              </a:pathLst>
            </a:custGeom>
            <a:solidFill>
              <a:srgbClr val="7C59ED"/>
            </a:solidFill>
          </p:spPr>
        </p:sp>
      </p:grpSp>
      <p:grpSp>
        <p:nvGrpSpPr>
          <p:cNvPr id="22" name="Group 22"/>
          <p:cNvGrpSpPr>
            <a:grpSpLocks noChangeAspect="1"/>
          </p:cNvGrpSpPr>
          <p:nvPr/>
        </p:nvGrpSpPr>
        <p:grpSpPr>
          <a:xfrm>
            <a:off x="10057578" y="7595747"/>
            <a:ext cx="338780" cy="932236"/>
            <a:chOff x="0" y="0"/>
            <a:chExt cx="271031" cy="745795"/>
          </a:xfrm>
        </p:grpSpPr>
        <p:sp>
          <p:nvSpPr>
            <p:cNvPr id="23" name="Freeform 23"/>
            <p:cNvSpPr/>
            <p:nvPr/>
          </p:nvSpPr>
          <p:spPr>
            <a:xfrm>
              <a:off x="0" y="0"/>
              <a:ext cx="271018" cy="745744"/>
            </a:xfrm>
            <a:custGeom>
              <a:avLst/>
              <a:gdLst/>
              <a:ahLst/>
              <a:cxnLst/>
              <a:rect l="l" t="t" r="r" b="b"/>
              <a:pathLst>
                <a:path w="271018" h="745744">
                  <a:moveTo>
                    <a:pt x="271018" y="635"/>
                  </a:moveTo>
                  <a:lnTo>
                    <a:pt x="270383" y="35814"/>
                  </a:lnTo>
                  <a:lnTo>
                    <a:pt x="268605" y="71120"/>
                  </a:lnTo>
                  <a:lnTo>
                    <a:pt x="262128" y="139319"/>
                  </a:lnTo>
                  <a:lnTo>
                    <a:pt x="257429" y="172212"/>
                  </a:lnTo>
                  <a:lnTo>
                    <a:pt x="251968" y="203581"/>
                  </a:lnTo>
                  <a:lnTo>
                    <a:pt x="245745" y="233426"/>
                  </a:lnTo>
                  <a:lnTo>
                    <a:pt x="238760" y="261366"/>
                  </a:lnTo>
                  <a:lnTo>
                    <a:pt x="231140" y="287274"/>
                  </a:lnTo>
                  <a:lnTo>
                    <a:pt x="222885" y="310896"/>
                  </a:lnTo>
                  <a:lnTo>
                    <a:pt x="213995" y="331978"/>
                  </a:lnTo>
                  <a:lnTo>
                    <a:pt x="204470" y="350393"/>
                  </a:lnTo>
                  <a:lnTo>
                    <a:pt x="194056" y="366141"/>
                  </a:lnTo>
                  <a:lnTo>
                    <a:pt x="182245" y="378968"/>
                  </a:lnTo>
                  <a:lnTo>
                    <a:pt x="168021" y="388493"/>
                  </a:lnTo>
                  <a:lnTo>
                    <a:pt x="155194" y="391414"/>
                  </a:lnTo>
                  <a:lnTo>
                    <a:pt x="145796" y="393573"/>
                  </a:lnTo>
                  <a:lnTo>
                    <a:pt x="152146" y="390906"/>
                  </a:lnTo>
                  <a:lnTo>
                    <a:pt x="142748" y="397129"/>
                  </a:lnTo>
                  <a:lnTo>
                    <a:pt x="146177" y="394081"/>
                  </a:lnTo>
                  <a:lnTo>
                    <a:pt x="136906" y="404114"/>
                  </a:lnTo>
                  <a:lnTo>
                    <a:pt x="138811" y="401701"/>
                  </a:lnTo>
                  <a:lnTo>
                    <a:pt x="129794" y="415290"/>
                  </a:lnTo>
                  <a:lnTo>
                    <a:pt x="130810" y="413512"/>
                  </a:lnTo>
                  <a:lnTo>
                    <a:pt x="122174" y="430403"/>
                  </a:lnTo>
                  <a:lnTo>
                    <a:pt x="122809" y="429006"/>
                  </a:lnTo>
                  <a:lnTo>
                    <a:pt x="114427" y="448945"/>
                  </a:lnTo>
                  <a:lnTo>
                    <a:pt x="114808" y="447802"/>
                  </a:lnTo>
                  <a:lnTo>
                    <a:pt x="106934" y="470408"/>
                  </a:lnTo>
                  <a:lnTo>
                    <a:pt x="107188" y="469519"/>
                  </a:lnTo>
                  <a:lnTo>
                    <a:pt x="99822" y="494538"/>
                  </a:lnTo>
                  <a:lnTo>
                    <a:pt x="100076" y="493776"/>
                  </a:lnTo>
                  <a:lnTo>
                    <a:pt x="93345" y="521081"/>
                  </a:lnTo>
                  <a:lnTo>
                    <a:pt x="93472" y="520446"/>
                  </a:lnTo>
                  <a:lnTo>
                    <a:pt x="87376" y="549656"/>
                  </a:lnTo>
                  <a:lnTo>
                    <a:pt x="87503" y="549021"/>
                  </a:lnTo>
                  <a:lnTo>
                    <a:pt x="82169" y="579882"/>
                  </a:lnTo>
                  <a:lnTo>
                    <a:pt x="82296" y="579247"/>
                  </a:lnTo>
                  <a:lnTo>
                    <a:pt x="77724" y="611378"/>
                  </a:lnTo>
                  <a:lnTo>
                    <a:pt x="77851" y="610235"/>
                  </a:lnTo>
                  <a:lnTo>
                    <a:pt x="74549" y="652018"/>
                  </a:lnTo>
                  <a:lnTo>
                    <a:pt x="36576" y="649097"/>
                  </a:lnTo>
                  <a:lnTo>
                    <a:pt x="39878" y="606679"/>
                  </a:lnTo>
                  <a:lnTo>
                    <a:pt x="44577" y="573659"/>
                  </a:lnTo>
                  <a:lnTo>
                    <a:pt x="50038" y="542290"/>
                  </a:lnTo>
                  <a:lnTo>
                    <a:pt x="56261" y="512445"/>
                  </a:lnTo>
                  <a:lnTo>
                    <a:pt x="63246" y="484505"/>
                  </a:lnTo>
                  <a:lnTo>
                    <a:pt x="70866" y="458597"/>
                  </a:lnTo>
                  <a:lnTo>
                    <a:pt x="79121" y="434975"/>
                  </a:lnTo>
                  <a:lnTo>
                    <a:pt x="88011" y="413893"/>
                  </a:lnTo>
                  <a:lnTo>
                    <a:pt x="97536" y="395478"/>
                  </a:lnTo>
                  <a:lnTo>
                    <a:pt x="107950" y="379730"/>
                  </a:lnTo>
                  <a:lnTo>
                    <a:pt x="119761" y="366903"/>
                  </a:lnTo>
                  <a:lnTo>
                    <a:pt x="133985" y="357378"/>
                  </a:lnTo>
                  <a:lnTo>
                    <a:pt x="146812" y="354457"/>
                  </a:lnTo>
                  <a:lnTo>
                    <a:pt x="156210" y="352298"/>
                  </a:lnTo>
                  <a:lnTo>
                    <a:pt x="149860" y="354965"/>
                  </a:lnTo>
                  <a:lnTo>
                    <a:pt x="159258" y="348742"/>
                  </a:lnTo>
                  <a:lnTo>
                    <a:pt x="155829" y="351790"/>
                  </a:lnTo>
                  <a:lnTo>
                    <a:pt x="165100" y="341757"/>
                  </a:lnTo>
                  <a:lnTo>
                    <a:pt x="163195" y="344170"/>
                  </a:lnTo>
                  <a:lnTo>
                    <a:pt x="172212" y="330581"/>
                  </a:lnTo>
                  <a:lnTo>
                    <a:pt x="171196" y="332359"/>
                  </a:lnTo>
                  <a:lnTo>
                    <a:pt x="179832" y="315468"/>
                  </a:lnTo>
                  <a:lnTo>
                    <a:pt x="179197" y="316865"/>
                  </a:lnTo>
                  <a:lnTo>
                    <a:pt x="187579" y="296926"/>
                  </a:lnTo>
                  <a:lnTo>
                    <a:pt x="187198" y="298069"/>
                  </a:lnTo>
                  <a:lnTo>
                    <a:pt x="195072" y="275463"/>
                  </a:lnTo>
                  <a:lnTo>
                    <a:pt x="194818" y="276352"/>
                  </a:lnTo>
                  <a:lnTo>
                    <a:pt x="202184" y="251333"/>
                  </a:lnTo>
                  <a:lnTo>
                    <a:pt x="201930" y="252095"/>
                  </a:lnTo>
                  <a:lnTo>
                    <a:pt x="208661" y="224790"/>
                  </a:lnTo>
                  <a:lnTo>
                    <a:pt x="208534" y="225425"/>
                  </a:lnTo>
                  <a:lnTo>
                    <a:pt x="214630" y="196215"/>
                  </a:lnTo>
                  <a:lnTo>
                    <a:pt x="214503" y="196850"/>
                  </a:lnTo>
                  <a:lnTo>
                    <a:pt x="219837" y="165989"/>
                  </a:lnTo>
                  <a:lnTo>
                    <a:pt x="219710" y="166624"/>
                  </a:lnTo>
                  <a:lnTo>
                    <a:pt x="224282" y="134493"/>
                  </a:lnTo>
                  <a:lnTo>
                    <a:pt x="224155" y="135382"/>
                  </a:lnTo>
                  <a:lnTo>
                    <a:pt x="230505" y="68072"/>
                  </a:lnTo>
                  <a:lnTo>
                    <a:pt x="230378" y="68961"/>
                  </a:lnTo>
                  <a:lnTo>
                    <a:pt x="232029" y="34290"/>
                  </a:lnTo>
                  <a:lnTo>
                    <a:pt x="232029" y="34925"/>
                  </a:lnTo>
                  <a:lnTo>
                    <a:pt x="232918" y="0"/>
                  </a:lnTo>
                  <a:close/>
                  <a:moveTo>
                    <a:pt x="114173" y="634873"/>
                  </a:moveTo>
                  <a:lnTo>
                    <a:pt x="50673" y="745744"/>
                  </a:lnTo>
                  <a:lnTo>
                    <a:pt x="0" y="628396"/>
                  </a:lnTo>
                  <a:close/>
                </a:path>
              </a:pathLst>
            </a:custGeom>
            <a:solidFill>
              <a:srgbClr val="7C59ED"/>
            </a:solidFill>
          </p:spPr>
        </p:sp>
      </p:grpSp>
      <p:sp>
        <p:nvSpPr>
          <p:cNvPr id="24" name="Freeform 24"/>
          <p:cNvSpPr/>
          <p:nvPr/>
        </p:nvSpPr>
        <p:spPr>
          <a:xfrm>
            <a:off x="1651861" y="6105596"/>
            <a:ext cx="3121854" cy="2665202"/>
          </a:xfrm>
          <a:custGeom>
            <a:avLst/>
            <a:gdLst/>
            <a:ahLst/>
            <a:cxnLst/>
            <a:rect l="l" t="t" r="r" b="b"/>
            <a:pathLst>
              <a:path w="3121854" h="2665202">
                <a:moveTo>
                  <a:pt x="0" y="0"/>
                </a:moveTo>
                <a:lnTo>
                  <a:pt x="3121855" y="0"/>
                </a:lnTo>
                <a:lnTo>
                  <a:pt x="3121855" y="2665203"/>
                </a:lnTo>
                <a:lnTo>
                  <a:pt x="0" y="2665203"/>
                </a:lnTo>
                <a:lnTo>
                  <a:pt x="0" y="0"/>
                </a:lnTo>
                <a:close/>
              </a:path>
            </a:pathLst>
          </a:custGeom>
          <a:blipFill>
            <a:blip r:embed="rId15"/>
            <a:stretch>
              <a:fillRect/>
            </a:stretch>
          </a:blipFill>
        </p:spPr>
      </p:sp>
      <p:sp>
        <p:nvSpPr>
          <p:cNvPr id="25" name="Freeform 25"/>
          <p:cNvSpPr/>
          <p:nvPr/>
        </p:nvSpPr>
        <p:spPr>
          <a:xfrm>
            <a:off x="946845" y="2248269"/>
            <a:ext cx="4051161" cy="3279696"/>
          </a:xfrm>
          <a:custGeom>
            <a:avLst/>
            <a:gdLst/>
            <a:ahLst/>
            <a:cxnLst/>
            <a:rect l="l" t="t" r="r" b="b"/>
            <a:pathLst>
              <a:path w="4051161" h="3279696">
                <a:moveTo>
                  <a:pt x="0" y="0"/>
                </a:moveTo>
                <a:lnTo>
                  <a:pt x="4051161" y="0"/>
                </a:lnTo>
                <a:lnTo>
                  <a:pt x="4051161" y="3279696"/>
                </a:lnTo>
                <a:lnTo>
                  <a:pt x="0" y="3279696"/>
                </a:lnTo>
                <a:lnTo>
                  <a:pt x="0" y="0"/>
                </a:lnTo>
                <a:close/>
              </a:path>
            </a:pathLst>
          </a:custGeom>
          <a:blipFill>
            <a:blip r:embed="rId16"/>
            <a:stretch>
              <a:fillRect l="-29643" r="-28579"/>
            </a:stretch>
          </a:blipFill>
        </p:spPr>
      </p:sp>
      <p:sp>
        <p:nvSpPr>
          <p:cNvPr id="26" name="TextBox 26"/>
          <p:cNvSpPr txBox="1"/>
          <p:nvPr/>
        </p:nvSpPr>
        <p:spPr>
          <a:xfrm>
            <a:off x="6264759" y="3726871"/>
            <a:ext cx="495467" cy="314146"/>
          </a:xfrm>
          <a:prstGeom prst="rect">
            <a:avLst/>
          </a:prstGeom>
        </p:spPr>
        <p:txBody>
          <a:bodyPr lIns="0" tIns="0" rIns="0" bIns="0" rtlCol="0" anchor="t">
            <a:spAutoFit/>
          </a:bodyPr>
          <a:lstStyle/>
          <a:p>
            <a:pPr algn="l">
              <a:lnSpc>
                <a:spcPts val="2625"/>
              </a:lnSpc>
            </a:pPr>
            <a:r>
              <a:rPr lang="en-US" sz="1875">
                <a:solidFill>
                  <a:srgbClr val="FFFFFF"/>
                </a:solidFill>
                <a:latin typeface="IBM Plex Sans"/>
                <a:ea typeface="IBM Plex Sans"/>
                <a:cs typeface="IBM Plex Sans"/>
                <a:sym typeface="IBM Plex Sans"/>
              </a:rPr>
              <a:t>User</a:t>
            </a:r>
          </a:p>
        </p:txBody>
      </p:sp>
      <p:sp>
        <p:nvSpPr>
          <p:cNvPr id="27" name="TextBox 27"/>
          <p:cNvSpPr txBox="1"/>
          <p:nvPr/>
        </p:nvSpPr>
        <p:spPr>
          <a:xfrm>
            <a:off x="7941552" y="7056799"/>
            <a:ext cx="1294424" cy="276046"/>
          </a:xfrm>
          <a:prstGeom prst="rect">
            <a:avLst/>
          </a:prstGeom>
        </p:spPr>
        <p:txBody>
          <a:bodyPr lIns="0" tIns="0" rIns="0" bIns="0" rtlCol="0" anchor="t">
            <a:spAutoFit/>
          </a:bodyPr>
          <a:lstStyle/>
          <a:p>
            <a:pPr algn="l">
              <a:lnSpc>
                <a:spcPts val="2250"/>
              </a:lnSpc>
            </a:pPr>
            <a:r>
              <a:rPr lang="en-US" sz="1875">
                <a:solidFill>
                  <a:srgbClr val="FFFFFF"/>
                </a:solidFill>
                <a:latin typeface="IBM Plex Sans"/>
                <a:ea typeface="IBM Plex Sans"/>
                <a:cs typeface="IBM Plex Sans"/>
                <a:sym typeface="IBM Plex Sans"/>
              </a:rPr>
              <a:t>Knowledge </a:t>
            </a:r>
          </a:p>
        </p:txBody>
      </p:sp>
      <p:sp>
        <p:nvSpPr>
          <p:cNvPr id="28" name="TextBox 28"/>
          <p:cNvSpPr txBox="1"/>
          <p:nvPr/>
        </p:nvSpPr>
        <p:spPr>
          <a:xfrm>
            <a:off x="8297716" y="7342549"/>
            <a:ext cx="567583" cy="276046"/>
          </a:xfrm>
          <a:prstGeom prst="rect">
            <a:avLst/>
          </a:prstGeom>
        </p:spPr>
        <p:txBody>
          <a:bodyPr lIns="0" tIns="0" rIns="0" bIns="0" rtlCol="0" anchor="t">
            <a:spAutoFit/>
          </a:bodyPr>
          <a:lstStyle/>
          <a:p>
            <a:pPr algn="l">
              <a:lnSpc>
                <a:spcPts val="2250"/>
              </a:lnSpc>
            </a:pPr>
            <a:r>
              <a:rPr lang="en-US" sz="1875">
                <a:solidFill>
                  <a:srgbClr val="FFFFFF"/>
                </a:solidFill>
                <a:latin typeface="IBM Plex Sans"/>
                <a:ea typeface="IBM Plex Sans"/>
                <a:cs typeface="IBM Plex Sans"/>
                <a:sym typeface="IBM Plex Sans"/>
              </a:rPr>
              <a:t>base </a:t>
            </a:r>
          </a:p>
        </p:txBody>
      </p:sp>
      <p:sp>
        <p:nvSpPr>
          <p:cNvPr id="29" name="TextBox 29"/>
          <p:cNvSpPr txBox="1"/>
          <p:nvPr/>
        </p:nvSpPr>
        <p:spPr>
          <a:xfrm>
            <a:off x="8014454" y="7769281"/>
            <a:ext cx="1100423" cy="504646"/>
          </a:xfrm>
          <a:prstGeom prst="rect">
            <a:avLst/>
          </a:prstGeom>
        </p:spPr>
        <p:txBody>
          <a:bodyPr lIns="0" tIns="0" rIns="0" bIns="0" rtlCol="0" anchor="t">
            <a:spAutoFit/>
          </a:bodyPr>
          <a:lstStyle/>
          <a:p>
            <a:pPr algn="l">
              <a:lnSpc>
                <a:spcPts val="4687"/>
              </a:lnSpc>
            </a:pPr>
            <a:r>
              <a:rPr lang="en-US" sz="1875">
                <a:solidFill>
                  <a:srgbClr val="FFFFFF"/>
                </a:solidFill>
                <a:latin typeface="IBM Plex Sans"/>
                <a:ea typeface="IBM Plex Sans"/>
                <a:cs typeface="IBM Plex Sans"/>
                <a:sym typeface="IBM Plex Sans"/>
              </a:rPr>
              <a:t>Vector DB</a:t>
            </a:r>
          </a:p>
        </p:txBody>
      </p:sp>
      <p:sp>
        <p:nvSpPr>
          <p:cNvPr id="30" name="TextBox 30"/>
          <p:cNvSpPr txBox="1"/>
          <p:nvPr/>
        </p:nvSpPr>
        <p:spPr>
          <a:xfrm>
            <a:off x="7516951" y="2675311"/>
            <a:ext cx="2135243" cy="314146"/>
          </a:xfrm>
          <a:prstGeom prst="rect">
            <a:avLst/>
          </a:prstGeom>
        </p:spPr>
        <p:txBody>
          <a:bodyPr lIns="0" tIns="0" rIns="0" bIns="0" rtlCol="0" anchor="t">
            <a:spAutoFit/>
          </a:bodyPr>
          <a:lstStyle/>
          <a:p>
            <a:pPr algn="l">
              <a:lnSpc>
                <a:spcPts val="2625"/>
              </a:lnSpc>
            </a:pPr>
            <a:r>
              <a:rPr lang="en-US" sz="1875" spc="1">
                <a:solidFill>
                  <a:srgbClr val="FFFFFF"/>
                </a:solidFill>
                <a:latin typeface="IBM Plex Sans"/>
                <a:ea typeface="IBM Plex Sans"/>
                <a:cs typeface="IBM Plex Sans"/>
                <a:sym typeface="IBM Plex Sans"/>
              </a:rPr>
              <a:t>Question + Context</a:t>
            </a:r>
          </a:p>
        </p:txBody>
      </p:sp>
      <p:sp>
        <p:nvSpPr>
          <p:cNvPr id="31" name="TextBox 31"/>
          <p:cNvSpPr txBox="1"/>
          <p:nvPr/>
        </p:nvSpPr>
        <p:spPr>
          <a:xfrm>
            <a:off x="10720292" y="7933111"/>
            <a:ext cx="1427452" cy="276046"/>
          </a:xfrm>
          <a:prstGeom prst="rect">
            <a:avLst/>
          </a:prstGeom>
        </p:spPr>
        <p:txBody>
          <a:bodyPr lIns="0" tIns="0" rIns="0" bIns="0" rtlCol="0" anchor="t">
            <a:spAutoFit/>
          </a:bodyPr>
          <a:lstStyle/>
          <a:p>
            <a:pPr algn="l">
              <a:lnSpc>
                <a:spcPts val="2250"/>
              </a:lnSpc>
            </a:pPr>
            <a:r>
              <a:rPr lang="en-US" sz="1875">
                <a:solidFill>
                  <a:srgbClr val="FFFFFF"/>
                </a:solidFill>
                <a:latin typeface="IBM Plex Sans"/>
                <a:ea typeface="IBM Plex Sans"/>
                <a:cs typeface="IBM Plex Sans"/>
                <a:sym typeface="IBM Plex Sans"/>
              </a:rPr>
              <a:t>Embeddings </a:t>
            </a:r>
          </a:p>
        </p:txBody>
      </p:sp>
      <p:sp>
        <p:nvSpPr>
          <p:cNvPr id="32" name="TextBox 32"/>
          <p:cNvSpPr txBox="1"/>
          <p:nvPr/>
        </p:nvSpPr>
        <p:spPr>
          <a:xfrm>
            <a:off x="10894921" y="8218861"/>
            <a:ext cx="1007519" cy="276046"/>
          </a:xfrm>
          <a:prstGeom prst="rect">
            <a:avLst/>
          </a:prstGeom>
        </p:spPr>
        <p:txBody>
          <a:bodyPr lIns="0" tIns="0" rIns="0" bIns="0" rtlCol="0" anchor="t">
            <a:spAutoFit/>
          </a:bodyPr>
          <a:lstStyle/>
          <a:p>
            <a:pPr algn="l">
              <a:lnSpc>
                <a:spcPts val="2250"/>
              </a:lnSpc>
            </a:pPr>
            <a:r>
              <a:rPr lang="en-US" sz="1875" spc="3">
                <a:solidFill>
                  <a:srgbClr val="FFFFFF"/>
                </a:solidFill>
                <a:latin typeface="IBM Plex Sans"/>
                <a:ea typeface="IBM Plex Sans"/>
                <a:cs typeface="IBM Plex Sans"/>
                <a:sym typeface="IBM Plex Sans"/>
              </a:rPr>
              <a:t>Endpoint</a:t>
            </a:r>
          </a:p>
        </p:txBody>
      </p:sp>
      <p:sp>
        <p:nvSpPr>
          <p:cNvPr id="33" name="TextBox 33"/>
          <p:cNvSpPr txBox="1"/>
          <p:nvPr/>
        </p:nvSpPr>
        <p:spPr>
          <a:xfrm>
            <a:off x="12802767" y="7780699"/>
            <a:ext cx="1761887" cy="314146"/>
          </a:xfrm>
          <a:prstGeom prst="rect">
            <a:avLst/>
          </a:prstGeom>
        </p:spPr>
        <p:txBody>
          <a:bodyPr lIns="0" tIns="0" rIns="0" bIns="0" rtlCol="0" anchor="t">
            <a:spAutoFit/>
          </a:bodyPr>
          <a:lstStyle/>
          <a:p>
            <a:pPr algn="l">
              <a:lnSpc>
                <a:spcPts val="2625"/>
              </a:lnSpc>
            </a:pPr>
            <a:r>
              <a:rPr lang="en-US" sz="1875">
                <a:solidFill>
                  <a:srgbClr val="FFFFFF"/>
                </a:solidFill>
                <a:latin typeface="IBM Plex Sans"/>
                <a:ea typeface="IBM Plex Sans"/>
                <a:cs typeface="IBM Plex Sans"/>
                <a:sym typeface="IBM Plex Sans"/>
              </a:rPr>
              <a:t>Document store</a:t>
            </a:r>
          </a:p>
        </p:txBody>
      </p:sp>
      <p:sp>
        <p:nvSpPr>
          <p:cNvPr id="34" name="TextBox 34"/>
          <p:cNvSpPr txBox="1"/>
          <p:nvPr/>
        </p:nvSpPr>
        <p:spPr>
          <a:xfrm>
            <a:off x="14476607" y="3505879"/>
            <a:ext cx="807232" cy="314146"/>
          </a:xfrm>
          <a:prstGeom prst="rect">
            <a:avLst/>
          </a:prstGeom>
        </p:spPr>
        <p:txBody>
          <a:bodyPr lIns="0" tIns="0" rIns="0" bIns="0" rtlCol="0" anchor="t">
            <a:spAutoFit/>
          </a:bodyPr>
          <a:lstStyle/>
          <a:p>
            <a:pPr algn="l">
              <a:lnSpc>
                <a:spcPts val="2625"/>
              </a:lnSpc>
            </a:pPr>
            <a:r>
              <a:rPr lang="en-US" sz="1875">
                <a:solidFill>
                  <a:srgbClr val="FFFFFF"/>
                </a:solidFill>
                <a:latin typeface="IBM Plex Sans"/>
                <a:ea typeface="IBM Plex Sans"/>
                <a:cs typeface="IBM Plex Sans"/>
                <a:sym typeface="IBM Plex Sans"/>
              </a:rPr>
              <a:t>Answer</a:t>
            </a:r>
          </a:p>
        </p:txBody>
      </p:sp>
      <p:sp>
        <p:nvSpPr>
          <p:cNvPr id="35" name="TextBox 35"/>
          <p:cNvSpPr txBox="1"/>
          <p:nvPr/>
        </p:nvSpPr>
        <p:spPr>
          <a:xfrm>
            <a:off x="15019294" y="7639729"/>
            <a:ext cx="874490" cy="276046"/>
          </a:xfrm>
          <a:prstGeom prst="rect">
            <a:avLst/>
          </a:prstGeom>
        </p:spPr>
        <p:txBody>
          <a:bodyPr lIns="0" tIns="0" rIns="0" bIns="0" rtlCol="0" anchor="t">
            <a:spAutoFit/>
          </a:bodyPr>
          <a:lstStyle/>
          <a:p>
            <a:pPr algn="l">
              <a:lnSpc>
                <a:spcPts val="2250"/>
              </a:lnSpc>
            </a:pPr>
            <a:r>
              <a:rPr lang="en-US" sz="1875">
                <a:solidFill>
                  <a:srgbClr val="FFFFFF"/>
                </a:solidFill>
                <a:latin typeface="IBM Plex Sans"/>
                <a:ea typeface="IBM Plex Sans"/>
                <a:cs typeface="IBM Plex Sans"/>
                <a:sym typeface="IBM Plex Sans"/>
              </a:rPr>
              <a:t>New/up</a:t>
            </a:r>
          </a:p>
        </p:txBody>
      </p:sp>
      <p:sp>
        <p:nvSpPr>
          <p:cNvPr id="36" name="TextBox 36"/>
          <p:cNvSpPr txBox="1"/>
          <p:nvPr/>
        </p:nvSpPr>
        <p:spPr>
          <a:xfrm>
            <a:off x="15136380" y="7925491"/>
            <a:ext cx="699147" cy="276046"/>
          </a:xfrm>
          <a:prstGeom prst="rect">
            <a:avLst/>
          </a:prstGeom>
        </p:spPr>
        <p:txBody>
          <a:bodyPr lIns="0" tIns="0" rIns="0" bIns="0" rtlCol="0" anchor="t">
            <a:spAutoFit/>
          </a:bodyPr>
          <a:lstStyle/>
          <a:p>
            <a:pPr algn="l">
              <a:lnSpc>
                <a:spcPts val="2250"/>
              </a:lnSpc>
            </a:pPr>
            <a:r>
              <a:rPr lang="en-US" sz="1875">
                <a:solidFill>
                  <a:srgbClr val="FFFFFF"/>
                </a:solidFill>
                <a:latin typeface="IBM Plex Sans"/>
                <a:ea typeface="IBM Plex Sans"/>
                <a:cs typeface="IBM Plex Sans"/>
                <a:sym typeface="IBM Plex Sans"/>
              </a:rPr>
              <a:t>dated </a:t>
            </a:r>
          </a:p>
        </p:txBody>
      </p:sp>
      <p:sp>
        <p:nvSpPr>
          <p:cNvPr id="37" name="TextBox 37"/>
          <p:cNvSpPr txBox="1"/>
          <p:nvPr/>
        </p:nvSpPr>
        <p:spPr>
          <a:xfrm>
            <a:off x="15201864" y="8211241"/>
            <a:ext cx="501825" cy="276046"/>
          </a:xfrm>
          <a:prstGeom prst="rect">
            <a:avLst/>
          </a:prstGeom>
        </p:spPr>
        <p:txBody>
          <a:bodyPr lIns="0" tIns="0" rIns="0" bIns="0" rtlCol="0" anchor="t">
            <a:spAutoFit/>
          </a:bodyPr>
          <a:lstStyle/>
          <a:p>
            <a:pPr algn="l">
              <a:lnSpc>
                <a:spcPts val="2250"/>
              </a:lnSpc>
            </a:pPr>
            <a:r>
              <a:rPr lang="en-US" sz="1875" spc="1">
                <a:solidFill>
                  <a:srgbClr val="FFFFFF"/>
                </a:solidFill>
                <a:latin typeface="IBM Plex Sans"/>
                <a:ea typeface="IBM Plex Sans"/>
                <a:cs typeface="IBM Plex Sans"/>
                <a:sym typeface="IBM Plex Sans"/>
              </a:rPr>
              <a:t>docs</a:t>
            </a:r>
          </a:p>
        </p:txBody>
      </p:sp>
      <p:sp>
        <p:nvSpPr>
          <p:cNvPr id="38" name="TextBox 38"/>
          <p:cNvSpPr txBox="1"/>
          <p:nvPr/>
        </p:nvSpPr>
        <p:spPr>
          <a:xfrm>
            <a:off x="6416659" y="4874895"/>
            <a:ext cx="1209330" cy="285583"/>
          </a:xfrm>
          <a:prstGeom prst="rect">
            <a:avLst/>
          </a:prstGeom>
        </p:spPr>
        <p:txBody>
          <a:bodyPr lIns="0" tIns="0" rIns="0" bIns="0" rtlCol="0" anchor="t">
            <a:spAutoFit/>
          </a:bodyPr>
          <a:lstStyle/>
          <a:p>
            <a:pPr algn="l">
              <a:lnSpc>
                <a:spcPts val="2250"/>
              </a:lnSpc>
            </a:pPr>
            <a:r>
              <a:rPr lang="en-US" sz="1749" spc="27">
                <a:solidFill>
                  <a:srgbClr val="FFFFFF"/>
                </a:solidFill>
                <a:latin typeface="IBM Plex Sans"/>
                <a:ea typeface="IBM Plex Sans"/>
                <a:cs typeface="IBM Plex Sans"/>
                <a:sym typeface="IBM Plex Sans"/>
              </a:rPr>
              <a:t>Embed the </a:t>
            </a:r>
          </a:p>
        </p:txBody>
      </p:sp>
      <p:sp>
        <p:nvSpPr>
          <p:cNvPr id="39" name="TextBox 39"/>
          <p:cNvSpPr txBox="1"/>
          <p:nvPr/>
        </p:nvSpPr>
        <p:spPr>
          <a:xfrm>
            <a:off x="6644854" y="5160645"/>
            <a:ext cx="912376" cy="285583"/>
          </a:xfrm>
          <a:prstGeom prst="rect">
            <a:avLst/>
          </a:prstGeom>
        </p:spPr>
        <p:txBody>
          <a:bodyPr lIns="0" tIns="0" rIns="0" bIns="0" rtlCol="0" anchor="t">
            <a:spAutoFit/>
          </a:bodyPr>
          <a:lstStyle/>
          <a:p>
            <a:pPr algn="l">
              <a:lnSpc>
                <a:spcPts val="2250"/>
              </a:lnSpc>
            </a:pPr>
            <a:r>
              <a:rPr lang="en-US" sz="1749" spc="22">
                <a:solidFill>
                  <a:srgbClr val="FFFFFF"/>
                </a:solidFill>
                <a:latin typeface="IBM Plex Sans"/>
                <a:ea typeface="IBM Plex Sans"/>
                <a:cs typeface="IBM Plex Sans"/>
                <a:sym typeface="IBM Plex Sans"/>
              </a:rPr>
              <a:t>question</a:t>
            </a:r>
          </a:p>
        </p:txBody>
      </p:sp>
      <p:sp>
        <p:nvSpPr>
          <p:cNvPr id="40" name="TextBox 40"/>
          <p:cNvSpPr txBox="1"/>
          <p:nvPr/>
        </p:nvSpPr>
        <p:spPr>
          <a:xfrm>
            <a:off x="9005745" y="4886325"/>
            <a:ext cx="2311134" cy="571333"/>
          </a:xfrm>
          <a:prstGeom prst="rect">
            <a:avLst/>
          </a:prstGeom>
        </p:spPr>
        <p:txBody>
          <a:bodyPr lIns="0" tIns="0" rIns="0" bIns="0" rtlCol="0" anchor="t">
            <a:spAutoFit/>
          </a:bodyPr>
          <a:lstStyle/>
          <a:p>
            <a:pPr algn="l">
              <a:lnSpc>
                <a:spcPts val="2250"/>
              </a:lnSpc>
            </a:pPr>
            <a:r>
              <a:rPr lang="en-US" sz="1749" spc="20">
                <a:solidFill>
                  <a:srgbClr val="FFFFFF"/>
                </a:solidFill>
                <a:latin typeface="IBM Plex Sans"/>
                <a:ea typeface="IBM Plex Sans"/>
                <a:cs typeface="IBM Plex Sans"/>
                <a:sym typeface="IBM Plex Sans"/>
              </a:rPr>
              <a:t>Retrieve relevant documents as context</a:t>
            </a:r>
          </a:p>
        </p:txBody>
      </p:sp>
      <p:sp>
        <p:nvSpPr>
          <p:cNvPr id="41" name="TextBox 41"/>
          <p:cNvSpPr txBox="1"/>
          <p:nvPr/>
        </p:nvSpPr>
        <p:spPr>
          <a:xfrm>
            <a:off x="10505515" y="3571875"/>
            <a:ext cx="1462790" cy="304633"/>
          </a:xfrm>
          <a:prstGeom prst="rect">
            <a:avLst/>
          </a:prstGeom>
        </p:spPr>
        <p:txBody>
          <a:bodyPr lIns="0" tIns="0" rIns="0" bIns="0" rtlCol="0" anchor="t">
            <a:spAutoFit/>
          </a:bodyPr>
          <a:lstStyle/>
          <a:p>
            <a:pPr algn="l">
              <a:lnSpc>
                <a:spcPts val="2449"/>
              </a:lnSpc>
            </a:pPr>
            <a:r>
              <a:rPr lang="en-US" sz="1749" spc="26">
                <a:solidFill>
                  <a:srgbClr val="FFFFFF"/>
                </a:solidFill>
                <a:latin typeface="IBM Plex Sans"/>
                <a:ea typeface="IBM Plex Sans"/>
                <a:cs typeface="IBM Plex Sans"/>
                <a:sym typeface="IBM Plex Sans"/>
              </a:rPr>
              <a:t>LLM Endpoint</a:t>
            </a:r>
          </a:p>
        </p:txBody>
      </p:sp>
      <p:sp>
        <p:nvSpPr>
          <p:cNvPr id="42" name="TextBox 42"/>
          <p:cNvSpPr txBox="1"/>
          <p:nvPr/>
        </p:nvSpPr>
        <p:spPr>
          <a:xfrm>
            <a:off x="8444484" y="1980795"/>
            <a:ext cx="180284" cy="409349"/>
          </a:xfrm>
          <a:prstGeom prst="rect">
            <a:avLst/>
          </a:prstGeom>
        </p:spPr>
        <p:txBody>
          <a:bodyPr lIns="0" tIns="0" rIns="0" bIns="0" rtlCol="0" anchor="t">
            <a:spAutoFit/>
          </a:bodyPr>
          <a:lstStyle/>
          <a:p>
            <a:pPr algn="l">
              <a:lnSpc>
                <a:spcPts val="3324"/>
              </a:lnSpc>
            </a:pPr>
            <a:r>
              <a:rPr lang="en-US" sz="2374">
                <a:solidFill>
                  <a:srgbClr val="000000"/>
                </a:solidFill>
                <a:latin typeface="IBM Plex Sans"/>
                <a:ea typeface="IBM Plex Sans"/>
                <a:cs typeface="IBM Plex Sans"/>
                <a:sym typeface="IBM Plex Sans"/>
              </a:rPr>
              <a:t>1</a:t>
            </a:r>
          </a:p>
        </p:txBody>
      </p:sp>
      <p:sp>
        <p:nvSpPr>
          <p:cNvPr id="43" name="TextBox 43"/>
          <p:cNvSpPr txBox="1"/>
          <p:nvPr/>
        </p:nvSpPr>
        <p:spPr>
          <a:xfrm>
            <a:off x="8464915" y="6415635"/>
            <a:ext cx="180284" cy="409349"/>
          </a:xfrm>
          <a:prstGeom prst="rect">
            <a:avLst/>
          </a:prstGeom>
        </p:spPr>
        <p:txBody>
          <a:bodyPr lIns="0" tIns="0" rIns="0" bIns="0" rtlCol="0" anchor="t">
            <a:spAutoFit/>
          </a:bodyPr>
          <a:lstStyle/>
          <a:p>
            <a:pPr algn="l">
              <a:lnSpc>
                <a:spcPts val="3324"/>
              </a:lnSpc>
            </a:pPr>
            <a:r>
              <a:rPr lang="en-US" sz="2374">
                <a:solidFill>
                  <a:srgbClr val="000000"/>
                </a:solidFill>
                <a:latin typeface="IBM Plex Sans"/>
                <a:ea typeface="IBM Plex Sans"/>
                <a:cs typeface="IBM Plex Sans"/>
                <a:sym typeface="IBM Plex Sans"/>
              </a:rPr>
              <a:t>2</a:t>
            </a:r>
          </a:p>
        </p:txBody>
      </p:sp>
      <p:sp>
        <p:nvSpPr>
          <p:cNvPr id="44" name="TextBox 44"/>
          <p:cNvSpPr txBox="1"/>
          <p:nvPr/>
        </p:nvSpPr>
        <p:spPr>
          <a:xfrm>
            <a:off x="11077063" y="1965555"/>
            <a:ext cx="180284" cy="409349"/>
          </a:xfrm>
          <a:prstGeom prst="rect">
            <a:avLst/>
          </a:prstGeom>
        </p:spPr>
        <p:txBody>
          <a:bodyPr lIns="0" tIns="0" rIns="0" bIns="0" rtlCol="0" anchor="t">
            <a:spAutoFit/>
          </a:bodyPr>
          <a:lstStyle/>
          <a:p>
            <a:pPr algn="l">
              <a:lnSpc>
                <a:spcPts val="3324"/>
              </a:lnSpc>
            </a:pPr>
            <a:r>
              <a:rPr lang="en-US" sz="2374">
                <a:solidFill>
                  <a:srgbClr val="000000"/>
                </a:solidFill>
                <a:latin typeface="IBM Plex Sans"/>
                <a:ea typeface="IBM Plex Sans"/>
                <a:cs typeface="IBM Plex Sans"/>
                <a:sym typeface="IBM Plex Sans"/>
              </a:rPr>
              <a:t>3</a:t>
            </a:r>
          </a:p>
        </p:txBody>
      </p:sp>
      <p:sp>
        <p:nvSpPr>
          <p:cNvPr id="45" name="TextBox 45"/>
          <p:cNvSpPr txBox="1"/>
          <p:nvPr/>
        </p:nvSpPr>
        <p:spPr>
          <a:xfrm>
            <a:off x="12921555" y="8850225"/>
            <a:ext cx="180284" cy="409349"/>
          </a:xfrm>
          <a:prstGeom prst="rect">
            <a:avLst/>
          </a:prstGeom>
        </p:spPr>
        <p:txBody>
          <a:bodyPr lIns="0" tIns="0" rIns="0" bIns="0" rtlCol="0" anchor="t">
            <a:spAutoFit/>
          </a:bodyPr>
          <a:lstStyle/>
          <a:p>
            <a:pPr algn="l">
              <a:lnSpc>
                <a:spcPts val="3324"/>
              </a:lnSpc>
            </a:pPr>
            <a:r>
              <a:rPr lang="en-US" sz="2374">
                <a:solidFill>
                  <a:srgbClr val="000000"/>
                </a:solidFill>
                <a:latin typeface="IBM Plex Sans"/>
                <a:ea typeface="IBM Plex Sans"/>
                <a:cs typeface="IBM Plex Sans"/>
                <a:sym typeface="IBM Plex Sans"/>
              </a:rPr>
              <a:t>0</a:t>
            </a:r>
          </a:p>
        </p:txBody>
      </p:sp>
      <p:sp>
        <p:nvSpPr>
          <p:cNvPr id="46" name="Freeform 46"/>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17"/>
            <a:stretch>
              <a:fillRect l="-37" r="-37"/>
            </a:stretch>
          </a:blipFill>
        </p:spPr>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891540" y="736334"/>
            <a:ext cx="16459200" cy="803296"/>
            <a:chOff x="0" y="0"/>
            <a:chExt cx="21945600" cy="1071062"/>
          </a:xfrm>
        </p:grpSpPr>
        <p:sp>
          <p:nvSpPr>
            <p:cNvPr id="4" name="Freeform 4"/>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5" name="TextBox 5"/>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What are vector embeddings?</a:t>
              </a:r>
            </a:p>
          </p:txBody>
        </p:sp>
      </p:grpSp>
      <p:grpSp>
        <p:nvGrpSpPr>
          <p:cNvPr id="6" name="Group 6"/>
          <p:cNvGrpSpPr/>
          <p:nvPr/>
        </p:nvGrpSpPr>
        <p:grpSpPr>
          <a:xfrm>
            <a:off x="3388269" y="8785796"/>
            <a:ext cx="11212204" cy="553998"/>
            <a:chOff x="0" y="0"/>
            <a:chExt cx="14949606" cy="738664"/>
          </a:xfrm>
        </p:grpSpPr>
        <p:sp>
          <p:nvSpPr>
            <p:cNvPr id="7" name="Freeform 7"/>
            <p:cNvSpPr/>
            <p:nvPr/>
          </p:nvSpPr>
          <p:spPr>
            <a:xfrm>
              <a:off x="0" y="0"/>
              <a:ext cx="14949607" cy="738664"/>
            </a:xfrm>
            <a:custGeom>
              <a:avLst/>
              <a:gdLst/>
              <a:ahLst/>
              <a:cxnLst/>
              <a:rect l="l" t="t" r="r" b="b"/>
              <a:pathLst>
                <a:path w="14949607" h="738664">
                  <a:moveTo>
                    <a:pt x="0" y="0"/>
                  </a:moveTo>
                  <a:lnTo>
                    <a:pt x="14949607" y="0"/>
                  </a:lnTo>
                  <a:lnTo>
                    <a:pt x="14949607" y="738664"/>
                  </a:lnTo>
                  <a:lnTo>
                    <a:pt x="0" y="738664"/>
                  </a:lnTo>
                  <a:close/>
                </a:path>
              </a:pathLst>
            </a:custGeom>
            <a:solidFill>
              <a:srgbClr val="000000">
                <a:alpha val="0"/>
              </a:srgbClr>
            </a:solidFill>
          </p:spPr>
        </p:sp>
        <p:sp>
          <p:nvSpPr>
            <p:cNvPr id="8" name="TextBox 8"/>
            <p:cNvSpPr txBox="1"/>
            <p:nvPr/>
          </p:nvSpPr>
          <p:spPr>
            <a:xfrm>
              <a:off x="0" y="-19050"/>
              <a:ext cx="14949606" cy="757714"/>
            </a:xfrm>
            <a:prstGeom prst="rect">
              <a:avLst/>
            </a:prstGeom>
          </p:spPr>
          <p:txBody>
            <a:bodyPr lIns="0" tIns="0" rIns="0" bIns="0" rtlCol="0" anchor="t"/>
            <a:lstStyle/>
            <a:p>
              <a:pPr algn="ctr">
                <a:lnSpc>
                  <a:spcPts val="3240"/>
                </a:lnSpc>
              </a:pPr>
              <a:r>
                <a:rPr lang="en-US" sz="2700" b="1">
                  <a:solidFill>
                    <a:srgbClr val="00E500"/>
                  </a:solidFill>
                  <a:latin typeface="Arimo Bold"/>
                  <a:ea typeface="Arimo Bold"/>
                  <a:cs typeface="Arimo Bold"/>
                  <a:sym typeface="Arimo Bold"/>
                </a:rPr>
                <a:t>Embeddings</a:t>
              </a:r>
              <a:r>
                <a:rPr lang="en-US" sz="2700">
                  <a:solidFill>
                    <a:srgbClr val="00E500"/>
                  </a:solidFill>
                  <a:latin typeface="Arimo"/>
                  <a:ea typeface="Arimo"/>
                  <a:cs typeface="Arimo"/>
                  <a:sym typeface="Arimo"/>
                </a:rPr>
                <a:t>:</a:t>
              </a:r>
              <a:r>
                <a:rPr lang="en-US" sz="2700">
                  <a:solidFill>
                    <a:srgbClr val="001A99"/>
                  </a:solidFill>
                  <a:latin typeface="Arimo"/>
                  <a:ea typeface="Arimo"/>
                  <a:cs typeface="Arimo"/>
                  <a:sym typeface="Arimo"/>
                </a:rPr>
                <a:t> </a:t>
              </a:r>
              <a:r>
                <a:rPr lang="en-US" sz="2700">
                  <a:solidFill>
                    <a:srgbClr val="FFFFFF"/>
                  </a:solidFill>
                  <a:latin typeface="Arimo"/>
                  <a:ea typeface="Arimo"/>
                  <a:cs typeface="Arimo"/>
                  <a:sym typeface="Arimo"/>
                </a:rPr>
                <a:t>when vector elements are semantic, used in generative AI</a:t>
              </a:r>
            </a:p>
          </p:txBody>
        </p:sp>
      </p:grpSp>
      <p:grpSp>
        <p:nvGrpSpPr>
          <p:cNvPr id="9" name="Group 9"/>
          <p:cNvGrpSpPr/>
          <p:nvPr/>
        </p:nvGrpSpPr>
        <p:grpSpPr>
          <a:xfrm>
            <a:off x="713094" y="5165302"/>
            <a:ext cx="1513588" cy="415499"/>
            <a:chOff x="0" y="0"/>
            <a:chExt cx="2018118" cy="553998"/>
          </a:xfrm>
        </p:grpSpPr>
        <p:sp>
          <p:nvSpPr>
            <p:cNvPr id="10" name="Freeform 10"/>
            <p:cNvSpPr/>
            <p:nvPr/>
          </p:nvSpPr>
          <p:spPr>
            <a:xfrm>
              <a:off x="0" y="0"/>
              <a:ext cx="2018118" cy="553998"/>
            </a:xfrm>
            <a:custGeom>
              <a:avLst/>
              <a:gdLst/>
              <a:ahLst/>
              <a:cxnLst/>
              <a:rect l="l" t="t" r="r" b="b"/>
              <a:pathLst>
                <a:path w="2018118" h="553998">
                  <a:moveTo>
                    <a:pt x="0" y="0"/>
                  </a:moveTo>
                  <a:lnTo>
                    <a:pt x="2018118" y="0"/>
                  </a:lnTo>
                  <a:lnTo>
                    <a:pt x="2018118" y="553998"/>
                  </a:lnTo>
                  <a:lnTo>
                    <a:pt x="0" y="553998"/>
                  </a:lnTo>
                  <a:close/>
                </a:path>
              </a:pathLst>
            </a:custGeom>
            <a:solidFill>
              <a:srgbClr val="000000">
                <a:alpha val="0"/>
              </a:srgbClr>
            </a:solidFill>
          </p:spPr>
        </p:sp>
        <p:sp>
          <p:nvSpPr>
            <p:cNvPr id="11" name="TextBox 11"/>
            <p:cNvSpPr txBox="1"/>
            <p:nvPr/>
          </p:nvSpPr>
          <p:spPr>
            <a:xfrm>
              <a:off x="0" y="-19050"/>
              <a:ext cx="2018118"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Documents</a:t>
              </a:r>
            </a:p>
          </p:txBody>
        </p:sp>
      </p:grpSp>
      <p:grpSp>
        <p:nvGrpSpPr>
          <p:cNvPr id="12" name="Group 12"/>
          <p:cNvGrpSpPr/>
          <p:nvPr/>
        </p:nvGrpSpPr>
        <p:grpSpPr>
          <a:xfrm>
            <a:off x="637653" y="6587535"/>
            <a:ext cx="1664469" cy="415499"/>
            <a:chOff x="0" y="0"/>
            <a:chExt cx="2219292" cy="553998"/>
          </a:xfrm>
        </p:grpSpPr>
        <p:sp>
          <p:nvSpPr>
            <p:cNvPr id="13" name="Freeform 13"/>
            <p:cNvSpPr/>
            <p:nvPr/>
          </p:nvSpPr>
          <p:spPr>
            <a:xfrm>
              <a:off x="0" y="0"/>
              <a:ext cx="2219292" cy="553998"/>
            </a:xfrm>
            <a:custGeom>
              <a:avLst/>
              <a:gdLst/>
              <a:ahLst/>
              <a:cxnLst/>
              <a:rect l="l" t="t" r="r" b="b"/>
              <a:pathLst>
                <a:path w="2219292" h="553998">
                  <a:moveTo>
                    <a:pt x="0" y="0"/>
                  </a:moveTo>
                  <a:lnTo>
                    <a:pt x="2219292" y="0"/>
                  </a:lnTo>
                  <a:lnTo>
                    <a:pt x="2219292" y="553998"/>
                  </a:lnTo>
                  <a:lnTo>
                    <a:pt x="0" y="553998"/>
                  </a:lnTo>
                  <a:close/>
                </a:path>
              </a:pathLst>
            </a:custGeom>
            <a:solidFill>
              <a:srgbClr val="000000">
                <a:alpha val="0"/>
              </a:srgbClr>
            </a:solidFill>
          </p:spPr>
        </p:sp>
        <p:sp>
          <p:nvSpPr>
            <p:cNvPr id="14" name="TextBox 14"/>
            <p:cNvSpPr txBox="1"/>
            <p:nvPr/>
          </p:nvSpPr>
          <p:spPr>
            <a:xfrm>
              <a:off x="0" y="-19050"/>
              <a:ext cx="2219292"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Audio/video</a:t>
              </a:r>
            </a:p>
          </p:txBody>
        </p:sp>
      </p:grpSp>
      <p:grpSp>
        <p:nvGrpSpPr>
          <p:cNvPr id="15" name="Group 15"/>
          <p:cNvGrpSpPr/>
          <p:nvPr/>
        </p:nvGrpSpPr>
        <p:grpSpPr>
          <a:xfrm>
            <a:off x="637653" y="8060403"/>
            <a:ext cx="1664469" cy="415499"/>
            <a:chOff x="0" y="0"/>
            <a:chExt cx="2219292" cy="553998"/>
          </a:xfrm>
        </p:grpSpPr>
        <p:sp>
          <p:nvSpPr>
            <p:cNvPr id="16" name="Freeform 16"/>
            <p:cNvSpPr/>
            <p:nvPr/>
          </p:nvSpPr>
          <p:spPr>
            <a:xfrm>
              <a:off x="0" y="0"/>
              <a:ext cx="2219292" cy="553998"/>
            </a:xfrm>
            <a:custGeom>
              <a:avLst/>
              <a:gdLst/>
              <a:ahLst/>
              <a:cxnLst/>
              <a:rect l="l" t="t" r="r" b="b"/>
              <a:pathLst>
                <a:path w="2219292" h="553998">
                  <a:moveTo>
                    <a:pt x="0" y="0"/>
                  </a:moveTo>
                  <a:lnTo>
                    <a:pt x="2219292" y="0"/>
                  </a:lnTo>
                  <a:lnTo>
                    <a:pt x="2219292" y="553998"/>
                  </a:lnTo>
                  <a:lnTo>
                    <a:pt x="0" y="553998"/>
                  </a:lnTo>
                  <a:close/>
                </a:path>
              </a:pathLst>
            </a:custGeom>
            <a:solidFill>
              <a:srgbClr val="000000">
                <a:alpha val="0"/>
              </a:srgbClr>
            </a:solidFill>
          </p:spPr>
        </p:sp>
        <p:sp>
          <p:nvSpPr>
            <p:cNvPr id="17" name="TextBox 17"/>
            <p:cNvSpPr txBox="1"/>
            <p:nvPr/>
          </p:nvSpPr>
          <p:spPr>
            <a:xfrm>
              <a:off x="0" y="-19050"/>
              <a:ext cx="2219292"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Images</a:t>
              </a:r>
            </a:p>
          </p:txBody>
        </p:sp>
      </p:grpSp>
      <p:grpSp>
        <p:nvGrpSpPr>
          <p:cNvPr id="18" name="Group 18"/>
          <p:cNvGrpSpPr/>
          <p:nvPr/>
        </p:nvGrpSpPr>
        <p:grpSpPr>
          <a:xfrm>
            <a:off x="2267070" y="4070884"/>
            <a:ext cx="281837" cy="4295775"/>
            <a:chOff x="0" y="0"/>
            <a:chExt cx="375782" cy="5727700"/>
          </a:xfrm>
        </p:grpSpPr>
        <p:sp>
          <p:nvSpPr>
            <p:cNvPr id="19" name="Freeform 19"/>
            <p:cNvSpPr/>
            <p:nvPr/>
          </p:nvSpPr>
          <p:spPr>
            <a:xfrm>
              <a:off x="0" y="0"/>
              <a:ext cx="375666" cy="5727700"/>
            </a:xfrm>
            <a:custGeom>
              <a:avLst/>
              <a:gdLst/>
              <a:ahLst/>
              <a:cxnLst/>
              <a:rect l="l" t="t" r="r" b="b"/>
              <a:pathLst>
                <a:path w="375666" h="5727700">
                  <a:moveTo>
                    <a:pt x="19050" y="38100"/>
                  </a:moveTo>
                  <a:lnTo>
                    <a:pt x="19050" y="19050"/>
                  </a:lnTo>
                  <a:lnTo>
                    <a:pt x="19050" y="0"/>
                  </a:lnTo>
                  <a:cubicBezTo>
                    <a:pt x="97663" y="0"/>
                    <a:pt x="173863" y="9525"/>
                    <a:pt x="196596" y="29210"/>
                  </a:cubicBezTo>
                  <a:cubicBezTo>
                    <a:pt x="201041" y="33147"/>
                    <a:pt x="206883" y="40005"/>
                    <a:pt x="206883" y="50165"/>
                  </a:cubicBezTo>
                  <a:lnTo>
                    <a:pt x="206883" y="2832735"/>
                  </a:lnTo>
                  <a:lnTo>
                    <a:pt x="187833" y="2832735"/>
                  </a:lnTo>
                  <a:lnTo>
                    <a:pt x="206883" y="2832735"/>
                  </a:lnTo>
                  <a:cubicBezTo>
                    <a:pt x="206883" y="2827147"/>
                    <a:pt x="203581" y="2824480"/>
                    <a:pt x="203962" y="2824861"/>
                  </a:cubicBezTo>
                  <a:cubicBezTo>
                    <a:pt x="213741" y="2833243"/>
                    <a:pt x="272923" y="2844800"/>
                    <a:pt x="356616" y="2844800"/>
                  </a:cubicBezTo>
                  <a:lnTo>
                    <a:pt x="356616" y="2863850"/>
                  </a:lnTo>
                  <a:lnTo>
                    <a:pt x="356616" y="2882900"/>
                  </a:lnTo>
                  <a:cubicBezTo>
                    <a:pt x="272923" y="2882900"/>
                    <a:pt x="213741" y="2894457"/>
                    <a:pt x="203962" y="2902839"/>
                  </a:cubicBezTo>
                  <a:cubicBezTo>
                    <a:pt x="203581" y="2903220"/>
                    <a:pt x="206883" y="2900553"/>
                    <a:pt x="206883" y="2894965"/>
                  </a:cubicBezTo>
                  <a:lnTo>
                    <a:pt x="206883" y="5677535"/>
                  </a:lnTo>
                  <a:lnTo>
                    <a:pt x="187833" y="5677535"/>
                  </a:lnTo>
                  <a:lnTo>
                    <a:pt x="206883" y="5677535"/>
                  </a:lnTo>
                  <a:cubicBezTo>
                    <a:pt x="206883" y="5687568"/>
                    <a:pt x="201041" y="5694553"/>
                    <a:pt x="196596" y="5698490"/>
                  </a:cubicBezTo>
                  <a:cubicBezTo>
                    <a:pt x="173863" y="5718175"/>
                    <a:pt x="97536" y="5727700"/>
                    <a:pt x="19050" y="5727700"/>
                  </a:cubicBezTo>
                  <a:cubicBezTo>
                    <a:pt x="8509" y="5727700"/>
                    <a:pt x="0" y="5719191"/>
                    <a:pt x="0" y="5708650"/>
                  </a:cubicBezTo>
                  <a:lnTo>
                    <a:pt x="0" y="19050"/>
                  </a:lnTo>
                  <a:lnTo>
                    <a:pt x="19050" y="19050"/>
                  </a:lnTo>
                  <a:lnTo>
                    <a:pt x="19050" y="38100"/>
                  </a:lnTo>
                  <a:moveTo>
                    <a:pt x="19050" y="0"/>
                  </a:moveTo>
                  <a:cubicBezTo>
                    <a:pt x="29591" y="0"/>
                    <a:pt x="38100" y="8509"/>
                    <a:pt x="38100" y="19050"/>
                  </a:cubicBezTo>
                  <a:lnTo>
                    <a:pt x="38100" y="5708650"/>
                  </a:lnTo>
                  <a:lnTo>
                    <a:pt x="19050" y="5708650"/>
                  </a:lnTo>
                  <a:lnTo>
                    <a:pt x="19050" y="5689600"/>
                  </a:lnTo>
                  <a:cubicBezTo>
                    <a:pt x="102743" y="5689600"/>
                    <a:pt x="161925" y="5678043"/>
                    <a:pt x="171704" y="5669661"/>
                  </a:cubicBezTo>
                  <a:cubicBezTo>
                    <a:pt x="172085" y="5669280"/>
                    <a:pt x="168783" y="5671947"/>
                    <a:pt x="168783" y="5677535"/>
                  </a:cubicBezTo>
                  <a:lnTo>
                    <a:pt x="168783" y="2894965"/>
                  </a:lnTo>
                  <a:lnTo>
                    <a:pt x="187833" y="2894965"/>
                  </a:lnTo>
                  <a:lnTo>
                    <a:pt x="168783" y="2894965"/>
                  </a:lnTo>
                  <a:cubicBezTo>
                    <a:pt x="168783" y="2884932"/>
                    <a:pt x="174625" y="2877947"/>
                    <a:pt x="179070" y="2874010"/>
                  </a:cubicBezTo>
                  <a:cubicBezTo>
                    <a:pt x="201803" y="2854325"/>
                    <a:pt x="278130" y="2844800"/>
                    <a:pt x="356616" y="2844800"/>
                  </a:cubicBezTo>
                  <a:cubicBezTo>
                    <a:pt x="367157" y="2844800"/>
                    <a:pt x="375666" y="2853309"/>
                    <a:pt x="375666" y="2863850"/>
                  </a:cubicBezTo>
                  <a:cubicBezTo>
                    <a:pt x="375666" y="2874391"/>
                    <a:pt x="367157" y="2882900"/>
                    <a:pt x="356616" y="2882900"/>
                  </a:cubicBezTo>
                  <a:cubicBezTo>
                    <a:pt x="278003" y="2882900"/>
                    <a:pt x="201803" y="2873375"/>
                    <a:pt x="179070" y="2853690"/>
                  </a:cubicBezTo>
                  <a:cubicBezTo>
                    <a:pt x="174625" y="2849753"/>
                    <a:pt x="168783" y="2842895"/>
                    <a:pt x="168783" y="2832735"/>
                  </a:cubicBezTo>
                  <a:lnTo>
                    <a:pt x="168783" y="50165"/>
                  </a:lnTo>
                  <a:lnTo>
                    <a:pt x="187833" y="50165"/>
                  </a:lnTo>
                  <a:lnTo>
                    <a:pt x="168783" y="50165"/>
                  </a:lnTo>
                  <a:cubicBezTo>
                    <a:pt x="168783" y="55753"/>
                    <a:pt x="172085" y="58420"/>
                    <a:pt x="171704" y="58039"/>
                  </a:cubicBezTo>
                  <a:cubicBezTo>
                    <a:pt x="161925" y="49657"/>
                    <a:pt x="102743" y="38100"/>
                    <a:pt x="19050" y="38100"/>
                  </a:cubicBezTo>
                  <a:cubicBezTo>
                    <a:pt x="8509" y="38100"/>
                    <a:pt x="0" y="29591"/>
                    <a:pt x="0" y="19050"/>
                  </a:cubicBezTo>
                  <a:cubicBezTo>
                    <a:pt x="0" y="8509"/>
                    <a:pt x="8509" y="0"/>
                    <a:pt x="19050" y="0"/>
                  </a:cubicBezTo>
                  <a:close/>
                </a:path>
              </a:pathLst>
            </a:custGeom>
            <a:solidFill>
              <a:srgbClr val="FBD8BF"/>
            </a:solidFill>
          </p:spPr>
        </p:sp>
        <p:sp>
          <p:nvSpPr>
            <p:cNvPr id="20" name="Freeform 20"/>
            <p:cNvSpPr/>
            <p:nvPr/>
          </p:nvSpPr>
          <p:spPr>
            <a:xfrm>
              <a:off x="0" y="0"/>
              <a:ext cx="375666" cy="5727700"/>
            </a:xfrm>
            <a:custGeom>
              <a:avLst/>
              <a:gdLst/>
              <a:ahLst/>
              <a:cxnLst/>
              <a:rect l="l" t="t" r="r" b="b"/>
              <a:pathLst>
                <a:path w="375666" h="5727700">
                  <a:moveTo>
                    <a:pt x="19050" y="38100"/>
                  </a:moveTo>
                  <a:lnTo>
                    <a:pt x="19050" y="19050"/>
                  </a:lnTo>
                  <a:lnTo>
                    <a:pt x="19050" y="0"/>
                  </a:lnTo>
                  <a:cubicBezTo>
                    <a:pt x="97663" y="0"/>
                    <a:pt x="173863" y="9525"/>
                    <a:pt x="196596" y="29210"/>
                  </a:cubicBezTo>
                  <a:cubicBezTo>
                    <a:pt x="201041" y="33147"/>
                    <a:pt x="206883" y="40005"/>
                    <a:pt x="206883" y="50165"/>
                  </a:cubicBezTo>
                  <a:lnTo>
                    <a:pt x="206883" y="2832735"/>
                  </a:lnTo>
                  <a:lnTo>
                    <a:pt x="187833" y="2832735"/>
                  </a:lnTo>
                  <a:lnTo>
                    <a:pt x="206883" y="2832735"/>
                  </a:lnTo>
                  <a:cubicBezTo>
                    <a:pt x="206883" y="2827147"/>
                    <a:pt x="203581" y="2824480"/>
                    <a:pt x="203962" y="2824861"/>
                  </a:cubicBezTo>
                  <a:cubicBezTo>
                    <a:pt x="213741" y="2833243"/>
                    <a:pt x="272923" y="2844800"/>
                    <a:pt x="356616" y="2844800"/>
                  </a:cubicBezTo>
                  <a:lnTo>
                    <a:pt x="356616" y="2863850"/>
                  </a:lnTo>
                  <a:lnTo>
                    <a:pt x="356616" y="2882900"/>
                  </a:lnTo>
                  <a:cubicBezTo>
                    <a:pt x="272923" y="2882900"/>
                    <a:pt x="213741" y="2894457"/>
                    <a:pt x="203962" y="2902839"/>
                  </a:cubicBezTo>
                  <a:cubicBezTo>
                    <a:pt x="203581" y="2903220"/>
                    <a:pt x="206883" y="2900553"/>
                    <a:pt x="206883" y="2894965"/>
                  </a:cubicBezTo>
                  <a:lnTo>
                    <a:pt x="206883" y="5677535"/>
                  </a:lnTo>
                  <a:lnTo>
                    <a:pt x="187833" y="5677535"/>
                  </a:lnTo>
                  <a:lnTo>
                    <a:pt x="206883" y="5677535"/>
                  </a:lnTo>
                  <a:cubicBezTo>
                    <a:pt x="206883" y="5687568"/>
                    <a:pt x="201041" y="5694553"/>
                    <a:pt x="196596" y="5698490"/>
                  </a:cubicBezTo>
                  <a:cubicBezTo>
                    <a:pt x="173863" y="5718175"/>
                    <a:pt x="97536" y="5727700"/>
                    <a:pt x="19050" y="5727700"/>
                  </a:cubicBezTo>
                  <a:lnTo>
                    <a:pt x="19050" y="5689600"/>
                  </a:lnTo>
                  <a:cubicBezTo>
                    <a:pt x="102743" y="5689600"/>
                    <a:pt x="161925" y="5678043"/>
                    <a:pt x="171704" y="5669661"/>
                  </a:cubicBezTo>
                  <a:cubicBezTo>
                    <a:pt x="172085" y="5669280"/>
                    <a:pt x="168783" y="5671947"/>
                    <a:pt x="168783" y="5677535"/>
                  </a:cubicBezTo>
                  <a:lnTo>
                    <a:pt x="168783" y="2894965"/>
                  </a:lnTo>
                  <a:lnTo>
                    <a:pt x="187833" y="2894965"/>
                  </a:lnTo>
                  <a:lnTo>
                    <a:pt x="168783" y="2894965"/>
                  </a:lnTo>
                  <a:cubicBezTo>
                    <a:pt x="168783" y="2884932"/>
                    <a:pt x="174625" y="2877947"/>
                    <a:pt x="179070" y="2874010"/>
                  </a:cubicBezTo>
                  <a:cubicBezTo>
                    <a:pt x="201803" y="2854325"/>
                    <a:pt x="278130" y="2844800"/>
                    <a:pt x="356616" y="2844800"/>
                  </a:cubicBezTo>
                  <a:cubicBezTo>
                    <a:pt x="367157" y="2844800"/>
                    <a:pt x="375666" y="2853309"/>
                    <a:pt x="375666" y="2863850"/>
                  </a:cubicBezTo>
                  <a:cubicBezTo>
                    <a:pt x="375666" y="2874391"/>
                    <a:pt x="367157" y="2882900"/>
                    <a:pt x="356616" y="2882900"/>
                  </a:cubicBezTo>
                  <a:cubicBezTo>
                    <a:pt x="278003" y="2882900"/>
                    <a:pt x="201803" y="2873375"/>
                    <a:pt x="179070" y="2853690"/>
                  </a:cubicBezTo>
                  <a:cubicBezTo>
                    <a:pt x="174625" y="2849753"/>
                    <a:pt x="168783" y="2842895"/>
                    <a:pt x="168783" y="2832735"/>
                  </a:cubicBezTo>
                  <a:lnTo>
                    <a:pt x="168783" y="50165"/>
                  </a:lnTo>
                  <a:lnTo>
                    <a:pt x="187833" y="50165"/>
                  </a:lnTo>
                  <a:lnTo>
                    <a:pt x="168783" y="50165"/>
                  </a:lnTo>
                  <a:cubicBezTo>
                    <a:pt x="168783" y="55753"/>
                    <a:pt x="172085" y="58420"/>
                    <a:pt x="171704" y="58039"/>
                  </a:cubicBezTo>
                  <a:cubicBezTo>
                    <a:pt x="161925" y="49657"/>
                    <a:pt x="102743" y="38100"/>
                    <a:pt x="19050" y="38100"/>
                  </a:cubicBezTo>
                  <a:cubicBezTo>
                    <a:pt x="8509" y="38100"/>
                    <a:pt x="0" y="29591"/>
                    <a:pt x="0" y="19050"/>
                  </a:cubicBezTo>
                  <a:cubicBezTo>
                    <a:pt x="0" y="8509"/>
                    <a:pt x="8509" y="0"/>
                    <a:pt x="19050" y="0"/>
                  </a:cubicBezTo>
                  <a:close/>
                </a:path>
              </a:pathLst>
            </a:custGeom>
            <a:solidFill>
              <a:srgbClr val="FBD8BF"/>
            </a:solidFill>
          </p:spPr>
        </p:sp>
      </p:grpSp>
      <p:sp>
        <p:nvSpPr>
          <p:cNvPr id="21" name="AutoShape 21"/>
          <p:cNvSpPr/>
          <p:nvPr/>
        </p:nvSpPr>
        <p:spPr>
          <a:xfrm flipV="1">
            <a:off x="8994446" y="6204705"/>
            <a:ext cx="1565122" cy="12227"/>
          </a:xfrm>
          <a:prstGeom prst="line">
            <a:avLst/>
          </a:prstGeom>
          <a:ln w="19050" cap="rnd">
            <a:solidFill>
              <a:srgbClr val="FBD8BF"/>
            </a:solidFill>
            <a:prstDash val="solid"/>
            <a:headEnd type="none" w="sm" len="sm"/>
            <a:tailEnd type="arrow" w="med" len="sm"/>
          </a:ln>
        </p:spPr>
      </p:sp>
      <p:sp>
        <p:nvSpPr>
          <p:cNvPr id="22" name="Freeform 22"/>
          <p:cNvSpPr/>
          <p:nvPr/>
        </p:nvSpPr>
        <p:spPr>
          <a:xfrm>
            <a:off x="12529509" y="4939724"/>
            <a:ext cx="2220586" cy="2426356"/>
          </a:xfrm>
          <a:custGeom>
            <a:avLst/>
            <a:gdLst/>
            <a:ahLst/>
            <a:cxnLst/>
            <a:rect l="l" t="t" r="r" b="b"/>
            <a:pathLst>
              <a:path w="2220586" h="2426356">
                <a:moveTo>
                  <a:pt x="0" y="0"/>
                </a:moveTo>
                <a:lnTo>
                  <a:pt x="2220586" y="0"/>
                </a:lnTo>
                <a:lnTo>
                  <a:pt x="2220586" y="2426356"/>
                </a:lnTo>
                <a:lnTo>
                  <a:pt x="0" y="2426356"/>
                </a:lnTo>
                <a:lnTo>
                  <a:pt x="0" y="0"/>
                </a:lnTo>
                <a:close/>
              </a:path>
            </a:pathLst>
          </a:custGeom>
          <a:blipFill>
            <a:blip r:embed="rId4"/>
            <a:stretch>
              <a:fillRect/>
            </a:stretch>
          </a:blipFill>
        </p:spPr>
      </p:sp>
      <p:sp>
        <p:nvSpPr>
          <p:cNvPr id="23" name="Freeform 23"/>
          <p:cNvSpPr/>
          <p:nvPr/>
        </p:nvSpPr>
        <p:spPr>
          <a:xfrm>
            <a:off x="14939034" y="4939722"/>
            <a:ext cx="2507010" cy="2428667"/>
          </a:xfrm>
          <a:custGeom>
            <a:avLst/>
            <a:gdLst/>
            <a:ahLst/>
            <a:cxnLst/>
            <a:rect l="l" t="t" r="r" b="b"/>
            <a:pathLst>
              <a:path w="2507010" h="2428667">
                <a:moveTo>
                  <a:pt x="0" y="0"/>
                </a:moveTo>
                <a:lnTo>
                  <a:pt x="2507010" y="0"/>
                </a:lnTo>
                <a:lnTo>
                  <a:pt x="2507010" y="2428666"/>
                </a:lnTo>
                <a:lnTo>
                  <a:pt x="0" y="2428666"/>
                </a:lnTo>
                <a:lnTo>
                  <a:pt x="0" y="0"/>
                </a:lnTo>
                <a:close/>
              </a:path>
            </a:pathLst>
          </a:custGeom>
          <a:blipFill>
            <a:blip r:embed="rId5"/>
            <a:stretch>
              <a:fillRect/>
            </a:stretch>
          </a:blipFill>
        </p:spPr>
      </p:sp>
      <p:grpSp>
        <p:nvGrpSpPr>
          <p:cNvPr id="24" name="Group 24"/>
          <p:cNvGrpSpPr/>
          <p:nvPr/>
        </p:nvGrpSpPr>
        <p:grpSpPr>
          <a:xfrm>
            <a:off x="12289131" y="7710512"/>
            <a:ext cx="5579511" cy="530837"/>
            <a:chOff x="0" y="0"/>
            <a:chExt cx="7116926" cy="677108"/>
          </a:xfrm>
        </p:grpSpPr>
        <p:sp>
          <p:nvSpPr>
            <p:cNvPr id="25" name="Freeform 25"/>
            <p:cNvSpPr/>
            <p:nvPr/>
          </p:nvSpPr>
          <p:spPr>
            <a:xfrm>
              <a:off x="0" y="0"/>
              <a:ext cx="7116926" cy="677108"/>
            </a:xfrm>
            <a:custGeom>
              <a:avLst/>
              <a:gdLst/>
              <a:ahLst/>
              <a:cxnLst/>
              <a:rect l="l" t="t" r="r" b="b"/>
              <a:pathLst>
                <a:path w="7116926" h="677108">
                  <a:moveTo>
                    <a:pt x="0" y="0"/>
                  </a:moveTo>
                  <a:lnTo>
                    <a:pt x="7116926" y="0"/>
                  </a:lnTo>
                  <a:lnTo>
                    <a:pt x="7116926" y="677108"/>
                  </a:lnTo>
                  <a:lnTo>
                    <a:pt x="0" y="677108"/>
                  </a:lnTo>
                  <a:close/>
                </a:path>
              </a:pathLst>
            </a:custGeom>
            <a:solidFill>
              <a:srgbClr val="000000">
                <a:alpha val="0"/>
              </a:srgbClr>
            </a:solidFill>
          </p:spPr>
        </p:sp>
        <p:sp>
          <p:nvSpPr>
            <p:cNvPr id="26" name="TextBox 26"/>
            <p:cNvSpPr txBox="1"/>
            <p:nvPr/>
          </p:nvSpPr>
          <p:spPr>
            <a:xfrm>
              <a:off x="0" y="-9525"/>
              <a:ext cx="7116926" cy="686633"/>
            </a:xfrm>
            <a:prstGeom prst="rect">
              <a:avLst/>
            </a:prstGeom>
          </p:spPr>
          <p:txBody>
            <a:bodyPr lIns="0" tIns="0" rIns="0" bIns="0" rtlCol="0" anchor="t"/>
            <a:lstStyle/>
            <a:p>
              <a:pPr algn="ctr">
                <a:lnSpc>
                  <a:spcPts val="1799"/>
                </a:lnSpc>
              </a:pPr>
              <a:r>
                <a:rPr lang="en-US" sz="1499">
                  <a:solidFill>
                    <a:srgbClr val="FFFFFF"/>
                  </a:solidFill>
                  <a:latin typeface="Arimo"/>
                  <a:ea typeface="Arimo"/>
                  <a:cs typeface="Arimo"/>
                  <a:sym typeface="Arimo"/>
                </a:rPr>
                <a:t>3D simplified representation. Embeddings can have thousands of dimensions. Source: </a:t>
              </a:r>
              <a:r>
                <a:rPr lang="en-US" sz="1499" u="sng">
                  <a:solidFill>
                    <a:srgbClr val="FFFFFF"/>
                  </a:solidFill>
                  <a:latin typeface="Arimo"/>
                  <a:ea typeface="Arimo"/>
                  <a:cs typeface="Arimo"/>
                  <a:sym typeface="Arimo"/>
                  <a:hlinkClick r:id="rId6" tooltip="https://daleonai.com/embeddings-explained"/>
                </a:rPr>
                <a:t>https://daleonai.com/embeddings-explained</a:t>
              </a:r>
              <a:r>
                <a:rPr lang="en-US" sz="1499">
                  <a:solidFill>
                    <a:srgbClr val="FFFFFF"/>
                  </a:solidFill>
                  <a:latin typeface="Arimo"/>
                  <a:ea typeface="Arimo"/>
                  <a:cs typeface="Arimo"/>
                  <a:sym typeface="Arimo"/>
                </a:rPr>
                <a:t> </a:t>
              </a:r>
            </a:p>
          </p:txBody>
        </p:sp>
      </p:grpSp>
      <p:grpSp>
        <p:nvGrpSpPr>
          <p:cNvPr id="27" name="Group 27"/>
          <p:cNvGrpSpPr/>
          <p:nvPr/>
        </p:nvGrpSpPr>
        <p:grpSpPr>
          <a:xfrm rot="-10800000">
            <a:off x="12007295" y="4925434"/>
            <a:ext cx="281837" cy="2586660"/>
            <a:chOff x="0" y="0"/>
            <a:chExt cx="375782" cy="3448880"/>
          </a:xfrm>
        </p:grpSpPr>
        <p:sp>
          <p:nvSpPr>
            <p:cNvPr id="28" name="Freeform 28"/>
            <p:cNvSpPr/>
            <p:nvPr/>
          </p:nvSpPr>
          <p:spPr>
            <a:xfrm>
              <a:off x="0" y="0"/>
              <a:ext cx="375666" cy="3448939"/>
            </a:xfrm>
            <a:custGeom>
              <a:avLst/>
              <a:gdLst/>
              <a:ahLst/>
              <a:cxnLst/>
              <a:rect l="l" t="t" r="r" b="b"/>
              <a:pathLst>
                <a:path w="375666" h="3448939">
                  <a:moveTo>
                    <a:pt x="19050" y="38100"/>
                  </a:moveTo>
                  <a:lnTo>
                    <a:pt x="19050" y="19050"/>
                  </a:lnTo>
                  <a:lnTo>
                    <a:pt x="19050" y="0"/>
                  </a:lnTo>
                  <a:cubicBezTo>
                    <a:pt x="97663" y="0"/>
                    <a:pt x="173863" y="9525"/>
                    <a:pt x="196596" y="29083"/>
                  </a:cubicBezTo>
                  <a:cubicBezTo>
                    <a:pt x="201041" y="32893"/>
                    <a:pt x="206883" y="39878"/>
                    <a:pt x="206883" y="50038"/>
                  </a:cubicBezTo>
                  <a:lnTo>
                    <a:pt x="206883" y="1693418"/>
                  </a:lnTo>
                  <a:lnTo>
                    <a:pt x="187833" y="1693418"/>
                  </a:lnTo>
                  <a:lnTo>
                    <a:pt x="206883" y="1693418"/>
                  </a:lnTo>
                  <a:cubicBezTo>
                    <a:pt x="206883" y="1687703"/>
                    <a:pt x="203581" y="1685163"/>
                    <a:pt x="203962" y="1685417"/>
                  </a:cubicBezTo>
                  <a:cubicBezTo>
                    <a:pt x="213741" y="1693799"/>
                    <a:pt x="273050" y="1705229"/>
                    <a:pt x="356616" y="1705229"/>
                  </a:cubicBezTo>
                  <a:lnTo>
                    <a:pt x="356616" y="1724279"/>
                  </a:lnTo>
                  <a:lnTo>
                    <a:pt x="356616" y="1743329"/>
                  </a:lnTo>
                  <a:cubicBezTo>
                    <a:pt x="272923" y="1743329"/>
                    <a:pt x="213741" y="1754759"/>
                    <a:pt x="203962" y="1763141"/>
                  </a:cubicBezTo>
                  <a:cubicBezTo>
                    <a:pt x="203581" y="1763522"/>
                    <a:pt x="206883" y="1760855"/>
                    <a:pt x="206883" y="1755140"/>
                  </a:cubicBezTo>
                  <a:lnTo>
                    <a:pt x="206883" y="3398901"/>
                  </a:lnTo>
                  <a:lnTo>
                    <a:pt x="187833" y="3398901"/>
                  </a:lnTo>
                  <a:lnTo>
                    <a:pt x="206883" y="3398901"/>
                  </a:lnTo>
                  <a:cubicBezTo>
                    <a:pt x="206883" y="3409061"/>
                    <a:pt x="201041" y="3415919"/>
                    <a:pt x="196596" y="3419856"/>
                  </a:cubicBezTo>
                  <a:cubicBezTo>
                    <a:pt x="173863" y="3439414"/>
                    <a:pt x="97663" y="3448939"/>
                    <a:pt x="19050" y="3448939"/>
                  </a:cubicBezTo>
                  <a:cubicBezTo>
                    <a:pt x="8509" y="3448939"/>
                    <a:pt x="0" y="3440430"/>
                    <a:pt x="0" y="3429889"/>
                  </a:cubicBezTo>
                  <a:lnTo>
                    <a:pt x="0" y="19050"/>
                  </a:lnTo>
                  <a:lnTo>
                    <a:pt x="19050" y="19050"/>
                  </a:lnTo>
                  <a:lnTo>
                    <a:pt x="19050" y="38100"/>
                  </a:lnTo>
                  <a:moveTo>
                    <a:pt x="19050" y="0"/>
                  </a:moveTo>
                  <a:cubicBezTo>
                    <a:pt x="29591" y="0"/>
                    <a:pt x="38100" y="8509"/>
                    <a:pt x="38100" y="19050"/>
                  </a:cubicBezTo>
                  <a:lnTo>
                    <a:pt x="38100" y="3429889"/>
                  </a:lnTo>
                  <a:lnTo>
                    <a:pt x="19050" y="3429889"/>
                  </a:lnTo>
                  <a:lnTo>
                    <a:pt x="19050" y="3410839"/>
                  </a:lnTo>
                  <a:cubicBezTo>
                    <a:pt x="102743" y="3410839"/>
                    <a:pt x="161925" y="3399409"/>
                    <a:pt x="171704" y="3391027"/>
                  </a:cubicBezTo>
                  <a:cubicBezTo>
                    <a:pt x="172085" y="3390646"/>
                    <a:pt x="168783" y="3393313"/>
                    <a:pt x="168783" y="3399028"/>
                  </a:cubicBezTo>
                  <a:lnTo>
                    <a:pt x="168783" y="1755394"/>
                  </a:lnTo>
                  <a:lnTo>
                    <a:pt x="187833" y="1755394"/>
                  </a:lnTo>
                  <a:lnTo>
                    <a:pt x="168783" y="1755394"/>
                  </a:lnTo>
                  <a:cubicBezTo>
                    <a:pt x="168783" y="1745234"/>
                    <a:pt x="174625" y="1738376"/>
                    <a:pt x="179070" y="1734439"/>
                  </a:cubicBezTo>
                  <a:cubicBezTo>
                    <a:pt x="201803" y="1714881"/>
                    <a:pt x="278003" y="1705356"/>
                    <a:pt x="356616" y="1705356"/>
                  </a:cubicBezTo>
                  <a:cubicBezTo>
                    <a:pt x="367157" y="1705356"/>
                    <a:pt x="375666" y="1713865"/>
                    <a:pt x="375666" y="1724406"/>
                  </a:cubicBezTo>
                  <a:cubicBezTo>
                    <a:pt x="375666" y="1734947"/>
                    <a:pt x="367157" y="1743456"/>
                    <a:pt x="356616" y="1743456"/>
                  </a:cubicBezTo>
                  <a:cubicBezTo>
                    <a:pt x="278003" y="1743456"/>
                    <a:pt x="201803" y="1733931"/>
                    <a:pt x="179070" y="1714373"/>
                  </a:cubicBezTo>
                  <a:cubicBezTo>
                    <a:pt x="174625" y="1710563"/>
                    <a:pt x="168783" y="1703578"/>
                    <a:pt x="168783" y="1693418"/>
                  </a:cubicBezTo>
                  <a:lnTo>
                    <a:pt x="168783" y="50038"/>
                  </a:lnTo>
                  <a:lnTo>
                    <a:pt x="187833" y="50038"/>
                  </a:lnTo>
                  <a:lnTo>
                    <a:pt x="168783" y="50038"/>
                  </a:lnTo>
                  <a:cubicBezTo>
                    <a:pt x="168783" y="55753"/>
                    <a:pt x="172085" y="58293"/>
                    <a:pt x="171704" y="58039"/>
                  </a:cubicBezTo>
                  <a:cubicBezTo>
                    <a:pt x="161925" y="49530"/>
                    <a:pt x="102743" y="38100"/>
                    <a:pt x="19050" y="38100"/>
                  </a:cubicBezTo>
                  <a:cubicBezTo>
                    <a:pt x="8509" y="38100"/>
                    <a:pt x="0" y="29591"/>
                    <a:pt x="0" y="19050"/>
                  </a:cubicBezTo>
                  <a:cubicBezTo>
                    <a:pt x="0" y="8509"/>
                    <a:pt x="8509" y="0"/>
                    <a:pt x="19050" y="0"/>
                  </a:cubicBezTo>
                  <a:close/>
                </a:path>
              </a:pathLst>
            </a:custGeom>
            <a:solidFill>
              <a:srgbClr val="FBD8BF"/>
            </a:solidFill>
          </p:spPr>
        </p:sp>
        <p:sp>
          <p:nvSpPr>
            <p:cNvPr id="29" name="Freeform 29"/>
            <p:cNvSpPr/>
            <p:nvPr/>
          </p:nvSpPr>
          <p:spPr>
            <a:xfrm>
              <a:off x="0" y="0"/>
              <a:ext cx="375666" cy="3448939"/>
            </a:xfrm>
            <a:custGeom>
              <a:avLst/>
              <a:gdLst/>
              <a:ahLst/>
              <a:cxnLst/>
              <a:rect l="l" t="t" r="r" b="b"/>
              <a:pathLst>
                <a:path w="375666" h="3448939">
                  <a:moveTo>
                    <a:pt x="19050" y="38100"/>
                  </a:moveTo>
                  <a:lnTo>
                    <a:pt x="19050" y="19050"/>
                  </a:lnTo>
                  <a:lnTo>
                    <a:pt x="19050" y="0"/>
                  </a:lnTo>
                  <a:cubicBezTo>
                    <a:pt x="97663" y="0"/>
                    <a:pt x="173863" y="9525"/>
                    <a:pt x="196596" y="29083"/>
                  </a:cubicBezTo>
                  <a:cubicBezTo>
                    <a:pt x="201041" y="32893"/>
                    <a:pt x="206883" y="39878"/>
                    <a:pt x="206883" y="50038"/>
                  </a:cubicBezTo>
                  <a:lnTo>
                    <a:pt x="206883" y="1693418"/>
                  </a:lnTo>
                  <a:lnTo>
                    <a:pt x="187833" y="1693418"/>
                  </a:lnTo>
                  <a:lnTo>
                    <a:pt x="206883" y="1693418"/>
                  </a:lnTo>
                  <a:cubicBezTo>
                    <a:pt x="206883" y="1687703"/>
                    <a:pt x="203581" y="1685163"/>
                    <a:pt x="203962" y="1685417"/>
                  </a:cubicBezTo>
                  <a:cubicBezTo>
                    <a:pt x="213741" y="1693799"/>
                    <a:pt x="273050" y="1705229"/>
                    <a:pt x="356616" y="1705229"/>
                  </a:cubicBezTo>
                  <a:lnTo>
                    <a:pt x="356616" y="1724279"/>
                  </a:lnTo>
                  <a:lnTo>
                    <a:pt x="356616" y="1743329"/>
                  </a:lnTo>
                  <a:cubicBezTo>
                    <a:pt x="272923" y="1743329"/>
                    <a:pt x="213741" y="1754759"/>
                    <a:pt x="203962" y="1763141"/>
                  </a:cubicBezTo>
                  <a:cubicBezTo>
                    <a:pt x="203581" y="1763522"/>
                    <a:pt x="206883" y="1760855"/>
                    <a:pt x="206883" y="1755140"/>
                  </a:cubicBezTo>
                  <a:lnTo>
                    <a:pt x="206883" y="3398901"/>
                  </a:lnTo>
                  <a:lnTo>
                    <a:pt x="187833" y="3398901"/>
                  </a:lnTo>
                  <a:lnTo>
                    <a:pt x="206883" y="3398901"/>
                  </a:lnTo>
                  <a:cubicBezTo>
                    <a:pt x="206883" y="3409061"/>
                    <a:pt x="201041" y="3415919"/>
                    <a:pt x="196596" y="3419856"/>
                  </a:cubicBezTo>
                  <a:cubicBezTo>
                    <a:pt x="173863" y="3439414"/>
                    <a:pt x="97663" y="3448939"/>
                    <a:pt x="19050" y="3448939"/>
                  </a:cubicBezTo>
                  <a:lnTo>
                    <a:pt x="19050" y="3410839"/>
                  </a:lnTo>
                  <a:cubicBezTo>
                    <a:pt x="102743" y="3410839"/>
                    <a:pt x="161925" y="3399409"/>
                    <a:pt x="171704" y="3391027"/>
                  </a:cubicBezTo>
                  <a:cubicBezTo>
                    <a:pt x="172085" y="3390646"/>
                    <a:pt x="168783" y="3393313"/>
                    <a:pt x="168783" y="3399028"/>
                  </a:cubicBezTo>
                  <a:lnTo>
                    <a:pt x="168783" y="1755394"/>
                  </a:lnTo>
                  <a:lnTo>
                    <a:pt x="187833" y="1755394"/>
                  </a:lnTo>
                  <a:lnTo>
                    <a:pt x="168783" y="1755394"/>
                  </a:lnTo>
                  <a:cubicBezTo>
                    <a:pt x="168783" y="1745234"/>
                    <a:pt x="174625" y="1738376"/>
                    <a:pt x="179070" y="1734439"/>
                  </a:cubicBezTo>
                  <a:cubicBezTo>
                    <a:pt x="201803" y="1714881"/>
                    <a:pt x="278003" y="1705356"/>
                    <a:pt x="356616" y="1705356"/>
                  </a:cubicBezTo>
                  <a:cubicBezTo>
                    <a:pt x="367157" y="1705356"/>
                    <a:pt x="375666" y="1713865"/>
                    <a:pt x="375666" y="1724406"/>
                  </a:cubicBezTo>
                  <a:cubicBezTo>
                    <a:pt x="375666" y="1734947"/>
                    <a:pt x="367157" y="1743456"/>
                    <a:pt x="356616" y="1743456"/>
                  </a:cubicBezTo>
                  <a:cubicBezTo>
                    <a:pt x="278003" y="1743456"/>
                    <a:pt x="201803" y="1733931"/>
                    <a:pt x="179070" y="1714373"/>
                  </a:cubicBezTo>
                  <a:cubicBezTo>
                    <a:pt x="174625" y="1710563"/>
                    <a:pt x="168783" y="1703578"/>
                    <a:pt x="168783" y="1693418"/>
                  </a:cubicBezTo>
                  <a:lnTo>
                    <a:pt x="168783" y="50038"/>
                  </a:lnTo>
                  <a:lnTo>
                    <a:pt x="187833" y="50038"/>
                  </a:lnTo>
                  <a:lnTo>
                    <a:pt x="168783" y="50038"/>
                  </a:lnTo>
                  <a:cubicBezTo>
                    <a:pt x="168783" y="55753"/>
                    <a:pt x="172085" y="58293"/>
                    <a:pt x="171704" y="58039"/>
                  </a:cubicBezTo>
                  <a:cubicBezTo>
                    <a:pt x="161925" y="49530"/>
                    <a:pt x="102743" y="38100"/>
                    <a:pt x="19050" y="38100"/>
                  </a:cubicBezTo>
                  <a:cubicBezTo>
                    <a:pt x="8509" y="38100"/>
                    <a:pt x="0" y="29591"/>
                    <a:pt x="0" y="19050"/>
                  </a:cubicBezTo>
                  <a:cubicBezTo>
                    <a:pt x="0" y="8509"/>
                    <a:pt x="8509" y="0"/>
                    <a:pt x="19050" y="0"/>
                  </a:cubicBezTo>
                  <a:close/>
                </a:path>
              </a:pathLst>
            </a:custGeom>
            <a:solidFill>
              <a:srgbClr val="FBD8BF"/>
            </a:solidFill>
          </p:spPr>
        </p:sp>
      </p:grpSp>
      <p:sp>
        <p:nvSpPr>
          <p:cNvPr id="30" name="Freeform 30"/>
          <p:cNvSpPr/>
          <p:nvPr/>
        </p:nvSpPr>
        <p:spPr>
          <a:xfrm>
            <a:off x="1214992" y="4350925"/>
            <a:ext cx="509242" cy="711691"/>
          </a:xfrm>
          <a:custGeom>
            <a:avLst/>
            <a:gdLst/>
            <a:ahLst/>
            <a:cxnLst/>
            <a:rect l="l" t="t" r="r" b="b"/>
            <a:pathLst>
              <a:path w="509242" h="711691">
                <a:moveTo>
                  <a:pt x="0" y="0"/>
                </a:moveTo>
                <a:lnTo>
                  <a:pt x="509242" y="0"/>
                </a:lnTo>
                <a:lnTo>
                  <a:pt x="509242" y="711691"/>
                </a:lnTo>
                <a:lnTo>
                  <a:pt x="0" y="7116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1199082" y="7219252"/>
            <a:ext cx="537223" cy="756679"/>
          </a:xfrm>
          <a:custGeom>
            <a:avLst/>
            <a:gdLst/>
            <a:ahLst/>
            <a:cxnLst/>
            <a:rect l="l" t="t" r="r" b="b"/>
            <a:pathLst>
              <a:path w="537223" h="756679">
                <a:moveTo>
                  <a:pt x="0" y="0"/>
                </a:moveTo>
                <a:lnTo>
                  <a:pt x="537223" y="0"/>
                </a:lnTo>
                <a:lnTo>
                  <a:pt x="537223" y="756679"/>
                </a:lnTo>
                <a:lnTo>
                  <a:pt x="0" y="7566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Freeform 32"/>
          <p:cNvSpPr/>
          <p:nvPr/>
        </p:nvSpPr>
        <p:spPr>
          <a:xfrm>
            <a:off x="1116786" y="5701396"/>
            <a:ext cx="703461" cy="842815"/>
          </a:xfrm>
          <a:custGeom>
            <a:avLst/>
            <a:gdLst/>
            <a:ahLst/>
            <a:cxnLst/>
            <a:rect l="l" t="t" r="r" b="b"/>
            <a:pathLst>
              <a:path w="703461" h="842815">
                <a:moveTo>
                  <a:pt x="0" y="0"/>
                </a:moveTo>
                <a:lnTo>
                  <a:pt x="703461" y="0"/>
                </a:lnTo>
                <a:lnTo>
                  <a:pt x="703461" y="842815"/>
                </a:lnTo>
                <a:lnTo>
                  <a:pt x="0" y="8428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3" name="Freeform 33"/>
          <p:cNvSpPr/>
          <p:nvPr/>
        </p:nvSpPr>
        <p:spPr>
          <a:xfrm>
            <a:off x="10861444" y="5661574"/>
            <a:ext cx="826251" cy="1010816"/>
          </a:xfrm>
          <a:custGeom>
            <a:avLst/>
            <a:gdLst/>
            <a:ahLst/>
            <a:cxnLst/>
            <a:rect l="l" t="t" r="r" b="b"/>
            <a:pathLst>
              <a:path w="826251" h="1010816">
                <a:moveTo>
                  <a:pt x="0" y="0"/>
                </a:moveTo>
                <a:lnTo>
                  <a:pt x="826251" y="0"/>
                </a:lnTo>
                <a:lnTo>
                  <a:pt x="826251" y="1010815"/>
                </a:lnTo>
                <a:lnTo>
                  <a:pt x="0" y="101081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34" name="Group 34"/>
          <p:cNvGrpSpPr/>
          <p:nvPr/>
        </p:nvGrpSpPr>
        <p:grpSpPr>
          <a:xfrm>
            <a:off x="914400" y="2575000"/>
            <a:ext cx="2992581" cy="1205672"/>
            <a:chOff x="0" y="0"/>
            <a:chExt cx="3990107" cy="1607562"/>
          </a:xfrm>
        </p:grpSpPr>
        <p:sp>
          <p:nvSpPr>
            <p:cNvPr id="35" name="Freeform 35"/>
            <p:cNvSpPr/>
            <p:nvPr/>
          </p:nvSpPr>
          <p:spPr>
            <a:xfrm>
              <a:off x="0" y="0"/>
              <a:ext cx="3990108" cy="1607562"/>
            </a:xfrm>
            <a:custGeom>
              <a:avLst/>
              <a:gdLst/>
              <a:ahLst/>
              <a:cxnLst/>
              <a:rect l="l" t="t" r="r" b="b"/>
              <a:pathLst>
                <a:path w="3990108" h="1607562">
                  <a:moveTo>
                    <a:pt x="0" y="0"/>
                  </a:moveTo>
                  <a:lnTo>
                    <a:pt x="3990108" y="0"/>
                  </a:lnTo>
                  <a:lnTo>
                    <a:pt x="3990108" y="1607562"/>
                  </a:lnTo>
                  <a:lnTo>
                    <a:pt x="0" y="1607562"/>
                  </a:lnTo>
                  <a:close/>
                </a:path>
              </a:pathLst>
            </a:custGeom>
            <a:solidFill>
              <a:srgbClr val="000000">
                <a:alpha val="0"/>
              </a:srgbClr>
            </a:solidFill>
          </p:spPr>
        </p:sp>
        <p:sp>
          <p:nvSpPr>
            <p:cNvPr id="36" name="TextBox 36"/>
            <p:cNvSpPr txBox="1"/>
            <p:nvPr/>
          </p:nvSpPr>
          <p:spPr>
            <a:xfrm>
              <a:off x="0" y="0"/>
              <a:ext cx="3990107" cy="1607562"/>
            </a:xfrm>
            <a:prstGeom prst="rect">
              <a:avLst/>
            </a:prstGeom>
          </p:spPr>
          <p:txBody>
            <a:bodyPr lIns="0" tIns="0" rIns="0" bIns="0" rtlCol="0" anchor="ctr"/>
            <a:lstStyle/>
            <a:p>
              <a:pPr algn="ctr">
                <a:lnSpc>
                  <a:spcPts val="1944"/>
                </a:lnSpc>
              </a:pPr>
              <a:r>
                <a:rPr lang="en-US" sz="1800" b="1">
                  <a:solidFill>
                    <a:srgbClr val="FFFFFF"/>
                  </a:solidFill>
                  <a:latin typeface="Arimo Bold"/>
                  <a:ea typeface="Arimo Bold"/>
                  <a:cs typeface="Arimo Bold"/>
                  <a:sym typeface="Arimo Bold"/>
                </a:rPr>
                <a:t>Source domain-</a:t>
              </a:r>
            </a:p>
            <a:p>
              <a:pPr algn="ctr">
                <a:lnSpc>
                  <a:spcPts val="1944"/>
                </a:lnSpc>
              </a:pPr>
              <a:r>
                <a:rPr lang="en-US" sz="1800" b="1">
                  <a:solidFill>
                    <a:srgbClr val="FFFFFF"/>
                  </a:solidFill>
                  <a:latin typeface="Arimo Bold"/>
                  <a:ea typeface="Arimo Bold"/>
                  <a:cs typeface="Arimo Bold"/>
                  <a:sym typeface="Arimo Bold"/>
                </a:rPr>
                <a:t>specific data</a:t>
              </a:r>
            </a:p>
          </p:txBody>
        </p:sp>
      </p:grpSp>
      <p:grpSp>
        <p:nvGrpSpPr>
          <p:cNvPr id="37" name="Group 37"/>
          <p:cNvGrpSpPr/>
          <p:nvPr/>
        </p:nvGrpSpPr>
        <p:grpSpPr>
          <a:xfrm>
            <a:off x="3801441" y="2575000"/>
            <a:ext cx="2992581" cy="1205672"/>
            <a:chOff x="0" y="0"/>
            <a:chExt cx="3990107" cy="1607562"/>
          </a:xfrm>
        </p:grpSpPr>
        <p:sp>
          <p:nvSpPr>
            <p:cNvPr id="38" name="Freeform 38"/>
            <p:cNvSpPr/>
            <p:nvPr/>
          </p:nvSpPr>
          <p:spPr>
            <a:xfrm>
              <a:off x="0" y="0"/>
              <a:ext cx="3990108" cy="1607562"/>
            </a:xfrm>
            <a:custGeom>
              <a:avLst/>
              <a:gdLst/>
              <a:ahLst/>
              <a:cxnLst/>
              <a:rect l="l" t="t" r="r" b="b"/>
              <a:pathLst>
                <a:path w="3990108" h="1607562">
                  <a:moveTo>
                    <a:pt x="0" y="0"/>
                  </a:moveTo>
                  <a:lnTo>
                    <a:pt x="3990108" y="0"/>
                  </a:lnTo>
                  <a:lnTo>
                    <a:pt x="3990108" y="1607562"/>
                  </a:lnTo>
                  <a:lnTo>
                    <a:pt x="0" y="1607562"/>
                  </a:lnTo>
                  <a:close/>
                </a:path>
              </a:pathLst>
            </a:custGeom>
            <a:solidFill>
              <a:srgbClr val="000000">
                <a:alpha val="0"/>
              </a:srgbClr>
            </a:solidFill>
          </p:spPr>
        </p:sp>
        <p:sp>
          <p:nvSpPr>
            <p:cNvPr id="39" name="TextBox 39"/>
            <p:cNvSpPr txBox="1"/>
            <p:nvPr/>
          </p:nvSpPr>
          <p:spPr>
            <a:xfrm>
              <a:off x="0" y="0"/>
              <a:ext cx="3990107" cy="1607562"/>
            </a:xfrm>
            <a:prstGeom prst="rect">
              <a:avLst/>
            </a:prstGeom>
          </p:spPr>
          <p:txBody>
            <a:bodyPr lIns="0" tIns="0" rIns="0" bIns="0" rtlCol="0" anchor="ctr"/>
            <a:lstStyle/>
            <a:p>
              <a:pPr algn="ctr">
                <a:lnSpc>
                  <a:spcPts val="1944"/>
                </a:lnSpc>
              </a:pPr>
              <a:r>
                <a:rPr lang="en-US" sz="1800" b="1">
                  <a:solidFill>
                    <a:srgbClr val="FFFFFF"/>
                  </a:solidFill>
                  <a:latin typeface="Arimo Bold"/>
                  <a:ea typeface="Arimo Bold"/>
                  <a:cs typeface="Arimo Bold"/>
                  <a:sym typeface="Arimo Bold"/>
                </a:rPr>
                <a:t>Tokenization</a:t>
              </a:r>
            </a:p>
          </p:txBody>
        </p:sp>
      </p:grpSp>
      <p:grpSp>
        <p:nvGrpSpPr>
          <p:cNvPr id="40" name="Group 40"/>
          <p:cNvGrpSpPr/>
          <p:nvPr/>
        </p:nvGrpSpPr>
        <p:grpSpPr>
          <a:xfrm>
            <a:off x="6301047" y="2575000"/>
            <a:ext cx="2992581" cy="1205672"/>
            <a:chOff x="0" y="0"/>
            <a:chExt cx="3990107" cy="1607562"/>
          </a:xfrm>
        </p:grpSpPr>
        <p:sp>
          <p:nvSpPr>
            <p:cNvPr id="41" name="Freeform 41"/>
            <p:cNvSpPr/>
            <p:nvPr/>
          </p:nvSpPr>
          <p:spPr>
            <a:xfrm>
              <a:off x="0" y="0"/>
              <a:ext cx="3990108" cy="1607562"/>
            </a:xfrm>
            <a:custGeom>
              <a:avLst/>
              <a:gdLst/>
              <a:ahLst/>
              <a:cxnLst/>
              <a:rect l="l" t="t" r="r" b="b"/>
              <a:pathLst>
                <a:path w="3990108" h="1607562">
                  <a:moveTo>
                    <a:pt x="0" y="0"/>
                  </a:moveTo>
                  <a:lnTo>
                    <a:pt x="3990108" y="0"/>
                  </a:lnTo>
                  <a:lnTo>
                    <a:pt x="3990108" y="1607562"/>
                  </a:lnTo>
                  <a:lnTo>
                    <a:pt x="0" y="1607562"/>
                  </a:lnTo>
                  <a:close/>
                </a:path>
              </a:pathLst>
            </a:custGeom>
            <a:solidFill>
              <a:srgbClr val="000000">
                <a:alpha val="0"/>
              </a:srgbClr>
            </a:solidFill>
          </p:spPr>
        </p:sp>
        <p:sp>
          <p:nvSpPr>
            <p:cNvPr id="42" name="TextBox 42"/>
            <p:cNvSpPr txBox="1"/>
            <p:nvPr/>
          </p:nvSpPr>
          <p:spPr>
            <a:xfrm>
              <a:off x="0" y="0"/>
              <a:ext cx="3990107" cy="1607562"/>
            </a:xfrm>
            <a:prstGeom prst="rect">
              <a:avLst/>
            </a:prstGeom>
          </p:spPr>
          <p:txBody>
            <a:bodyPr lIns="0" tIns="0" rIns="0" bIns="0" rtlCol="0" anchor="ctr"/>
            <a:lstStyle/>
            <a:p>
              <a:pPr algn="ctr">
                <a:lnSpc>
                  <a:spcPts val="1944"/>
                </a:lnSpc>
              </a:pPr>
              <a:r>
                <a:rPr lang="en-US" sz="1800" b="1">
                  <a:solidFill>
                    <a:srgbClr val="FFFFFF"/>
                  </a:solidFill>
                  <a:latin typeface="Arimo Bold"/>
                  <a:ea typeface="Arimo Bold"/>
                  <a:cs typeface="Arimo Bold"/>
                  <a:sym typeface="Arimo Bold"/>
                </a:rPr>
                <a:t>Vectorization</a:t>
              </a:r>
            </a:p>
          </p:txBody>
        </p:sp>
      </p:grpSp>
      <p:grpSp>
        <p:nvGrpSpPr>
          <p:cNvPr id="43" name="Group 43"/>
          <p:cNvGrpSpPr/>
          <p:nvPr/>
        </p:nvGrpSpPr>
        <p:grpSpPr>
          <a:xfrm>
            <a:off x="8994372" y="2575000"/>
            <a:ext cx="2992581" cy="1205672"/>
            <a:chOff x="0" y="0"/>
            <a:chExt cx="3990107" cy="1607562"/>
          </a:xfrm>
        </p:grpSpPr>
        <p:sp>
          <p:nvSpPr>
            <p:cNvPr id="44" name="Freeform 44"/>
            <p:cNvSpPr/>
            <p:nvPr/>
          </p:nvSpPr>
          <p:spPr>
            <a:xfrm>
              <a:off x="0" y="0"/>
              <a:ext cx="3990108" cy="1607562"/>
            </a:xfrm>
            <a:custGeom>
              <a:avLst/>
              <a:gdLst/>
              <a:ahLst/>
              <a:cxnLst/>
              <a:rect l="l" t="t" r="r" b="b"/>
              <a:pathLst>
                <a:path w="3990108" h="1607562">
                  <a:moveTo>
                    <a:pt x="0" y="0"/>
                  </a:moveTo>
                  <a:lnTo>
                    <a:pt x="3990108" y="0"/>
                  </a:lnTo>
                  <a:lnTo>
                    <a:pt x="3990108" y="1607562"/>
                  </a:lnTo>
                  <a:lnTo>
                    <a:pt x="0" y="1607562"/>
                  </a:lnTo>
                  <a:close/>
                </a:path>
              </a:pathLst>
            </a:custGeom>
            <a:solidFill>
              <a:srgbClr val="000000">
                <a:alpha val="0"/>
              </a:srgbClr>
            </a:solidFill>
          </p:spPr>
        </p:sp>
        <p:sp>
          <p:nvSpPr>
            <p:cNvPr id="45" name="TextBox 45"/>
            <p:cNvSpPr txBox="1"/>
            <p:nvPr/>
          </p:nvSpPr>
          <p:spPr>
            <a:xfrm>
              <a:off x="0" y="0"/>
              <a:ext cx="3990107" cy="1607562"/>
            </a:xfrm>
            <a:prstGeom prst="rect">
              <a:avLst/>
            </a:prstGeom>
          </p:spPr>
          <p:txBody>
            <a:bodyPr lIns="0" tIns="0" rIns="0" bIns="0" rtlCol="0" anchor="ctr"/>
            <a:lstStyle/>
            <a:p>
              <a:pPr algn="ctr">
                <a:lnSpc>
                  <a:spcPts val="1944"/>
                </a:lnSpc>
              </a:pPr>
              <a:r>
                <a:rPr lang="en-US" sz="1800" b="1">
                  <a:solidFill>
                    <a:srgbClr val="FFFFFF"/>
                  </a:solidFill>
                  <a:latin typeface="Arimo Bold"/>
                  <a:ea typeface="Arimo Bold"/>
                  <a:cs typeface="Arimo Bold"/>
                  <a:sym typeface="Arimo Bold"/>
                </a:rPr>
                <a:t>Store in vector data store</a:t>
              </a:r>
            </a:p>
          </p:txBody>
        </p:sp>
      </p:grpSp>
      <p:grpSp>
        <p:nvGrpSpPr>
          <p:cNvPr id="46" name="Group 46"/>
          <p:cNvGrpSpPr/>
          <p:nvPr/>
        </p:nvGrpSpPr>
        <p:grpSpPr>
          <a:xfrm>
            <a:off x="11757515" y="2575000"/>
            <a:ext cx="2992581" cy="1205672"/>
            <a:chOff x="0" y="0"/>
            <a:chExt cx="3990107" cy="1607562"/>
          </a:xfrm>
        </p:grpSpPr>
        <p:sp>
          <p:nvSpPr>
            <p:cNvPr id="47" name="Freeform 47"/>
            <p:cNvSpPr/>
            <p:nvPr/>
          </p:nvSpPr>
          <p:spPr>
            <a:xfrm>
              <a:off x="0" y="0"/>
              <a:ext cx="3990108" cy="1607562"/>
            </a:xfrm>
            <a:custGeom>
              <a:avLst/>
              <a:gdLst/>
              <a:ahLst/>
              <a:cxnLst/>
              <a:rect l="l" t="t" r="r" b="b"/>
              <a:pathLst>
                <a:path w="3990108" h="1607562">
                  <a:moveTo>
                    <a:pt x="0" y="0"/>
                  </a:moveTo>
                  <a:lnTo>
                    <a:pt x="3990108" y="0"/>
                  </a:lnTo>
                  <a:lnTo>
                    <a:pt x="3990108" y="1607562"/>
                  </a:lnTo>
                  <a:lnTo>
                    <a:pt x="0" y="1607562"/>
                  </a:lnTo>
                  <a:close/>
                </a:path>
              </a:pathLst>
            </a:custGeom>
            <a:solidFill>
              <a:srgbClr val="000000">
                <a:alpha val="0"/>
              </a:srgbClr>
            </a:solidFill>
          </p:spPr>
        </p:sp>
        <p:sp>
          <p:nvSpPr>
            <p:cNvPr id="48" name="TextBox 48"/>
            <p:cNvSpPr txBox="1"/>
            <p:nvPr/>
          </p:nvSpPr>
          <p:spPr>
            <a:xfrm>
              <a:off x="0" y="0"/>
              <a:ext cx="3990107" cy="1607562"/>
            </a:xfrm>
            <a:prstGeom prst="rect">
              <a:avLst/>
            </a:prstGeom>
          </p:spPr>
          <p:txBody>
            <a:bodyPr lIns="0" tIns="0" rIns="0" bIns="0" rtlCol="0" anchor="ctr"/>
            <a:lstStyle/>
            <a:p>
              <a:pPr algn="ctr">
                <a:lnSpc>
                  <a:spcPts val="1944"/>
                </a:lnSpc>
              </a:pPr>
              <a:r>
                <a:rPr lang="en-US" sz="1800" b="1">
                  <a:solidFill>
                    <a:srgbClr val="FFFFFF"/>
                  </a:solidFill>
                  <a:latin typeface="Arimo Bold"/>
                  <a:ea typeface="Arimo Bold"/>
                  <a:cs typeface="Arimo Bold"/>
                  <a:sym typeface="Arimo Bold"/>
                </a:rPr>
                <a:t>Perform semantic similarity search</a:t>
              </a:r>
            </a:p>
          </p:txBody>
        </p:sp>
      </p:grpSp>
      <p:grpSp>
        <p:nvGrpSpPr>
          <p:cNvPr id="49" name="Group 49"/>
          <p:cNvGrpSpPr/>
          <p:nvPr/>
        </p:nvGrpSpPr>
        <p:grpSpPr>
          <a:xfrm>
            <a:off x="14600474" y="2575000"/>
            <a:ext cx="2992581" cy="1205672"/>
            <a:chOff x="0" y="0"/>
            <a:chExt cx="3990107" cy="1607562"/>
          </a:xfrm>
        </p:grpSpPr>
        <p:sp>
          <p:nvSpPr>
            <p:cNvPr id="50" name="Freeform 50"/>
            <p:cNvSpPr/>
            <p:nvPr/>
          </p:nvSpPr>
          <p:spPr>
            <a:xfrm>
              <a:off x="0" y="0"/>
              <a:ext cx="3990108" cy="1607562"/>
            </a:xfrm>
            <a:custGeom>
              <a:avLst/>
              <a:gdLst/>
              <a:ahLst/>
              <a:cxnLst/>
              <a:rect l="l" t="t" r="r" b="b"/>
              <a:pathLst>
                <a:path w="3990108" h="1607562">
                  <a:moveTo>
                    <a:pt x="0" y="0"/>
                  </a:moveTo>
                  <a:lnTo>
                    <a:pt x="3990108" y="0"/>
                  </a:lnTo>
                  <a:lnTo>
                    <a:pt x="3990108" y="1607562"/>
                  </a:lnTo>
                  <a:lnTo>
                    <a:pt x="0" y="1607562"/>
                  </a:lnTo>
                  <a:close/>
                </a:path>
              </a:pathLst>
            </a:custGeom>
            <a:solidFill>
              <a:srgbClr val="000000">
                <a:alpha val="0"/>
              </a:srgbClr>
            </a:solidFill>
          </p:spPr>
        </p:sp>
        <p:sp>
          <p:nvSpPr>
            <p:cNvPr id="51" name="TextBox 51"/>
            <p:cNvSpPr txBox="1"/>
            <p:nvPr/>
          </p:nvSpPr>
          <p:spPr>
            <a:xfrm>
              <a:off x="0" y="0"/>
              <a:ext cx="3990107" cy="1607562"/>
            </a:xfrm>
            <a:prstGeom prst="rect">
              <a:avLst/>
            </a:prstGeom>
          </p:spPr>
          <p:txBody>
            <a:bodyPr lIns="0" tIns="0" rIns="0" bIns="0" rtlCol="0" anchor="ctr"/>
            <a:lstStyle/>
            <a:p>
              <a:pPr algn="ctr">
                <a:lnSpc>
                  <a:spcPts val="1944"/>
                </a:lnSpc>
              </a:pPr>
              <a:r>
                <a:rPr lang="en-US" sz="1800" b="1">
                  <a:solidFill>
                    <a:srgbClr val="FFFFFF"/>
                  </a:solidFill>
                  <a:latin typeface="Arimo Bold"/>
                  <a:ea typeface="Arimo Bold"/>
                  <a:cs typeface="Arimo Bold"/>
                  <a:sym typeface="Arimo Bold"/>
                </a:rPr>
                <a:t>Include semantically similar context in prompt</a:t>
              </a:r>
            </a:p>
          </p:txBody>
        </p:sp>
      </p:grpSp>
      <p:sp>
        <p:nvSpPr>
          <p:cNvPr id="52" name="Freeform 52"/>
          <p:cNvSpPr/>
          <p:nvPr/>
        </p:nvSpPr>
        <p:spPr>
          <a:xfrm>
            <a:off x="5265869" y="5262594"/>
            <a:ext cx="590261" cy="604658"/>
          </a:xfrm>
          <a:custGeom>
            <a:avLst/>
            <a:gdLst/>
            <a:ahLst/>
            <a:cxnLst/>
            <a:rect l="l" t="t" r="r" b="b"/>
            <a:pathLst>
              <a:path w="590261" h="604658">
                <a:moveTo>
                  <a:pt x="0" y="0"/>
                </a:moveTo>
                <a:lnTo>
                  <a:pt x="590262" y="0"/>
                </a:lnTo>
                <a:lnTo>
                  <a:pt x="590262" y="604658"/>
                </a:lnTo>
                <a:lnTo>
                  <a:pt x="0" y="604658"/>
                </a:lnTo>
                <a:lnTo>
                  <a:pt x="0" y="0"/>
                </a:lnTo>
                <a:close/>
              </a:path>
            </a:pathLst>
          </a:custGeom>
          <a:blipFill>
            <a:blip r:embed="rId15"/>
            <a:stretch>
              <a:fillRect/>
            </a:stretch>
          </a:blipFill>
        </p:spPr>
      </p:sp>
      <p:sp>
        <p:nvSpPr>
          <p:cNvPr id="53" name="Freeform 53"/>
          <p:cNvSpPr/>
          <p:nvPr/>
        </p:nvSpPr>
        <p:spPr>
          <a:xfrm>
            <a:off x="3143987" y="4906123"/>
            <a:ext cx="5534447" cy="2401620"/>
          </a:xfrm>
          <a:custGeom>
            <a:avLst/>
            <a:gdLst/>
            <a:ahLst/>
            <a:cxnLst/>
            <a:rect l="l" t="t" r="r" b="b"/>
            <a:pathLst>
              <a:path w="5534447" h="2401620">
                <a:moveTo>
                  <a:pt x="0" y="0"/>
                </a:moveTo>
                <a:lnTo>
                  <a:pt x="5534447" y="0"/>
                </a:lnTo>
                <a:lnTo>
                  <a:pt x="5534447" y="2401620"/>
                </a:lnTo>
                <a:lnTo>
                  <a:pt x="0" y="240162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54" name="TextBox 54"/>
          <p:cNvSpPr txBox="1"/>
          <p:nvPr/>
        </p:nvSpPr>
        <p:spPr>
          <a:xfrm>
            <a:off x="5061007" y="6067982"/>
            <a:ext cx="1022462" cy="263921"/>
          </a:xfrm>
          <a:prstGeom prst="rect">
            <a:avLst/>
          </a:prstGeom>
        </p:spPr>
        <p:txBody>
          <a:bodyPr lIns="0" tIns="0" rIns="0" bIns="0" rtlCol="0" anchor="t">
            <a:spAutoFit/>
          </a:bodyPr>
          <a:lstStyle/>
          <a:p>
            <a:pPr algn="ctr">
              <a:lnSpc>
                <a:spcPts val="1020"/>
              </a:lnSpc>
            </a:pPr>
            <a:r>
              <a:rPr lang="en-US" sz="944" b="1" spc="297">
                <a:solidFill>
                  <a:srgbClr val="FF8096"/>
                </a:solidFill>
                <a:latin typeface="IBM Plex Sans Bold"/>
                <a:ea typeface="IBM Plex Sans Bold"/>
                <a:cs typeface="IBM Plex Sans Bold"/>
                <a:sym typeface="IBM Plex Sans Bold"/>
              </a:rPr>
              <a:t>EMBEDDING MODEL</a:t>
            </a:r>
          </a:p>
        </p:txBody>
      </p:sp>
      <p:sp>
        <p:nvSpPr>
          <p:cNvPr id="55" name="TextBox 55"/>
          <p:cNvSpPr txBox="1"/>
          <p:nvPr/>
        </p:nvSpPr>
        <p:spPr>
          <a:xfrm>
            <a:off x="6769545" y="5252799"/>
            <a:ext cx="325190" cy="162926"/>
          </a:xfrm>
          <a:prstGeom prst="rect">
            <a:avLst/>
          </a:prstGeom>
        </p:spPr>
        <p:txBody>
          <a:bodyPr lIns="0" tIns="0" rIns="0" bIns="0" rtlCol="0" anchor="t">
            <a:spAutoFit/>
          </a:bodyPr>
          <a:lstStyle/>
          <a:p>
            <a:pPr algn="l">
              <a:lnSpc>
                <a:spcPts val="1322"/>
              </a:lnSpc>
            </a:pPr>
            <a:r>
              <a:rPr lang="en-US" sz="944" spc="15">
                <a:solidFill>
                  <a:srgbClr val="002D43"/>
                </a:solidFill>
                <a:latin typeface="IBM Plex Sans"/>
                <a:ea typeface="IBM Plex Sans"/>
                <a:cs typeface="IBM Plex Sans"/>
                <a:sym typeface="IBM Plex Sans"/>
              </a:rPr>
              <a:t>0.027</a:t>
            </a:r>
          </a:p>
        </p:txBody>
      </p:sp>
      <p:sp>
        <p:nvSpPr>
          <p:cNvPr id="56" name="TextBox 56"/>
          <p:cNvSpPr txBox="1"/>
          <p:nvPr/>
        </p:nvSpPr>
        <p:spPr>
          <a:xfrm>
            <a:off x="6779937" y="5610658"/>
            <a:ext cx="325190" cy="162926"/>
          </a:xfrm>
          <a:prstGeom prst="rect">
            <a:avLst/>
          </a:prstGeom>
        </p:spPr>
        <p:txBody>
          <a:bodyPr lIns="0" tIns="0" rIns="0" bIns="0" rtlCol="0" anchor="t">
            <a:spAutoFit/>
          </a:bodyPr>
          <a:lstStyle/>
          <a:p>
            <a:pPr algn="l">
              <a:lnSpc>
                <a:spcPts val="1322"/>
              </a:lnSpc>
            </a:pPr>
            <a:r>
              <a:rPr lang="en-US" sz="944" spc="15">
                <a:solidFill>
                  <a:srgbClr val="002D43"/>
                </a:solidFill>
                <a:latin typeface="IBM Plex Sans"/>
                <a:ea typeface="IBM Plex Sans"/>
                <a:cs typeface="IBM Plex Sans"/>
                <a:sym typeface="IBM Plex Sans"/>
              </a:rPr>
              <a:t>0.025</a:t>
            </a:r>
          </a:p>
        </p:txBody>
      </p:sp>
      <p:sp>
        <p:nvSpPr>
          <p:cNvPr id="57" name="TextBox 57"/>
          <p:cNvSpPr txBox="1"/>
          <p:nvPr/>
        </p:nvSpPr>
        <p:spPr>
          <a:xfrm>
            <a:off x="6745443" y="6140632"/>
            <a:ext cx="374357" cy="258176"/>
          </a:xfrm>
          <a:prstGeom prst="rect">
            <a:avLst/>
          </a:prstGeom>
        </p:spPr>
        <p:txBody>
          <a:bodyPr lIns="0" tIns="0" rIns="0" bIns="0" rtlCol="0" anchor="t">
            <a:spAutoFit/>
          </a:bodyPr>
          <a:lstStyle/>
          <a:p>
            <a:pPr algn="l">
              <a:lnSpc>
                <a:spcPts val="2361"/>
              </a:lnSpc>
            </a:pPr>
            <a:r>
              <a:rPr lang="en-US" sz="944" spc="14">
                <a:solidFill>
                  <a:srgbClr val="002D43"/>
                </a:solidFill>
                <a:latin typeface="IBM Plex Sans"/>
                <a:ea typeface="IBM Plex Sans"/>
                <a:cs typeface="IBM Plex Sans"/>
                <a:sym typeface="IBM Plex Sans"/>
              </a:rPr>
              <a:t>-0.011</a:t>
            </a:r>
          </a:p>
        </p:txBody>
      </p:sp>
      <p:sp>
        <p:nvSpPr>
          <p:cNvPr id="58" name="TextBox 58"/>
          <p:cNvSpPr txBox="1"/>
          <p:nvPr/>
        </p:nvSpPr>
        <p:spPr>
          <a:xfrm>
            <a:off x="6744904" y="6490265"/>
            <a:ext cx="375456" cy="258176"/>
          </a:xfrm>
          <a:prstGeom prst="rect">
            <a:avLst/>
          </a:prstGeom>
        </p:spPr>
        <p:txBody>
          <a:bodyPr lIns="0" tIns="0" rIns="0" bIns="0" rtlCol="0" anchor="t">
            <a:spAutoFit/>
          </a:bodyPr>
          <a:lstStyle/>
          <a:p>
            <a:pPr algn="l">
              <a:lnSpc>
                <a:spcPts val="2361"/>
              </a:lnSpc>
            </a:pPr>
            <a:r>
              <a:rPr lang="en-US" sz="944" spc="16">
                <a:solidFill>
                  <a:srgbClr val="002D43"/>
                </a:solidFill>
                <a:latin typeface="IBM Plex Sans"/>
                <a:ea typeface="IBM Plex Sans"/>
                <a:cs typeface="IBM Plex Sans"/>
                <a:sym typeface="IBM Plex Sans"/>
              </a:rPr>
              <a:t>-0.009</a:t>
            </a:r>
          </a:p>
        </p:txBody>
      </p:sp>
      <p:sp>
        <p:nvSpPr>
          <p:cNvPr id="59" name="TextBox 59"/>
          <p:cNvSpPr txBox="1"/>
          <p:nvPr/>
        </p:nvSpPr>
        <p:spPr>
          <a:xfrm>
            <a:off x="7339407" y="6136519"/>
            <a:ext cx="326289" cy="258176"/>
          </a:xfrm>
          <a:prstGeom prst="rect">
            <a:avLst/>
          </a:prstGeom>
        </p:spPr>
        <p:txBody>
          <a:bodyPr lIns="0" tIns="0" rIns="0" bIns="0" rtlCol="0" anchor="t">
            <a:spAutoFit/>
          </a:bodyPr>
          <a:lstStyle/>
          <a:p>
            <a:pPr algn="l">
              <a:lnSpc>
                <a:spcPts val="2361"/>
              </a:lnSpc>
            </a:pPr>
            <a:r>
              <a:rPr lang="en-US" sz="944" spc="17">
                <a:solidFill>
                  <a:srgbClr val="002D43"/>
                </a:solidFill>
                <a:latin typeface="IBM Plex Sans"/>
                <a:ea typeface="IBM Plex Sans"/>
                <a:cs typeface="IBM Plex Sans"/>
                <a:sym typeface="IBM Plex Sans"/>
              </a:rPr>
              <a:t>0.021</a:t>
            </a:r>
          </a:p>
        </p:txBody>
      </p:sp>
      <p:sp>
        <p:nvSpPr>
          <p:cNvPr id="60" name="TextBox 60"/>
          <p:cNvSpPr txBox="1"/>
          <p:nvPr/>
        </p:nvSpPr>
        <p:spPr>
          <a:xfrm>
            <a:off x="7339947" y="6486151"/>
            <a:ext cx="325190" cy="258176"/>
          </a:xfrm>
          <a:prstGeom prst="rect">
            <a:avLst/>
          </a:prstGeom>
        </p:spPr>
        <p:txBody>
          <a:bodyPr lIns="0" tIns="0" rIns="0" bIns="0" rtlCol="0" anchor="t">
            <a:spAutoFit/>
          </a:bodyPr>
          <a:lstStyle/>
          <a:p>
            <a:pPr algn="l">
              <a:lnSpc>
                <a:spcPts val="2361"/>
              </a:lnSpc>
            </a:pPr>
            <a:r>
              <a:rPr lang="en-US" sz="944" spc="15">
                <a:solidFill>
                  <a:srgbClr val="002D43"/>
                </a:solidFill>
                <a:latin typeface="IBM Plex Sans"/>
                <a:ea typeface="IBM Plex Sans"/>
                <a:cs typeface="IBM Plex Sans"/>
                <a:sym typeface="IBM Plex Sans"/>
              </a:rPr>
              <a:t>0.019</a:t>
            </a:r>
          </a:p>
        </p:txBody>
      </p:sp>
      <p:sp>
        <p:nvSpPr>
          <p:cNvPr id="61" name="TextBox 61"/>
          <p:cNvSpPr txBox="1"/>
          <p:nvPr/>
        </p:nvSpPr>
        <p:spPr>
          <a:xfrm>
            <a:off x="7309797" y="5157549"/>
            <a:ext cx="374357" cy="258176"/>
          </a:xfrm>
          <a:prstGeom prst="rect">
            <a:avLst/>
          </a:prstGeom>
        </p:spPr>
        <p:txBody>
          <a:bodyPr lIns="0" tIns="0" rIns="0" bIns="0" rtlCol="0" anchor="t">
            <a:spAutoFit/>
          </a:bodyPr>
          <a:lstStyle/>
          <a:p>
            <a:pPr algn="l">
              <a:lnSpc>
                <a:spcPts val="2361"/>
              </a:lnSpc>
            </a:pPr>
            <a:r>
              <a:rPr lang="en-US" sz="944" spc="14">
                <a:solidFill>
                  <a:srgbClr val="002D43"/>
                </a:solidFill>
                <a:latin typeface="IBM Plex Sans"/>
                <a:ea typeface="IBM Plex Sans"/>
                <a:cs typeface="IBM Plex Sans"/>
                <a:sym typeface="IBM Plex Sans"/>
              </a:rPr>
              <a:t>-0.011</a:t>
            </a:r>
          </a:p>
        </p:txBody>
      </p:sp>
      <p:sp>
        <p:nvSpPr>
          <p:cNvPr id="62" name="TextBox 62"/>
          <p:cNvSpPr txBox="1"/>
          <p:nvPr/>
        </p:nvSpPr>
        <p:spPr>
          <a:xfrm>
            <a:off x="7326231" y="5511294"/>
            <a:ext cx="374357" cy="258176"/>
          </a:xfrm>
          <a:prstGeom prst="rect">
            <a:avLst/>
          </a:prstGeom>
        </p:spPr>
        <p:txBody>
          <a:bodyPr lIns="0" tIns="0" rIns="0" bIns="0" rtlCol="0" anchor="t">
            <a:spAutoFit/>
          </a:bodyPr>
          <a:lstStyle/>
          <a:p>
            <a:pPr algn="l">
              <a:lnSpc>
                <a:spcPts val="2361"/>
              </a:lnSpc>
            </a:pPr>
            <a:r>
              <a:rPr lang="en-US" sz="944" spc="14">
                <a:solidFill>
                  <a:srgbClr val="002D43"/>
                </a:solidFill>
                <a:latin typeface="IBM Plex Sans"/>
                <a:ea typeface="IBM Plex Sans"/>
                <a:cs typeface="IBM Plex Sans"/>
                <a:sym typeface="IBM Plex Sans"/>
              </a:rPr>
              <a:t>-0.009</a:t>
            </a:r>
          </a:p>
        </p:txBody>
      </p:sp>
      <p:sp>
        <p:nvSpPr>
          <p:cNvPr id="63" name="TextBox 63"/>
          <p:cNvSpPr txBox="1"/>
          <p:nvPr/>
        </p:nvSpPr>
        <p:spPr>
          <a:xfrm>
            <a:off x="7866098" y="6136519"/>
            <a:ext cx="122371" cy="258176"/>
          </a:xfrm>
          <a:prstGeom prst="rect">
            <a:avLst/>
          </a:prstGeom>
        </p:spPr>
        <p:txBody>
          <a:bodyPr lIns="0" tIns="0" rIns="0" bIns="0" rtlCol="0" anchor="t">
            <a:spAutoFit/>
          </a:bodyPr>
          <a:lstStyle/>
          <a:p>
            <a:pPr algn="l">
              <a:lnSpc>
                <a:spcPts val="2361"/>
              </a:lnSpc>
            </a:pPr>
            <a:r>
              <a:rPr lang="en-US" sz="944">
                <a:solidFill>
                  <a:srgbClr val="002D43"/>
                </a:solidFill>
                <a:latin typeface="IBM Plex Sans"/>
                <a:ea typeface="IBM Plex Sans"/>
                <a:cs typeface="IBM Plex Sans"/>
                <a:sym typeface="IBM Plex Sans"/>
              </a:rPr>
              <a:t>…</a:t>
            </a:r>
          </a:p>
        </p:txBody>
      </p:sp>
      <p:sp>
        <p:nvSpPr>
          <p:cNvPr id="64" name="TextBox 64"/>
          <p:cNvSpPr txBox="1"/>
          <p:nvPr/>
        </p:nvSpPr>
        <p:spPr>
          <a:xfrm>
            <a:off x="7866098" y="6486151"/>
            <a:ext cx="122371" cy="258176"/>
          </a:xfrm>
          <a:prstGeom prst="rect">
            <a:avLst/>
          </a:prstGeom>
        </p:spPr>
        <p:txBody>
          <a:bodyPr lIns="0" tIns="0" rIns="0" bIns="0" rtlCol="0" anchor="t">
            <a:spAutoFit/>
          </a:bodyPr>
          <a:lstStyle/>
          <a:p>
            <a:pPr algn="l">
              <a:lnSpc>
                <a:spcPts val="2361"/>
              </a:lnSpc>
            </a:pPr>
            <a:r>
              <a:rPr lang="en-US" sz="944">
                <a:solidFill>
                  <a:srgbClr val="002D43"/>
                </a:solidFill>
                <a:latin typeface="IBM Plex Sans"/>
                <a:ea typeface="IBM Plex Sans"/>
                <a:cs typeface="IBM Plex Sans"/>
                <a:sym typeface="IBM Plex Sans"/>
              </a:rPr>
              <a:t>…</a:t>
            </a:r>
          </a:p>
        </p:txBody>
      </p:sp>
      <p:sp>
        <p:nvSpPr>
          <p:cNvPr id="65" name="TextBox 65"/>
          <p:cNvSpPr txBox="1"/>
          <p:nvPr/>
        </p:nvSpPr>
        <p:spPr>
          <a:xfrm>
            <a:off x="7875276" y="5157549"/>
            <a:ext cx="122371" cy="258176"/>
          </a:xfrm>
          <a:prstGeom prst="rect">
            <a:avLst/>
          </a:prstGeom>
        </p:spPr>
        <p:txBody>
          <a:bodyPr lIns="0" tIns="0" rIns="0" bIns="0" rtlCol="0" anchor="t">
            <a:spAutoFit/>
          </a:bodyPr>
          <a:lstStyle/>
          <a:p>
            <a:pPr algn="l">
              <a:lnSpc>
                <a:spcPts val="2361"/>
              </a:lnSpc>
            </a:pPr>
            <a:r>
              <a:rPr lang="en-US" sz="944">
                <a:solidFill>
                  <a:srgbClr val="002D43"/>
                </a:solidFill>
                <a:latin typeface="IBM Plex Sans"/>
                <a:ea typeface="IBM Plex Sans"/>
                <a:cs typeface="IBM Plex Sans"/>
                <a:sym typeface="IBM Plex Sans"/>
              </a:rPr>
              <a:t>…</a:t>
            </a:r>
          </a:p>
        </p:txBody>
      </p:sp>
      <p:sp>
        <p:nvSpPr>
          <p:cNvPr id="66" name="TextBox 66"/>
          <p:cNvSpPr txBox="1"/>
          <p:nvPr/>
        </p:nvSpPr>
        <p:spPr>
          <a:xfrm>
            <a:off x="7876491" y="5511294"/>
            <a:ext cx="122371" cy="258176"/>
          </a:xfrm>
          <a:prstGeom prst="rect">
            <a:avLst/>
          </a:prstGeom>
        </p:spPr>
        <p:txBody>
          <a:bodyPr lIns="0" tIns="0" rIns="0" bIns="0" rtlCol="0" anchor="t">
            <a:spAutoFit/>
          </a:bodyPr>
          <a:lstStyle/>
          <a:p>
            <a:pPr algn="l">
              <a:lnSpc>
                <a:spcPts val="2361"/>
              </a:lnSpc>
            </a:pPr>
            <a:r>
              <a:rPr lang="en-US" sz="944">
                <a:solidFill>
                  <a:srgbClr val="002D43"/>
                </a:solidFill>
                <a:latin typeface="IBM Plex Sans"/>
                <a:ea typeface="IBM Plex Sans"/>
                <a:cs typeface="IBM Plex Sans"/>
                <a:sym typeface="IBM Plex Sans"/>
              </a:rPr>
              <a:t>…</a:t>
            </a:r>
          </a:p>
        </p:txBody>
      </p:sp>
      <p:sp>
        <p:nvSpPr>
          <p:cNvPr id="67" name="TextBox 67"/>
          <p:cNvSpPr txBox="1"/>
          <p:nvPr/>
        </p:nvSpPr>
        <p:spPr>
          <a:xfrm>
            <a:off x="8213937" y="6134462"/>
            <a:ext cx="326289" cy="258176"/>
          </a:xfrm>
          <a:prstGeom prst="rect">
            <a:avLst/>
          </a:prstGeom>
        </p:spPr>
        <p:txBody>
          <a:bodyPr lIns="0" tIns="0" rIns="0" bIns="0" rtlCol="0" anchor="t">
            <a:spAutoFit/>
          </a:bodyPr>
          <a:lstStyle/>
          <a:p>
            <a:pPr algn="l">
              <a:lnSpc>
                <a:spcPts val="2361"/>
              </a:lnSpc>
            </a:pPr>
            <a:r>
              <a:rPr lang="en-US" sz="944" spc="17">
                <a:solidFill>
                  <a:srgbClr val="002D43"/>
                </a:solidFill>
                <a:latin typeface="IBM Plex Sans"/>
                <a:ea typeface="IBM Plex Sans"/>
                <a:cs typeface="IBM Plex Sans"/>
                <a:sym typeface="IBM Plex Sans"/>
              </a:rPr>
              <a:t>0.013</a:t>
            </a:r>
          </a:p>
        </p:txBody>
      </p:sp>
      <p:sp>
        <p:nvSpPr>
          <p:cNvPr id="68" name="TextBox 68"/>
          <p:cNvSpPr txBox="1"/>
          <p:nvPr/>
        </p:nvSpPr>
        <p:spPr>
          <a:xfrm>
            <a:off x="8214471" y="6482038"/>
            <a:ext cx="325190" cy="258176"/>
          </a:xfrm>
          <a:prstGeom prst="rect">
            <a:avLst/>
          </a:prstGeom>
        </p:spPr>
        <p:txBody>
          <a:bodyPr lIns="0" tIns="0" rIns="0" bIns="0" rtlCol="0" anchor="t">
            <a:spAutoFit/>
          </a:bodyPr>
          <a:lstStyle/>
          <a:p>
            <a:pPr algn="l">
              <a:lnSpc>
                <a:spcPts val="2361"/>
              </a:lnSpc>
            </a:pPr>
            <a:r>
              <a:rPr lang="en-US" sz="944" spc="15">
                <a:solidFill>
                  <a:srgbClr val="002D43"/>
                </a:solidFill>
                <a:latin typeface="IBM Plex Sans"/>
                <a:ea typeface="IBM Plex Sans"/>
                <a:cs typeface="IBM Plex Sans"/>
                <a:sym typeface="IBM Plex Sans"/>
              </a:rPr>
              <a:t>0.015</a:t>
            </a:r>
          </a:p>
        </p:txBody>
      </p:sp>
      <p:sp>
        <p:nvSpPr>
          <p:cNvPr id="69" name="TextBox 69"/>
          <p:cNvSpPr txBox="1"/>
          <p:nvPr/>
        </p:nvSpPr>
        <p:spPr>
          <a:xfrm>
            <a:off x="8193840" y="5157549"/>
            <a:ext cx="375456" cy="258176"/>
          </a:xfrm>
          <a:prstGeom prst="rect">
            <a:avLst/>
          </a:prstGeom>
        </p:spPr>
        <p:txBody>
          <a:bodyPr lIns="0" tIns="0" rIns="0" bIns="0" rtlCol="0" anchor="t">
            <a:spAutoFit/>
          </a:bodyPr>
          <a:lstStyle/>
          <a:p>
            <a:pPr algn="l">
              <a:lnSpc>
                <a:spcPts val="2361"/>
              </a:lnSpc>
            </a:pPr>
            <a:r>
              <a:rPr lang="en-US" sz="944" spc="16">
                <a:solidFill>
                  <a:srgbClr val="002D43"/>
                </a:solidFill>
                <a:latin typeface="IBM Plex Sans"/>
                <a:ea typeface="IBM Plex Sans"/>
                <a:cs typeface="IBM Plex Sans"/>
                <a:sym typeface="IBM Plex Sans"/>
              </a:rPr>
              <a:t>-0.023</a:t>
            </a:r>
          </a:p>
        </p:txBody>
      </p:sp>
      <p:sp>
        <p:nvSpPr>
          <p:cNvPr id="70" name="TextBox 70"/>
          <p:cNvSpPr txBox="1"/>
          <p:nvPr/>
        </p:nvSpPr>
        <p:spPr>
          <a:xfrm>
            <a:off x="8200228" y="5509238"/>
            <a:ext cx="375456" cy="258176"/>
          </a:xfrm>
          <a:prstGeom prst="rect">
            <a:avLst/>
          </a:prstGeom>
        </p:spPr>
        <p:txBody>
          <a:bodyPr lIns="0" tIns="0" rIns="0" bIns="0" rtlCol="0" anchor="t">
            <a:spAutoFit/>
          </a:bodyPr>
          <a:lstStyle/>
          <a:p>
            <a:pPr algn="l">
              <a:lnSpc>
                <a:spcPts val="2361"/>
              </a:lnSpc>
            </a:pPr>
            <a:r>
              <a:rPr lang="en-US" sz="944" spc="16">
                <a:solidFill>
                  <a:srgbClr val="002D43"/>
                </a:solidFill>
                <a:latin typeface="IBM Plex Sans"/>
                <a:ea typeface="IBM Plex Sans"/>
                <a:cs typeface="IBM Plex Sans"/>
                <a:sym typeface="IBM Plex Sans"/>
              </a:rPr>
              <a:t>-0.025</a:t>
            </a:r>
          </a:p>
        </p:txBody>
      </p:sp>
      <p:sp>
        <p:nvSpPr>
          <p:cNvPr id="71" name="TextBox 71"/>
          <p:cNvSpPr txBox="1"/>
          <p:nvPr/>
        </p:nvSpPr>
        <p:spPr>
          <a:xfrm>
            <a:off x="3555307" y="6104178"/>
            <a:ext cx="468661" cy="657689"/>
          </a:xfrm>
          <a:prstGeom prst="rect">
            <a:avLst/>
          </a:prstGeom>
        </p:spPr>
        <p:txBody>
          <a:bodyPr lIns="0" tIns="0" rIns="0" bIns="0" rtlCol="0" anchor="t">
            <a:spAutoFit/>
          </a:bodyPr>
          <a:lstStyle/>
          <a:p>
            <a:pPr algn="ctr">
              <a:lnSpc>
                <a:spcPts val="2753"/>
              </a:lnSpc>
            </a:pPr>
            <a:r>
              <a:rPr lang="en-US" sz="1147">
                <a:solidFill>
                  <a:srgbClr val="002D43"/>
                </a:solidFill>
                <a:latin typeface="IBM Plex Sans"/>
                <a:ea typeface="IBM Plex Sans"/>
                <a:cs typeface="IBM Plex Sans"/>
                <a:sym typeface="IBM Plex Sans"/>
              </a:rPr>
              <a:t>Animal Horse</a:t>
            </a:r>
          </a:p>
        </p:txBody>
      </p:sp>
      <p:sp>
        <p:nvSpPr>
          <p:cNvPr id="72" name="TextBox 72"/>
          <p:cNvSpPr txBox="1"/>
          <p:nvPr/>
        </p:nvSpPr>
        <p:spPr>
          <a:xfrm>
            <a:off x="3485361" y="5111569"/>
            <a:ext cx="632159" cy="675441"/>
          </a:xfrm>
          <a:prstGeom prst="rect">
            <a:avLst/>
          </a:prstGeom>
        </p:spPr>
        <p:txBody>
          <a:bodyPr lIns="0" tIns="0" rIns="0" bIns="0" rtlCol="0" anchor="t">
            <a:spAutoFit/>
          </a:bodyPr>
          <a:lstStyle/>
          <a:p>
            <a:pPr algn="ctr">
              <a:lnSpc>
                <a:spcPts val="2817"/>
              </a:lnSpc>
            </a:pPr>
            <a:r>
              <a:rPr lang="en-US" sz="1147">
                <a:solidFill>
                  <a:srgbClr val="002D43"/>
                </a:solidFill>
                <a:latin typeface="IBM Plex Sans"/>
                <a:ea typeface="IBM Plex Sans"/>
                <a:cs typeface="IBM Plex Sans"/>
                <a:sym typeface="IBM Plex Sans"/>
              </a:rPr>
              <a:t>New York Paris</a:t>
            </a:r>
          </a:p>
        </p:txBody>
      </p:sp>
      <p:sp>
        <p:nvSpPr>
          <p:cNvPr id="73" name="TextBox 73"/>
          <p:cNvSpPr txBox="1"/>
          <p:nvPr/>
        </p:nvSpPr>
        <p:spPr>
          <a:xfrm>
            <a:off x="2971565" y="6975289"/>
            <a:ext cx="1659750" cy="347684"/>
          </a:xfrm>
          <a:prstGeom prst="rect">
            <a:avLst/>
          </a:prstGeom>
        </p:spPr>
        <p:txBody>
          <a:bodyPr lIns="0" tIns="0" rIns="0" bIns="0" rtlCol="0" anchor="t">
            <a:spAutoFit/>
          </a:bodyPr>
          <a:lstStyle/>
          <a:p>
            <a:pPr algn="l">
              <a:lnSpc>
                <a:spcPts val="2886"/>
              </a:lnSpc>
            </a:pPr>
            <a:r>
              <a:rPr lang="en-US" sz="2061">
                <a:solidFill>
                  <a:srgbClr val="FFFFFF"/>
                </a:solidFill>
                <a:latin typeface="IBM Plex Sans"/>
                <a:ea typeface="IBM Plex Sans"/>
                <a:cs typeface="IBM Plex Sans"/>
                <a:sym typeface="IBM Plex Sans"/>
              </a:rPr>
              <a:t>Human Text</a:t>
            </a:r>
          </a:p>
        </p:txBody>
      </p:sp>
      <p:sp>
        <p:nvSpPr>
          <p:cNvPr id="74" name="TextBox 74"/>
          <p:cNvSpPr txBox="1"/>
          <p:nvPr/>
        </p:nvSpPr>
        <p:spPr>
          <a:xfrm>
            <a:off x="6655677" y="6965764"/>
            <a:ext cx="2515186" cy="373719"/>
          </a:xfrm>
          <a:prstGeom prst="rect">
            <a:avLst/>
          </a:prstGeom>
        </p:spPr>
        <p:txBody>
          <a:bodyPr lIns="0" tIns="0" rIns="0" bIns="0" rtlCol="0" anchor="t">
            <a:spAutoFit/>
          </a:bodyPr>
          <a:lstStyle/>
          <a:p>
            <a:pPr algn="l">
              <a:lnSpc>
                <a:spcPts val="3026"/>
              </a:lnSpc>
            </a:pPr>
            <a:r>
              <a:rPr lang="en-US" sz="2161">
                <a:solidFill>
                  <a:srgbClr val="FFFFFF"/>
                </a:solidFill>
                <a:latin typeface="IBM Plex Sans"/>
                <a:ea typeface="IBM Plex Sans"/>
                <a:cs typeface="IBM Plex Sans"/>
                <a:sym typeface="IBM Plex Sans"/>
              </a:rPr>
              <a:t>Vector Embedding</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701832" y="394851"/>
            <a:ext cx="16459200" cy="803296"/>
            <a:chOff x="0" y="0"/>
            <a:chExt cx="21945600" cy="1071062"/>
          </a:xfrm>
        </p:grpSpPr>
        <p:sp>
          <p:nvSpPr>
            <p:cNvPr id="4" name="Freeform 4"/>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5" name="TextBox 5"/>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Model invocation with RAG</a:t>
              </a:r>
            </a:p>
          </p:txBody>
        </p:sp>
      </p:grpSp>
      <p:grpSp>
        <p:nvGrpSpPr>
          <p:cNvPr id="6" name="Group 6"/>
          <p:cNvGrpSpPr/>
          <p:nvPr/>
        </p:nvGrpSpPr>
        <p:grpSpPr>
          <a:xfrm>
            <a:off x="13393800" y="9434250"/>
            <a:ext cx="4114800" cy="547687"/>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8" name="TextBox 8"/>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15</a:t>
              </a:r>
            </a:p>
          </p:txBody>
        </p:sp>
      </p:grpSp>
      <p:grpSp>
        <p:nvGrpSpPr>
          <p:cNvPr id="9" name="Group 9"/>
          <p:cNvGrpSpPr/>
          <p:nvPr/>
        </p:nvGrpSpPr>
        <p:grpSpPr>
          <a:xfrm>
            <a:off x="13316000" y="0"/>
            <a:ext cx="4981928" cy="10285827"/>
            <a:chOff x="0" y="0"/>
            <a:chExt cx="6642570" cy="13714436"/>
          </a:xfrm>
        </p:grpSpPr>
        <p:sp>
          <p:nvSpPr>
            <p:cNvPr id="10" name="Freeform 10"/>
            <p:cNvSpPr/>
            <p:nvPr/>
          </p:nvSpPr>
          <p:spPr>
            <a:xfrm>
              <a:off x="0" y="0"/>
              <a:ext cx="6642608" cy="13714476"/>
            </a:xfrm>
            <a:custGeom>
              <a:avLst/>
              <a:gdLst/>
              <a:ahLst/>
              <a:cxnLst/>
              <a:rect l="l" t="t" r="r" b="b"/>
              <a:pathLst>
                <a:path w="6642608" h="13714476">
                  <a:moveTo>
                    <a:pt x="0" y="0"/>
                  </a:moveTo>
                  <a:lnTo>
                    <a:pt x="6642608" y="0"/>
                  </a:lnTo>
                  <a:lnTo>
                    <a:pt x="6642608" y="13714476"/>
                  </a:lnTo>
                  <a:lnTo>
                    <a:pt x="0" y="13714476"/>
                  </a:lnTo>
                  <a:close/>
                </a:path>
              </a:pathLst>
            </a:custGeom>
            <a:solidFill>
              <a:srgbClr val="000000">
                <a:alpha val="24706"/>
              </a:srgbClr>
            </a:solidFill>
          </p:spPr>
        </p:sp>
      </p:grpSp>
      <p:grpSp>
        <p:nvGrpSpPr>
          <p:cNvPr id="11" name="Group 11"/>
          <p:cNvGrpSpPr/>
          <p:nvPr/>
        </p:nvGrpSpPr>
        <p:grpSpPr>
          <a:xfrm>
            <a:off x="17224372" y="17481"/>
            <a:ext cx="1054989" cy="1055222"/>
            <a:chOff x="0" y="0"/>
            <a:chExt cx="1406652" cy="1406962"/>
          </a:xfrm>
        </p:grpSpPr>
        <p:sp>
          <p:nvSpPr>
            <p:cNvPr id="12" name="Freeform 12"/>
            <p:cNvSpPr/>
            <p:nvPr/>
          </p:nvSpPr>
          <p:spPr>
            <a:xfrm>
              <a:off x="0" y="0"/>
              <a:ext cx="1406652" cy="1406906"/>
            </a:xfrm>
            <a:custGeom>
              <a:avLst/>
              <a:gdLst/>
              <a:ahLst/>
              <a:cxnLst/>
              <a:rect l="l" t="t" r="r" b="b"/>
              <a:pathLst>
                <a:path w="1406652" h="1406906">
                  <a:moveTo>
                    <a:pt x="57150" y="0"/>
                  </a:moveTo>
                  <a:lnTo>
                    <a:pt x="1349502" y="0"/>
                  </a:lnTo>
                  <a:cubicBezTo>
                    <a:pt x="1381125" y="0"/>
                    <a:pt x="1406652" y="25527"/>
                    <a:pt x="1406652" y="57150"/>
                  </a:cubicBezTo>
                  <a:lnTo>
                    <a:pt x="1406652" y="1349756"/>
                  </a:lnTo>
                  <a:cubicBezTo>
                    <a:pt x="1406652" y="1381379"/>
                    <a:pt x="1381125" y="1406906"/>
                    <a:pt x="1349502" y="1406906"/>
                  </a:cubicBezTo>
                  <a:lnTo>
                    <a:pt x="57150" y="1406906"/>
                  </a:lnTo>
                  <a:cubicBezTo>
                    <a:pt x="25527" y="1406906"/>
                    <a:pt x="0" y="1381379"/>
                    <a:pt x="0" y="1349756"/>
                  </a:cubicBezTo>
                  <a:lnTo>
                    <a:pt x="0" y="57150"/>
                  </a:lnTo>
                  <a:cubicBezTo>
                    <a:pt x="0" y="25527"/>
                    <a:pt x="25527" y="0"/>
                    <a:pt x="57150" y="0"/>
                  </a:cubicBezTo>
                  <a:moveTo>
                    <a:pt x="57150" y="114300"/>
                  </a:moveTo>
                  <a:lnTo>
                    <a:pt x="57150" y="57150"/>
                  </a:lnTo>
                  <a:lnTo>
                    <a:pt x="114300" y="57150"/>
                  </a:lnTo>
                  <a:lnTo>
                    <a:pt x="114300" y="1349756"/>
                  </a:lnTo>
                  <a:lnTo>
                    <a:pt x="57150" y="1349756"/>
                  </a:lnTo>
                  <a:lnTo>
                    <a:pt x="57150" y="1292606"/>
                  </a:lnTo>
                  <a:lnTo>
                    <a:pt x="1349502" y="1292606"/>
                  </a:lnTo>
                  <a:lnTo>
                    <a:pt x="1349502" y="1349756"/>
                  </a:lnTo>
                  <a:lnTo>
                    <a:pt x="1292352" y="1349756"/>
                  </a:lnTo>
                  <a:lnTo>
                    <a:pt x="1292352" y="57150"/>
                  </a:lnTo>
                  <a:lnTo>
                    <a:pt x="1349502" y="57150"/>
                  </a:lnTo>
                  <a:lnTo>
                    <a:pt x="1349502" y="114300"/>
                  </a:lnTo>
                  <a:lnTo>
                    <a:pt x="57150" y="114300"/>
                  </a:lnTo>
                  <a:close/>
                </a:path>
              </a:pathLst>
            </a:custGeom>
            <a:solidFill>
              <a:srgbClr val="38EF7D"/>
            </a:solidFill>
          </p:spPr>
        </p:sp>
        <p:sp>
          <p:nvSpPr>
            <p:cNvPr id="13" name="TextBox 13"/>
            <p:cNvSpPr txBox="1"/>
            <p:nvPr/>
          </p:nvSpPr>
          <p:spPr>
            <a:xfrm>
              <a:off x="0" y="-28575"/>
              <a:ext cx="1406652" cy="1435537"/>
            </a:xfrm>
            <a:prstGeom prst="rect">
              <a:avLst/>
            </a:prstGeom>
          </p:spPr>
          <p:txBody>
            <a:bodyPr lIns="50800" tIns="50800" rIns="50800" bIns="50800" rtlCol="0" anchor="t"/>
            <a:lstStyle/>
            <a:p>
              <a:pPr algn="ctr">
                <a:lnSpc>
                  <a:spcPts val="6480"/>
                </a:lnSpc>
              </a:pPr>
              <a:r>
                <a:rPr lang="en-US" sz="5400" b="1">
                  <a:solidFill>
                    <a:srgbClr val="FFFFFF"/>
                  </a:solidFill>
                  <a:latin typeface="Arimo Bold"/>
                  <a:ea typeface="Arimo Bold"/>
                  <a:cs typeface="Arimo Bold"/>
                  <a:sym typeface="Arimo Bold"/>
                </a:rPr>
                <a:t>C</a:t>
              </a:r>
            </a:p>
          </p:txBody>
        </p:sp>
      </p:grpSp>
      <p:grpSp>
        <p:nvGrpSpPr>
          <p:cNvPr id="14" name="Group 14"/>
          <p:cNvGrpSpPr/>
          <p:nvPr/>
        </p:nvGrpSpPr>
        <p:grpSpPr>
          <a:xfrm>
            <a:off x="13929298" y="1033146"/>
            <a:ext cx="3910274" cy="1855131"/>
            <a:chOff x="0" y="0"/>
            <a:chExt cx="5213698" cy="2473508"/>
          </a:xfrm>
        </p:grpSpPr>
        <p:sp>
          <p:nvSpPr>
            <p:cNvPr id="15" name="Freeform 15"/>
            <p:cNvSpPr/>
            <p:nvPr/>
          </p:nvSpPr>
          <p:spPr>
            <a:xfrm>
              <a:off x="0" y="0"/>
              <a:ext cx="5213698" cy="2473508"/>
            </a:xfrm>
            <a:custGeom>
              <a:avLst/>
              <a:gdLst/>
              <a:ahLst/>
              <a:cxnLst/>
              <a:rect l="l" t="t" r="r" b="b"/>
              <a:pathLst>
                <a:path w="5213698" h="2473508">
                  <a:moveTo>
                    <a:pt x="0" y="0"/>
                  </a:moveTo>
                  <a:lnTo>
                    <a:pt x="5213698" y="0"/>
                  </a:lnTo>
                  <a:lnTo>
                    <a:pt x="5213698" y="2473508"/>
                  </a:lnTo>
                  <a:lnTo>
                    <a:pt x="0" y="2473508"/>
                  </a:lnTo>
                  <a:close/>
                </a:path>
              </a:pathLst>
            </a:custGeom>
            <a:solidFill>
              <a:srgbClr val="000000">
                <a:alpha val="0"/>
              </a:srgbClr>
            </a:solidFill>
          </p:spPr>
        </p:sp>
        <p:sp>
          <p:nvSpPr>
            <p:cNvPr id="16" name="TextBox 16"/>
            <p:cNvSpPr txBox="1"/>
            <p:nvPr/>
          </p:nvSpPr>
          <p:spPr>
            <a:xfrm>
              <a:off x="0" y="19050"/>
              <a:ext cx="5213698" cy="2454458"/>
            </a:xfrm>
            <a:prstGeom prst="rect">
              <a:avLst/>
            </a:prstGeom>
          </p:spPr>
          <p:txBody>
            <a:bodyPr lIns="0" tIns="0" rIns="0" bIns="0" rtlCol="0" anchor="t"/>
            <a:lstStyle/>
            <a:p>
              <a:pPr marL="380048" lvl="1" indent="-190024" algn="l">
                <a:lnSpc>
                  <a:spcPts val="2268"/>
                </a:lnSpc>
                <a:buFont typeface="Arial"/>
                <a:buChar char="•"/>
              </a:pPr>
              <a:r>
                <a:rPr lang="en-US" sz="2100">
                  <a:solidFill>
                    <a:srgbClr val="FFFFFF"/>
                  </a:solidFill>
                  <a:latin typeface="Arimo"/>
                  <a:ea typeface="Arimo"/>
                  <a:cs typeface="Arimo"/>
                  <a:sym typeface="Arimo"/>
                </a:rPr>
                <a:t>Amazon Bedrock</a:t>
              </a:r>
            </a:p>
            <a:p>
              <a:pPr marL="380048" lvl="1" indent="-190024" algn="l">
                <a:lnSpc>
                  <a:spcPts val="2268"/>
                </a:lnSpc>
                <a:buFont typeface="Arial"/>
                <a:buChar char="•"/>
              </a:pPr>
              <a:r>
                <a:rPr lang="en-US" sz="2100">
                  <a:solidFill>
                    <a:srgbClr val="FFFFFF"/>
                  </a:solidFill>
                  <a:latin typeface="Arimo"/>
                  <a:ea typeface="Arimo"/>
                  <a:cs typeface="Arimo"/>
                  <a:sym typeface="Arimo"/>
                </a:rPr>
                <a:t>Amazon SageMaker</a:t>
              </a:r>
            </a:p>
          </p:txBody>
        </p:sp>
      </p:grpSp>
      <p:grpSp>
        <p:nvGrpSpPr>
          <p:cNvPr id="17" name="Group 17"/>
          <p:cNvGrpSpPr/>
          <p:nvPr/>
        </p:nvGrpSpPr>
        <p:grpSpPr>
          <a:xfrm>
            <a:off x="13713794" y="677149"/>
            <a:ext cx="3911336" cy="503926"/>
            <a:chOff x="0" y="0"/>
            <a:chExt cx="5215114" cy="671902"/>
          </a:xfrm>
        </p:grpSpPr>
        <p:sp>
          <p:nvSpPr>
            <p:cNvPr id="18" name="Freeform 18"/>
            <p:cNvSpPr/>
            <p:nvPr/>
          </p:nvSpPr>
          <p:spPr>
            <a:xfrm>
              <a:off x="0" y="0"/>
              <a:ext cx="5215114" cy="671902"/>
            </a:xfrm>
            <a:custGeom>
              <a:avLst/>
              <a:gdLst/>
              <a:ahLst/>
              <a:cxnLst/>
              <a:rect l="l" t="t" r="r" b="b"/>
              <a:pathLst>
                <a:path w="5215114" h="671902">
                  <a:moveTo>
                    <a:pt x="0" y="0"/>
                  </a:moveTo>
                  <a:lnTo>
                    <a:pt x="5215114" y="0"/>
                  </a:lnTo>
                  <a:lnTo>
                    <a:pt x="5215114" y="671902"/>
                  </a:lnTo>
                  <a:lnTo>
                    <a:pt x="0" y="671902"/>
                  </a:lnTo>
                  <a:close/>
                </a:path>
              </a:pathLst>
            </a:custGeom>
            <a:solidFill>
              <a:srgbClr val="000000">
                <a:alpha val="0"/>
              </a:srgbClr>
            </a:solidFill>
          </p:spPr>
        </p:sp>
        <p:sp>
          <p:nvSpPr>
            <p:cNvPr id="19" name="TextBox 19"/>
            <p:cNvSpPr txBox="1"/>
            <p:nvPr/>
          </p:nvSpPr>
          <p:spPr>
            <a:xfrm>
              <a:off x="0" y="19050"/>
              <a:ext cx="5215114" cy="652852"/>
            </a:xfrm>
            <a:prstGeom prst="rect">
              <a:avLst/>
            </a:prstGeom>
          </p:spPr>
          <p:txBody>
            <a:bodyPr lIns="0" tIns="0" rIns="0" bIns="0" rtlCol="0" anchor="t"/>
            <a:lstStyle/>
            <a:p>
              <a:pPr algn="l">
                <a:lnSpc>
                  <a:spcPts val="2592"/>
                </a:lnSpc>
              </a:pPr>
              <a:r>
                <a:rPr lang="en-US" sz="2400">
                  <a:solidFill>
                    <a:srgbClr val="38EF7D"/>
                  </a:solidFill>
                  <a:latin typeface="Arimo"/>
                  <a:ea typeface="Arimo"/>
                  <a:cs typeface="Arimo"/>
                  <a:sym typeface="Arimo"/>
                </a:rPr>
                <a:t>FM Endpoints</a:t>
              </a:r>
            </a:p>
          </p:txBody>
        </p:sp>
      </p:grpSp>
      <p:grpSp>
        <p:nvGrpSpPr>
          <p:cNvPr id="20" name="Group 20"/>
          <p:cNvGrpSpPr/>
          <p:nvPr/>
        </p:nvGrpSpPr>
        <p:grpSpPr>
          <a:xfrm>
            <a:off x="13909204" y="3152238"/>
            <a:ext cx="3910274" cy="1467636"/>
            <a:chOff x="0" y="0"/>
            <a:chExt cx="5213698" cy="1956848"/>
          </a:xfrm>
        </p:grpSpPr>
        <p:sp>
          <p:nvSpPr>
            <p:cNvPr id="21" name="Freeform 21"/>
            <p:cNvSpPr/>
            <p:nvPr/>
          </p:nvSpPr>
          <p:spPr>
            <a:xfrm>
              <a:off x="0" y="0"/>
              <a:ext cx="5213698" cy="1956848"/>
            </a:xfrm>
            <a:custGeom>
              <a:avLst/>
              <a:gdLst/>
              <a:ahLst/>
              <a:cxnLst/>
              <a:rect l="l" t="t" r="r" b="b"/>
              <a:pathLst>
                <a:path w="5213698" h="1956848">
                  <a:moveTo>
                    <a:pt x="0" y="0"/>
                  </a:moveTo>
                  <a:lnTo>
                    <a:pt x="5213698" y="0"/>
                  </a:lnTo>
                  <a:lnTo>
                    <a:pt x="5213698" y="1956848"/>
                  </a:lnTo>
                  <a:lnTo>
                    <a:pt x="0" y="1956848"/>
                  </a:lnTo>
                  <a:close/>
                </a:path>
              </a:pathLst>
            </a:custGeom>
            <a:solidFill>
              <a:srgbClr val="000000">
                <a:alpha val="0"/>
              </a:srgbClr>
            </a:solidFill>
          </p:spPr>
        </p:sp>
        <p:sp>
          <p:nvSpPr>
            <p:cNvPr id="22" name="TextBox 22"/>
            <p:cNvSpPr txBox="1"/>
            <p:nvPr/>
          </p:nvSpPr>
          <p:spPr>
            <a:xfrm>
              <a:off x="0" y="19050"/>
              <a:ext cx="5213698" cy="1937798"/>
            </a:xfrm>
            <a:prstGeom prst="rect">
              <a:avLst/>
            </a:prstGeom>
          </p:spPr>
          <p:txBody>
            <a:bodyPr lIns="0" tIns="0" rIns="0" bIns="0" rtlCol="0" anchor="t"/>
            <a:lstStyle/>
            <a:p>
              <a:pPr marL="380048" lvl="1" indent="-190024" algn="l">
                <a:lnSpc>
                  <a:spcPts val="2268"/>
                </a:lnSpc>
                <a:buFont typeface="Arial"/>
                <a:buChar char="•"/>
              </a:pPr>
              <a:r>
                <a:rPr lang="en-US" sz="2100">
                  <a:solidFill>
                    <a:srgbClr val="FFFFFF"/>
                  </a:solidFill>
                  <a:latin typeface="Arimo"/>
                  <a:ea typeface="Arimo"/>
                  <a:cs typeface="Arimo"/>
                  <a:sym typeface="Arimo"/>
                </a:rPr>
                <a:t>MongoDB Atlas</a:t>
              </a:r>
            </a:p>
            <a:p>
              <a:pPr marL="380048" lvl="1" indent="-190024" algn="l">
                <a:lnSpc>
                  <a:spcPts val="2268"/>
                </a:lnSpc>
                <a:buFont typeface="Arial"/>
                <a:buChar char="•"/>
              </a:pPr>
              <a:r>
                <a:rPr lang="en-US" sz="2100">
                  <a:solidFill>
                    <a:srgbClr val="FFFFFF"/>
                  </a:solidFill>
                  <a:latin typeface="Arimo"/>
                  <a:ea typeface="Arimo"/>
                  <a:cs typeface="Arimo"/>
                  <a:sym typeface="Arimo"/>
                </a:rPr>
                <a:t>Open Search Service</a:t>
              </a:r>
            </a:p>
            <a:p>
              <a:pPr marL="380048" lvl="1" indent="-190024" algn="l">
                <a:lnSpc>
                  <a:spcPts val="2268"/>
                </a:lnSpc>
                <a:buFont typeface="Arial"/>
                <a:buChar char="•"/>
              </a:pPr>
              <a:r>
                <a:rPr lang="en-US" sz="2100">
                  <a:solidFill>
                    <a:srgbClr val="FFFFFF"/>
                  </a:solidFill>
                  <a:latin typeface="Arimo"/>
                  <a:ea typeface="Arimo"/>
                  <a:cs typeface="Arimo"/>
                  <a:sym typeface="Arimo"/>
                </a:rPr>
                <a:t>FAISS </a:t>
              </a:r>
            </a:p>
            <a:p>
              <a:pPr marL="380048" lvl="1" indent="-190024" algn="l">
                <a:lnSpc>
                  <a:spcPts val="2268"/>
                </a:lnSpc>
              </a:pPr>
              <a:endParaRPr lang="en-US" sz="2100">
                <a:solidFill>
                  <a:srgbClr val="FFFFFF"/>
                </a:solidFill>
                <a:latin typeface="Arimo"/>
                <a:ea typeface="Arimo"/>
                <a:cs typeface="Arimo"/>
                <a:sym typeface="Arimo"/>
              </a:endParaRPr>
            </a:p>
          </p:txBody>
        </p:sp>
      </p:grpSp>
      <p:grpSp>
        <p:nvGrpSpPr>
          <p:cNvPr id="23" name="Group 23"/>
          <p:cNvGrpSpPr/>
          <p:nvPr/>
        </p:nvGrpSpPr>
        <p:grpSpPr>
          <a:xfrm>
            <a:off x="13692636" y="2712676"/>
            <a:ext cx="3911336" cy="503927"/>
            <a:chOff x="0" y="0"/>
            <a:chExt cx="5215114" cy="671902"/>
          </a:xfrm>
        </p:grpSpPr>
        <p:sp>
          <p:nvSpPr>
            <p:cNvPr id="24" name="Freeform 24"/>
            <p:cNvSpPr/>
            <p:nvPr/>
          </p:nvSpPr>
          <p:spPr>
            <a:xfrm>
              <a:off x="0" y="0"/>
              <a:ext cx="5215114" cy="671902"/>
            </a:xfrm>
            <a:custGeom>
              <a:avLst/>
              <a:gdLst/>
              <a:ahLst/>
              <a:cxnLst/>
              <a:rect l="l" t="t" r="r" b="b"/>
              <a:pathLst>
                <a:path w="5215114" h="671902">
                  <a:moveTo>
                    <a:pt x="0" y="0"/>
                  </a:moveTo>
                  <a:lnTo>
                    <a:pt x="5215114" y="0"/>
                  </a:lnTo>
                  <a:lnTo>
                    <a:pt x="5215114" y="671902"/>
                  </a:lnTo>
                  <a:lnTo>
                    <a:pt x="0" y="671902"/>
                  </a:lnTo>
                  <a:close/>
                </a:path>
              </a:pathLst>
            </a:custGeom>
            <a:solidFill>
              <a:srgbClr val="000000">
                <a:alpha val="0"/>
              </a:srgbClr>
            </a:solidFill>
          </p:spPr>
        </p:sp>
        <p:sp>
          <p:nvSpPr>
            <p:cNvPr id="25" name="TextBox 25"/>
            <p:cNvSpPr txBox="1"/>
            <p:nvPr/>
          </p:nvSpPr>
          <p:spPr>
            <a:xfrm>
              <a:off x="0" y="19050"/>
              <a:ext cx="5215114" cy="652852"/>
            </a:xfrm>
            <a:prstGeom prst="rect">
              <a:avLst/>
            </a:prstGeom>
          </p:spPr>
          <p:txBody>
            <a:bodyPr lIns="0" tIns="0" rIns="0" bIns="0" rtlCol="0" anchor="t"/>
            <a:lstStyle/>
            <a:p>
              <a:pPr algn="l">
                <a:lnSpc>
                  <a:spcPts val="2592"/>
                </a:lnSpc>
              </a:pPr>
              <a:r>
                <a:rPr lang="en-US" sz="2400">
                  <a:solidFill>
                    <a:srgbClr val="38EF7D"/>
                  </a:solidFill>
                  <a:latin typeface="Arimo"/>
                  <a:ea typeface="Arimo"/>
                  <a:cs typeface="Arimo"/>
                  <a:sym typeface="Arimo"/>
                </a:rPr>
                <a:t>Vector Databases</a:t>
              </a:r>
            </a:p>
          </p:txBody>
        </p:sp>
      </p:grpSp>
      <p:grpSp>
        <p:nvGrpSpPr>
          <p:cNvPr id="26" name="Group 26"/>
          <p:cNvGrpSpPr/>
          <p:nvPr/>
        </p:nvGrpSpPr>
        <p:grpSpPr>
          <a:xfrm>
            <a:off x="14037582" y="7838284"/>
            <a:ext cx="3910274" cy="1595965"/>
            <a:chOff x="0" y="0"/>
            <a:chExt cx="5213698" cy="2127954"/>
          </a:xfrm>
        </p:grpSpPr>
        <p:sp>
          <p:nvSpPr>
            <p:cNvPr id="27" name="Freeform 27"/>
            <p:cNvSpPr/>
            <p:nvPr/>
          </p:nvSpPr>
          <p:spPr>
            <a:xfrm>
              <a:off x="0" y="0"/>
              <a:ext cx="5213698" cy="2127954"/>
            </a:xfrm>
            <a:custGeom>
              <a:avLst/>
              <a:gdLst/>
              <a:ahLst/>
              <a:cxnLst/>
              <a:rect l="l" t="t" r="r" b="b"/>
              <a:pathLst>
                <a:path w="5213698" h="2127954">
                  <a:moveTo>
                    <a:pt x="0" y="0"/>
                  </a:moveTo>
                  <a:lnTo>
                    <a:pt x="5213698" y="0"/>
                  </a:lnTo>
                  <a:lnTo>
                    <a:pt x="5213698" y="2127954"/>
                  </a:lnTo>
                  <a:lnTo>
                    <a:pt x="0" y="2127954"/>
                  </a:lnTo>
                  <a:close/>
                </a:path>
              </a:pathLst>
            </a:custGeom>
            <a:solidFill>
              <a:srgbClr val="000000">
                <a:alpha val="0"/>
              </a:srgbClr>
            </a:solidFill>
          </p:spPr>
        </p:sp>
        <p:sp>
          <p:nvSpPr>
            <p:cNvPr id="28" name="TextBox 28"/>
            <p:cNvSpPr txBox="1"/>
            <p:nvPr/>
          </p:nvSpPr>
          <p:spPr>
            <a:xfrm>
              <a:off x="0" y="19050"/>
              <a:ext cx="5213698" cy="2108904"/>
            </a:xfrm>
            <a:prstGeom prst="rect">
              <a:avLst/>
            </a:prstGeom>
          </p:spPr>
          <p:txBody>
            <a:bodyPr lIns="0" tIns="0" rIns="0" bIns="0" rtlCol="0" anchor="t"/>
            <a:lstStyle/>
            <a:p>
              <a:pPr marL="380048" lvl="1" indent="-190024" algn="l">
                <a:lnSpc>
                  <a:spcPts val="2268"/>
                </a:lnSpc>
                <a:buFont typeface="Arial"/>
                <a:buChar char="•"/>
              </a:pPr>
              <a:r>
                <a:rPr lang="en-US" sz="2100">
                  <a:solidFill>
                    <a:srgbClr val="FFFFFF"/>
                  </a:solidFill>
                  <a:latin typeface="Arimo"/>
                  <a:ea typeface="Arimo"/>
                  <a:cs typeface="Arimo"/>
                  <a:sym typeface="Arimo"/>
                </a:rPr>
                <a:t>Domain specific Q/A</a:t>
              </a:r>
            </a:p>
            <a:p>
              <a:pPr marL="380048" lvl="1" indent="-190024" algn="l">
                <a:lnSpc>
                  <a:spcPts val="2268"/>
                </a:lnSpc>
                <a:buFont typeface="Arial"/>
                <a:buChar char="•"/>
              </a:pPr>
              <a:r>
                <a:rPr lang="en-US" sz="2100">
                  <a:solidFill>
                    <a:srgbClr val="FFFFFF"/>
                  </a:solidFill>
                  <a:latin typeface="Arimo"/>
                  <a:ea typeface="Arimo"/>
                  <a:cs typeface="Arimo"/>
                  <a:sym typeface="Arimo"/>
                </a:rPr>
                <a:t>Intelligent Document Processing</a:t>
              </a:r>
            </a:p>
            <a:p>
              <a:pPr marL="380048" lvl="1" indent="-190024" algn="l">
                <a:lnSpc>
                  <a:spcPts val="2268"/>
                </a:lnSpc>
                <a:buFont typeface="Arial"/>
                <a:buChar char="•"/>
              </a:pPr>
              <a:r>
                <a:rPr lang="en-US" sz="2100">
                  <a:solidFill>
                    <a:srgbClr val="FFFFFF"/>
                  </a:solidFill>
                  <a:latin typeface="Arimo"/>
                  <a:ea typeface="Arimo"/>
                  <a:cs typeface="Arimo"/>
                  <a:sym typeface="Arimo"/>
                </a:rPr>
                <a:t>Text Summarization</a:t>
              </a:r>
            </a:p>
          </p:txBody>
        </p:sp>
      </p:grpSp>
      <p:grpSp>
        <p:nvGrpSpPr>
          <p:cNvPr id="29" name="Group 29"/>
          <p:cNvGrpSpPr/>
          <p:nvPr/>
        </p:nvGrpSpPr>
        <p:grpSpPr>
          <a:xfrm>
            <a:off x="13821014" y="7398724"/>
            <a:ext cx="3911336" cy="503926"/>
            <a:chOff x="0" y="0"/>
            <a:chExt cx="5215114" cy="671902"/>
          </a:xfrm>
        </p:grpSpPr>
        <p:sp>
          <p:nvSpPr>
            <p:cNvPr id="30" name="Freeform 30"/>
            <p:cNvSpPr/>
            <p:nvPr/>
          </p:nvSpPr>
          <p:spPr>
            <a:xfrm>
              <a:off x="0" y="0"/>
              <a:ext cx="5215114" cy="671902"/>
            </a:xfrm>
            <a:custGeom>
              <a:avLst/>
              <a:gdLst/>
              <a:ahLst/>
              <a:cxnLst/>
              <a:rect l="l" t="t" r="r" b="b"/>
              <a:pathLst>
                <a:path w="5215114" h="671902">
                  <a:moveTo>
                    <a:pt x="0" y="0"/>
                  </a:moveTo>
                  <a:lnTo>
                    <a:pt x="5215114" y="0"/>
                  </a:lnTo>
                  <a:lnTo>
                    <a:pt x="5215114" y="671902"/>
                  </a:lnTo>
                  <a:lnTo>
                    <a:pt x="0" y="671902"/>
                  </a:lnTo>
                  <a:close/>
                </a:path>
              </a:pathLst>
            </a:custGeom>
            <a:solidFill>
              <a:srgbClr val="000000">
                <a:alpha val="0"/>
              </a:srgbClr>
            </a:solidFill>
          </p:spPr>
        </p:sp>
        <p:sp>
          <p:nvSpPr>
            <p:cNvPr id="31" name="TextBox 31"/>
            <p:cNvSpPr txBox="1"/>
            <p:nvPr/>
          </p:nvSpPr>
          <p:spPr>
            <a:xfrm>
              <a:off x="0" y="19050"/>
              <a:ext cx="5215114" cy="652852"/>
            </a:xfrm>
            <a:prstGeom prst="rect">
              <a:avLst/>
            </a:prstGeom>
          </p:spPr>
          <p:txBody>
            <a:bodyPr lIns="0" tIns="0" rIns="0" bIns="0" rtlCol="0" anchor="t"/>
            <a:lstStyle/>
            <a:p>
              <a:pPr algn="l">
                <a:lnSpc>
                  <a:spcPts val="2592"/>
                </a:lnSpc>
              </a:pPr>
              <a:r>
                <a:rPr lang="en-US" sz="2400">
                  <a:solidFill>
                    <a:srgbClr val="38EF7D"/>
                  </a:solidFill>
                  <a:latin typeface="Arimo"/>
                  <a:ea typeface="Arimo"/>
                  <a:cs typeface="Arimo"/>
                  <a:sym typeface="Arimo"/>
                </a:rPr>
                <a:t>Use cases</a:t>
              </a:r>
            </a:p>
          </p:txBody>
        </p:sp>
      </p:grpSp>
      <p:grpSp>
        <p:nvGrpSpPr>
          <p:cNvPr id="32" name="Group 32"/>
          <p:cNvGrpSpPr/>
          <p:nvPr/>
        </p:nvGrpSpPr>
        <p:grpSpPr>
          <a:xfrm>
            <a:off x="13975580" y="5514626"/>
            <a:ext cx="3910274" cy="1290580"/>
            <a:chOff x="0" y="0"/>
            <a:chExt cx="5213698" cy="1720774"/>
          </a:xfrm>
        </p:grpSpPr>
        <p:sp>
          <p:nvSpPr>
            <p:cNvPr id="33" name="Freeform 33"/>
            <p:cNvSpPr/>
            <p:nvPr/>
          </p:nvSpPr>
          <p:spPr>
            <a:xfrm>
              <a:off x="0" y="0"/>
              <a:ext cx="5213698" cy="1720774"/>
            </a:xfrm>
            <a:custGeom>
              <a:avLst/>
              <a:gdLst/>
              <a:ahLst/>
              <a:cxnLst/>
              <a:rect l="l" t="t" r="r" b="b"/>
              <a:pathLst>
                <a:path w="5213698" h="1720774">
                  <a:moveTo>
                    <a:pt x="0" y="0"/>
                  </a:moveTo>
                  <a:lnTo>
                    <a:pt x="5213698" y="0"/>
                  </a:lnTo>
                  <a:lnTo>
                    <a:pt x="5213698" y="1720774"/>
                  </a:lnTo>
                  <a:lnTo>
                    <a:pt x="0" y="1720774"/>
                  </a:lnTo>
                  <a:close/>
                </a:path>
              </a:pathLst>
            </a:custGeom>
            <a:solidFill>
              <a:srgbClr val="000000">
                <a:alpha val="0"/>
              </a:srgbClr>
            </a:solidFill>
          </p:spPr>
        </p:sp>
        <p:sp>
          <p:nvSpPr>
            <p:cNvPr id="34" name="TextBox 34"/>
            <p:cNvSpPr txBox="1"/>
            <p:nvPr/>
          </p:nvSpPr>
          <p:spPr>
            <a:xfrm>
              <a:off x="0" y="19050"/>
              <a:ext cx="5213698" cy="1701724"/>
            </a:xfrm>
            <a:prstGeom prst="rect">
              <a:avLst/>
            </a:prstGeom>
          </p:spPr>
          <p:txBody>
            <a:bodyPr lIns="0" tIns="0" rIns="0" bIns="0" rtlCol="0" anchor="t"/>
            <a:lstStyle/>
            <a:p>
              <a:pPr marL="380048" lvl="1" indent="-190024" algn="l">
                <a:lnSpc>
                  <a:spcPts val="2268"/>
                </a:lnSpc>
                <a:buFont typeface="Arial"/>
                <a:buChar char="•"/>
              </a:pPr>
              <a:r>
                <a:rPr lang="en-US" sz="2100">
                  <a:solidFill>
                    <a:srgbClr val="FFFFFF"/>
                  </a:solidFill>
                  <a:latin typeface="Arimo"/>
                  <a:ea typeface="Arimo"/>
                  <a:cs typeface="Arimo"/>
                  <a:sym typeface="Arimo"/>
                </a:rPr>
                <a:t>Native integration with Amazon S3</a:t>
              </a:r>
            </a:p>
            <a:p>
              <a:pPr marL="380048" lvl="1" indent="-190024" algn="l">
                <a:lnSpc>
                  <a:spcPts val="2268"/>
                </a:lnSpc>
                <a:buFont typeface="Arial"/>
                <a:buChar char="•"/>
              </a:pPr>
              <a:r>
                <a:rPr lang="en-US" sz="2100">
                  <a:solidFill>
                    <a:srgbClr val="FFFFFF"/>
                  </a:solidFill>
                  <a:latin typeface="Arimo"/>
                  <a:ea typeface="Arimo"/>
                  <a:cs typeface="Arimo"/>
                  <a:sym typeface="Arimo"/>
                </a:rPr>
                <a:t>Orchestration with Step Functions</a:t>
              </a:r>
            </a:p>
          </p:txBody>
        </p:sp>
      </p:grpSp>
      <p:grpSp>
        <p:nvGrpSpPr>
          <p:cNvPr id="35" name="Group 35"/>
          <p:cNvGrpSpPr/>
          <p:nvPr/>
        </p:nvGrpSpPr>
        <p:grpSpPr>
          <a:xfrm>
            <a:off x="13759011" y="5075066"/>
            <a:ext cx="3911336" cy="503926"/>
            <a:chOff x="0" y="0"/>
            <a:chExt cx="5215114" cy="671902"/>
          </a:xfrm>
        </p:grpSpPr>
        <p:sp>
          <p:nvSpPr>
            <p:cNvPr id="36" name="Freeform 36"/>
            <p:cNvSpPr/>
            <p:nvPr/>
          </p:nvSpPr>
          <p:spPr>
            <a:xfrm>
              <a:off x="0" y="0"/>
              <a:ext cx="5215114" cy="671902"/>
            </a:xfrm>
            <a:custGeom>
              <a:avLst/>
              <a:gdLst/>
              <a:ahLst/>
              <a:cxnLst/>
              <a:rect l="l" t="t" r="r" b="b"/>
              <a:pathLst>
                <a:path w="5215114" h="671902">
                  <a:moveTo>
                    <a:pt x="0" y="0"/>
                  </a:moveTo>
                  <a:lnTo>
                    <a:pt x="5215114" y="0"/>
                  </a:lnTo>
                  <a:lnTo>
                    <a:pt x="5215114" y="671902"/>
                  </a:lnTo>
                  <a:lnTo>
                    <a:pt x="0" y="671902"/>
                  </a:lnTo>
                  <a:close/>
                </a:path>
              </a:pathLst>
            </a:custGeom>
            <a:solidFill>
              <a:srgbClr val="000000">
                <a:alpha val="0"/>
              </a:srgbClr>
            </a:solidFill>
          </p:spPr>
        </p:sp>
        <p:sp>
          <p:nvSpPr>
            <p:cNvPr id="37" name="TextBox 37"/>
            <p:cNvSpPr txBox="1"/>
            <p:nvPr/>
          </p:nvSpPr>
          <p:spPr>
            <a:xfrm>
              <a:off x="0" y="19050"/>
              <a:ext cx="5215114" cy="652852"/>
            </a:xfrm>
            <a:prstGeom prst="rect">
              <a:avLst/>
            </a:prstGeom>
          </p:spPr>
          <p:txBody>
            <a:bodyPr lIns="0" tIns="0" rIns="0" bIns="0" rtlCol="0" anchor="t"/>
            <a:lstStyle/>
            <a:p>
              <a:pPr algn="l">
                <a:lnSpc>
                  <a:spcPts val="2592"/>
                </a:lnSpc>
              </a:pPr>
              <a:r>
                <a:rPr lang="en-US" sz="2400">
                  <a:solidFill>
                    <a:srgbClr val="38EF7D"/>
                  </a:solidFill>
                  <a:latin typeface="Arimo"/>
                  <a:ea typeface="Arimo"/>
                  <a:cs typeface="Arimo"/>
                  <a:sym typeface="Arimo"/>
                </a:rPr>
                <a:t>Serverless Services</a:t>
              </a:r>
            </a:p>
          </p:txBody>
        </p:sp>
      </p:grpSp>
      <p:sp>
        <p:nvSpPr>
          <p:cNvPr id="38" name="AutoShape 38"/>
          <p:cNvSpPr/>
          <p:nvPr/>
        </p:nvSpPr>
        <p:spPr>
          <a:xfrm rot="5377250">
            <a:off x="11147059" y="4959780"/>
            <a:ext cx="4318028" cy="0"/>
          </a:xfrm>
          <a:prstGeom prst="line">
            <a:avLst/>
          </a:prstGeom>
          <a:ln w="19050" cap="rnd">
            <a:solidFill>
              <a:srgbClr val="000000"/>
            </a:solidFill>
            <a:prstDash val="solid"/>
            <a:headEnd type="none" w="sm" len="sm"/>
            <a:tailEnd type="none" w="sm" len="sm"/>
          </a:ln>
        </p:spPr>
      </p:sp>
      <p:sp>
        <p:nvSpPr>
          <p:cNvPr id="39" name="AutoShape 39"/>
          <p:cNvSpPr/>
          <p:nvPr/>
        </p:nvSpPr>
        <p:spPr>
          <a:xfrm>
            <a:off x="9515411" y="4564937"/>
            <a:ext cx="38275" cy="1158903"/>
          </a:xfrm>
          <a:prstGeom prst="line">
            <a:avLst/>
          </a:prstGeom>
          <a:ln w="19050" cap="rnd">
            <a:solidFill>
              <a:srgbClr val="FFC000"/>
            </a:solidFill>
            <a:prstDash val="solid"/>
            <a:headEnd type="triangle" w="lg" len="med"/>
            <a:tailEnd type="triangle" w="lg" len="med"/>
          </a:ln>
        </p:spPr>
      </p:sp>
      <p:grpSp>
        <p:nvGrpSpPr>
          <p:cNvPr id="40" name="Group 40"/>
          <p:cNvGrpSpPr/>
          <p:nvPr/>
        </p:nvGrpSpPr>
        <p:grpSpPr>
          <a:xfrm>
            <a:off x="814706" y="3834989"/>
            <a:ext cx="1183016" cy="415498"/>
            <a:chOff x="0" y="0"/>
            <a:chExt cx="1577354" cy="553998"/>
          </a:xfrm>
        </p:grpSpPr>
        <p:sp>
          <p:nvSpPr>
            <p:cNvPr id="41" name="Freeform 41"/>
            <p:cNvSpPr/>
            <p:nvPr/>
          </p:nvSpPr>
          <p:spPr>
            <a:xfrm>
              <a:off x="0" y="0"/>
              <a:ext cx="1577354" cy="553998"/>
            </a:xfrm>
            <a:custGeom>
              <a:avLst/>
              <a:gdLst/>
              <a:ahLst/>
              <a:cxnLst/>
              <a:rect l="l" t="t" r="r" b="b"/>
              <a:pathLst>
                <a:path w="1577354" h="553998">
                  <a:moveTo>
                    <a:pt x="0" y="0"/>
                  </a:moveTo>
                  <a:lnTo>
                    <a:pt x="1577354" y="0"/>
                  </a:lnTo>
                  <a:lnTo>
                    <a:pt x="1577354" y="553998"/>
                  </a:lnTo>
                  <a:lnTo>
                    <a:pt x="0" y="553998"/>
                  </a:lnTo>
                  <a:close/>
                </a:path>
              </a:pathLst>
            </a:custGeom>
            <a:solidFill>
              <a:srgbClr val="000000">
                <a:alpha val="0"/>
              </a:srgbClr>
            </a:solidFill>
          </p:spPr>
        </p:sp>
        <p:sp>
          <p:nvSpPr>
            <p:cNvPr id="42" name="TextBox 42"/>
            <p:cNvSpPr txBox="1"/>
            <p:nvPr/>
          </p:nvSpPr>
          <p:spPr>
            <a:xfrm>
              <a:off x="0" y="-19050"/>
              <a:ext cx="1577354" cy="573048"/>
            </a:xfrm>
            <a:prstGeom prst="rect">
              <a:avLst/>
            </a:prstGeom>
          </p:spPr>
          <p:txBody>
            <a:bodyPr lIns="0" tIns="0" rIns="0" bIns="0" rtlCol="0" anchor="t"/>
            <a:lstStyle/>
            <a:p>
              <a:pPr algn="l">
                <a:lnSpc>
                  <a:spcPts val="2160"/>
                </a:lnSpc>
              </a:pPr>
              <a:r>
                <a:rPr lang="en-US" sz="1800">
                  <a:solidFill>
                    <a:srgbClr val="FFFFFF"/>
                  </a:solidFill>
                  <a:latin typeface="Arimo"/>
                  <a:ea typeface="Arimo"/>
                  <a:cs typeface="Arimo"/>
                  <a:sym typeface="Arimo"/>
                </a:rPr>
                <a:t>Documents</a:t>
              </a:r>
            </a:p>
          </p:txBody>
        </p:sp>
      </p:grpSp>
      <p:grpSp>
        <p:nvGrpSpPr>
          <p:cNvPr id="43" name="Group 43"/>
          <p:cNvGrpSpPr/>
          <p:nvPr/>
        </p:nvGrpSpPr>
        <p:grpSpPr>
          <a:xfrm>
            <a:off x="8703614" y="3833109"/>
            <a:ext cx="1401826" cy="415498"/>
            <a:chOff x="0" y="0"/>
            <a:chExt cx="1869102" cy="553998"/>
          </a:xfrm>
        </p:grpSpPr>
        <p:sp>
          <p:nvSpPr>
            <p:cNvPr id="44" name="Freeform 44"/>
            <p:cNvSpPr/>
            <p:nvPr/>
          </p:nvSpPr>
          <p:spPr>
            <a:xfrm>
              <a:off x="0" y="0"/>
              <a:ext cx="1869102" cy="553998"/>
            </a:xfrm>
            <a:custGeom>
              <a:avLst/>
              <a:gdLst/>
              <a:ahLst/>
              <a:cxnLst/>
              <a:rect l="l" t="t" r="r" b="b"/>
              <a:pathLst>
                <a:path w="1869102" h="553998">
                  <a:moveTo>
                    <a:pt x="0" y="0"/>
                  </a:moveTo>
                  <a:lnTo>
                    <a:pt x="1869102" y="0"/>
                  </a:lnTo>
                  <a:lnTo>
                    <a:pt x="1869102" y="553998"/>
                  </a:lnTo>
                  <a:lnTo>
                    <a:pt x="0" y="553998"/>
                  </a:lnTo>
                  <a:close/>
                </a:path>
              </a:pathLst>
            </a:custGeom>
            <a:solidFill>
              <a:srgbClr val="000000">
                <a:alpha val="0"/>
              </a:srgbClr>
            </a:solidFill>
          </p:spPr>
        </p:sp>
        <p:sp>
          <p:nvSpPr>
            <p:cNvPr id="45" name="TextBox 45"/>
            <p:cNvSpPr txBox="1"/>
            <p:nvPr/>
          </p:nvSpPr>
          <p:spPr>
            <a:xfrm>
              <a:off x="0" y="-19050"/>
              <a:ext cx="1869102"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Vector DB</a:t>
              </a:r>
            </a:p>
          </p:txBody>
        </p:sp>
      </p:grpSp>
      <p:sp>
        <p:nvSpPr>
          <p:cNvPr id="46" name="AutoShape 46"/>
          <p:cNvSpPr/>
          <p:nvPr/>
        </p:nvSpPr>
        <p:spPr>
          <a:xfrm>
            <a:off x="8077635" y="3196866"/>
            <a:ext cx="880711" cy="38100"/>
          </a:xfrm>
          <a:prstGeom prst="line">
            <a:avLst/>
          </a:prstGeom>
          <a:ln w="19050" cap="rnd">
            <a:solidFill>
              <a:srgbClr val="FFC000"/>
            </a:solidFill>
            <a:prstDash val="solid"/>
            <a:headEnd type="none" w="sm" len="sm"/>
            <a:tailEnd type="triangle" w="lg" len="med"/>
          </a:ln>
        </p:spPr>
      </p:sp>
      <p:sp>
        <p:nvSpPr>
          <p:cNvPr id="47" name="Freeform 47"/>
          <p:cNvSpPr/>
          <p:nvPr/>
        </p:nvSpPr>
        <p:spPr>
          <a:xfrm>
            <a:off x="7181151" y="2848203"/>
            <a:ext cx="777144" cy="777144"/>
          </a:xfrm>
          <a:custGeom>
            <a:avLst/>
            <a:gdLst/>
            <a:ahLst/>
            <a:cxnLst/>
            <a:rect l="l" t="t" r="r" b="b"/>
            <a:pathLst>
              <a:path w="777144" h="777144">
                <a:moveTo>
                  <a:pt x="0" y="0"/>
                </a:moveTo>
                <a:lnTo>
                  <a:pt x="777144" y="0"/>
                </a:lnTo>
                <a:lnTo>
                  <a:pt x="777144" y="777144"/>
                </a:lnTo>
                <a:lnTo>
                  <a:pt x="0" y="777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8" name="Freeform 48"/>
          <p:cNvSpPr/>
          <p:nvPr/>
        </p:nvSpPr>
        <p:spPr>
          <a:xfrm>
            <a:off x="3274937" y="2831382"/>
            <a:ext cx="777144" cy="777144"/>
          </a:xfrm>
          <a:custGeom>
            <a:avLst/>
            <a:gdLst/>
            <a:ahLst/>
            <a:cxnLst/>
            <a:rect l="l" t="t" r="r" b="b"/>
            <a:pathLst>
              <a:path w="777144" h="777144">
                <a:moveTo>
                  <a:pt x="0" y="0"/>
                </a:moveTo>
                <a:lnTo>
                  <a:pt x="777144" y="0"/>
                </a:lnTo>
                <a:lnTo>
                  <a:pt x="777144" y="777144"/>
                </a:lnTo>
                <a:lnTo>
                  <a:pt x="0" y="777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9" name="Freeform 49" descr="Contract"/>
          <p:cNvSpPr/>
          <p:nvPr/>
        </p:nvSpPr>
        <p:spPr>
          <a:xfrm>
            <a:off x="851015" y="2686181"/>
            <a:ext cx="769068" cy="769068"/>
          </a:xfrm>
          <a:custGeom>
            <a:avLst/>
            <a:gdLst/>
            <a:ahLst/>
            <a:cxnLst/>
            <a:rect l="l" t="t" r="r" b="b"/>
            <a:pathLst>
              <a:path w="769068" h="769068">
                <a:moveTo>
                  <a:pt x="0" y="0"/>
                </a:moveTo>
                <a:lnTo>
                  <a:pt x="769068" y="0"/>
                </a:lnTo>
                <a:lnTo>
                  <a:pt x="769068" y="769068"/>
                </a:lnTo>
                <a:lnTo>
                  <a:pt x="0" y="7690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0" name="Freeform 50" descr="Document"/>
          <p:cNvSpPr/>
          <p:nvPr/>
        </p:nvSpPr>
        <p:spPr>
          <a:xfrm>
            <a:off x="1066521" y="2878991"/>
            <a:ext cx="769068" cy="769068"/>
          </a:xfrm>
          <a:custGeom>
            <a:avLst/>
            <a:gdLst/>
            <a:ahLst/>
            <a:cxnLst/>
            <a:rect l="l" t="t" r="r" b="b"/>
            <a:pathLst>
              <a:path w="769068" h="769068">
                <a:moveTo>
                  <a:pt x="0" y="0"/>
                </a:moveTo>
                <a:lnTo>
                  <a:pt x="769068" y="0"/>
                </a:lnTo>
                <a:lnTo>
                  <a:pt x="769068" y="769068"/>
                </a:lnTo>
                <a:lnTo>
                  <a:pt x="0" y="7690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1" name="Freeform 51" descr="Document"/>
          <p:cNvSpPr/>
          <p:nvPr/>
        </p:nvSpPr>
        <p:spPr>
          <a:xfrm>
            <a:off x="736653" y="3101808"/>
            <a:ext cx="769077" cy="769077"/>
          </a:xfrm>
          <a:custGeom>
            <a:avLst/>
            <a:gdLst/>
            <a:ahLst/>
            <a:cxnLst/>
            <a:rect l="l" t="t" r="r" b="b"/>
            <a:pathLst>
              <a:path w="769077" h="769077">
                <a:moveTo>
                  <a:pt x="0" y="0"/>
                </a:moveTo>
                <a:lnTo>
                  <a:pt x="769077" y="0"/>
                </a:lnTo>
                <a:lnTo>
                  <a:pt x="769077" y="769077"/>
                </a:lnTo>
                <a:lnTo>
                  <a:pt x="0" y="76907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2" name="AutoShape 52"/>
          <p:cNvSpPr/>
          <p:nvPr/>
        </p:nvSpPr>
        <p:spPr>
          <a:xfrm>
            <a:off x="4203615" y="3187100"/>
            <a:ext cx="933318" cy="38100"/>
          </a:xfrm>
          <a:prstGeom prst="line">
            <a:avLst/>
          </a:prstGeom>
          <a:ln w="19050" cap="rnd">
            <a:solidFill>
              <a:srgbClr val="FFC000"/>
            </a:solidFill>
            <a:prstDash val="solid"/>
            <a:headEnd type="none" w="sm" len="sm"/>
            <a:tailEnd type="triangle" w="lg" len="med"/>
          </a:ln>
        </p:spPr>
      </p:sp>
      <p:sp>
        <p:nvSpPr>
          <p:cNvPr id="53" name="AutoShape 53"/>
          <p:cNvSpPr/>
          <p:nvPr/>
        </p:nvSpPr>
        <p:spPr>
          <a:xfrm>
            <a:off x="1811126" y="3200904"/>
            <a:ext cx="1326525" cy="38100"/>
          </a:xfrm>
          <a:prstGeom prst="line">
            <a:avLst/>
          </a:prstGeom>
          <a:ln w="19050" cap="rnd">
            <a:solidFill>
              <a:srgbClr val="FFC000"/>
            </a:solidFill>
            <a:prstDash val="solid"/>
            <a:headEnd type="none" w="sm" len="sm"/>
            <a:tailEnd type="triangle" w="lg" len="med"/>
          </a:ln>
        </p:spPr>
      </p:sp>
      <p:sp>
        <p:nvSpPr>
          <p:cNvPr id="54" name="Freeform 54"/>
          <p:cNvSpPr/>
          <p:nvPr/>
        </p:nvSpPr>
        <p:spPr>
          <a:xfrm>
            <a:off x="5275188" y="2831382"/>
            <a:ext cx="769068" cy="769068"/>
          </a:xfrm>
          <a:custGeom>
            <a:avLst/>
            <a:gdLst/>
            <a:ahLst/>
            <a:cxnLst/>
            <a:rect l="l" t="t" r="r" b="b"/>
            <a:pathLst>
              <a:path w="769068" h="769068">
                <a:moveTo>
                  <a:pt x="0" y="0"/>
                </a:moveTo>
                <a:lnTo>
                  <a:pt x="769068" y="0"/>
                </a:lnTo>
                <a:lnTo>
                  <a:pt x="769068" y="769068"/>
                </a:lnTo>
                <a:lnTo>
                  <a:pt x="0" y="7690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5" name="AutoShape 55"/>
          <p:cNvSpPr/>
          <p:nvPr/>
        </p:nvSpPr>
        <p:spPr>
          <a:xfrm>
            <a:off x="6146045" y="3196866"/>
            <a:ext cx="933318" cy="38100"/>
          </a:xfrm>
          <a:prstGeom prst="line">
            <a:avLst/>
          </a:prstGeom>
          <a:ln w="19050" cap="rnd">
            <a:solidFill>
              <a:srgbClr val="FFC000"/>
            </a:solidFill>
            <a:prstDash val="solid"/>
            <a:headEnd type="none" w="sm" len="sm"/>
            <a:tailEnd type="triangle" w="lg" len="med"/>
          </a:ln>
        </p:spPr>
      </p:sp>
      <p:grpSp>
        <p:nvGrpSpPr>
          <p:cNvPr id="56" name="Group 56"/>
          <p:cNvGrpSpPr/>
          <p:nvPr/>
        </p:nvGrpSpPr>
        <p:grpSpPr>
          <a:xfrm>
            <a:off x="3095544" y="3802161"/>
            <a:ext cx="1185421" cy="415498"/>
            <a:chOff x="0" y="0"/>
            <a:chExt cx="1580562" cy="553998"/>
          </a:xfrm>
        </p:grpSpPr>
        <p:sp>
          <p:nvSpPr>
            <p:cNvPr id="57" name="Freeform 57"/>
            <p:cNvSpPr/>
            <p:nvPr/>
          </p:nvSpPr>
          <p:spPr>
            <a:xfrm>
              <a:off x="0" y="0"/>
              <a:ext cx="1580562" cy="553998"/>
            </a:xfrm>
            <a:custGeom>
              <a:avLst/>
              <a:gdLst/>
              <a:ahLst/>
              <a:cxnLst/>
              <a:rect l="l" t="t" r="r" b="b"/>
              <a:pathLst>
                <a:path w="1580562" h="553998">
                  <a:moveTo>
                    <a:pt x="0" y="0"/>
                  </a:moveTo>
                  <a:lnTo>
                    <a:pt x="1580562" y="0"/>
                  </a:lnTo>
                  <a:lnTo>
                    <a:pt x="1580562" y="553998"/>
                  </a:lnTo>
                  <a:lnTo>
                    <a:pt x="0" y="553998"/>
                  </a:lnTo>
                  <a:close/>
                </a:path>
              </a:pathLst>
            </a:custGeom>
            <a:solidFill>
              <a:srgbClr val="000000">
                <a:alpha val="0"/>
              </a:srgbClr>
            </a:solidFill>
          </p:spPr>
        </p:sp>
        <p:sp>
          <p:nvSpPr>
            <p:cNvPr id="58" name="TextBox 58"/>
            <p:cNvSpPr txBox="1"/>
            <p:nvPr/>
          </p:nvSpPr>
          <p:spPr>
            <a:xfrm>
              <a:off x="0" y="-19050"/>
              <a:ext cx="1580562" cy="573048"/>
            </a:xfrm>
            <a:prstGeom prst="rect">
              <a:avLst/>
            </a:prstGeom>
          </p:spPr>
          <p:txBody>
            <a:bodyPr lIns="0" tIns="0" rIns="0" bIns="0" rtlCol="0" anchor="t"/>
            <a:lstStyle/>
            <a:p>
              <a:pPr algn="l">
                <a:lnSpc>
                  <a:spcPts val="2160"/>
                </a:lnSpc>
              </a:pPr>
              <a:r>
                <a:rPr lang="en-US" sz="1800">
                  <a:solidFill>
                    <a:srgbClr val="FFFFFF"/>
                  </a:solidFill>
                  <a:latin typeface="Arimo"/>
                  <a:ea typeface="Arimo"/>
                  <a:cs typeface="Arimo"/>
                  <a:sym typeface="Arimo"/>
                </a:rPr>
                <a:t>Amazon S3</a:t>
              </a:r>
            </a:p>
          </p:txBody>
        </p:sp>
      </p:grpSp>
      <p:grpSp>
        <p:nvGrpSpPr>
          <p:cNvPr id="59" name="Group 59"/>
          <p:cNvGrpSpPr/>
          <p:nvPr/>
        </p:nvGrpSpPr>
        <p:grpSpPr>
          <a:xfrm>
            <a:off x="4999715" y="3696621"/>
            <a:ext cx="1274388" cy="692498"/>
            <a:chOff x="0" y="0"/>
            <a:chExt cx="1699184" cy="923330"/>
          </a:xfrm>
        </p:grpSpPr>
        <p:sp>
          <p:nvSpPr>
            <p:cNvPr id="60" name="Freeform 60"/>
            <p:cNvSpPr/>
            <p:nvPr/>
          </p:nvSpPr>
          <p:spPr>
            <a:xfrm>
              <a:off x="0" y="0"/>
              <a:ext cx="1699184" cy="923330"/>
            </a:xfrm>
            <a:custGeom>
              <a:avLst/>
              <a:gdLst/>
              <a:ahLst/>
              <a:cxnLst/>
              <a:rect l="l" t="t" r="r" b="b"/>
              <a:pathLst>
                <a:path w="1699184" h="923330">
                  <a:moveTo>
                    <a:pt x="0" y="0"/>
                  </a:moveTo>
                  <a:lnTo>
                    <a:pt x="1699184" y="0"/>
                  </a:lnTo>
                  <a:lnTo>
                    <a:pt x="1699184" y="923330"/>
                  </a:lnTo>
                  <a:lnTo>
                    <a:pt x="0" y="923330"/>
                  </a:lnTo>
                  <a:close/>
                </a:path>
              </a:pathLst>
            </a:custGeom>
            <a:solidFill>
              <a:srgbClr val="000000">
                <a:alpha val="0"/>
              </a:srgbClr>
            </a:solidFill>
          </p:spPr>
        </p:sp>
        <p:sp>
          <p:nvSpPr>
            <p:cNvPr id="61" name="TextBox 61"/>
            <p:cNvSpPr txBox="1"/>
            <p:nvPr/>
          </p:nvSpPr>
          <p:spPr>
            <a:xfrm>
              <a:off x="0" y="-19050"/>
              <a:ext cx="1699184" cy="942380"/>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a:t>
              </a:r>
            </a:p>
            <a:p>
              <a:pPr algn="ctr">
                <a:lnSpc>
                  <a:spcPts val="2160"/>
                </a:lnSpc>
              </a:pPr>
              <a:r>
                <a:rPr lang="en-US" sz="1800">
                  <a:solidFill>
                    <a:srgbClr val="FFFFFF"/>
                  </a:solidFill>
                  <a:latin typeface="Arimo"/>
                  <a:ea typeface="Arimo"/>
                  <a:cs typeface="Arimo"/>
                  <a:sym typeface="Arimo"/>
                </a:rPr>
                <a:t>EventBridge</a:t>
              </a:r>
            </a:p>
          </p:txBody>
        </p:sp>
      </p:grpSp>
      <p:grpSp>
        <p:nvGrpSpPr>
          <p:cNvPr id="62" name="Group 62"/>
          <p:cNvGrpSpPr/>
          <p:nvPr/>
        </p:nvGrpSpPr>
        <p:grpSpPr>
          <a:xfrm>
            <a:off x="6783282" y="3831021"/>
            <a:ext cx="1608614" cy="415498"/>
            <a:chOff x="0" y="0"/>
            <a:chExt cx="2144818" cy="553998"/>
          </a:xfrm>
        </p:grpSpPr>
        <p:sp>
          <p:nvSpPr>
            <p:cNvPr id="63" name="Freeform 63"/>
            <p:cNvSpPr/>
            <p:nvPr/>
          </p:nvSpPr>
          <p:spPr>
            <a:xfrm>
              <a:off x="0" y="0"/>
              <a:ext cx="2144818" cy="553998"/>
            </a:xfrm>
            <a:custGeom>
              <a:avLst/>
              <a:gdLst/>
              <a:ahLst/>
              <a:cxnLst/>
              <a:rect l="l" t="t" r="r" b="b"/>
              <a:pathLst>
                <a:path w="2144818" h="553998">
                  <a:moveTo>
                    <a:pt x="0" y="0"/>
                  </a:moveTo>
                  <a:lnTo>
                    <a:pt x="2144818" y="0"/>
                  </a:lnTo>
                  <a:lnTo>
                    <a:pt x="2144818" y="553998"/>
                  </a:lnTo>
                  <a:lnTo>
                    <a:pt x="0" y="553998"/>
                  </a:lnTo>
                  <a:close/>
                </a:path>
              </a:pathLst>
            </a:custGeom>
            <a:solidFill>
              <a:srgbClr val="000000">
                <a:alpha val="0"/>
              </a:srgbClr>
            </a:solidFill>
          </p:spPr>
        </p:sp>
        <p:sp>
          <p:nvSpPr>
            <p:cNvPr id="64" name="TextBox 64"/>
            <p:cNvSpPr txBox="1"/>
            <p:nvPr/>
          </p:nvSpPr>
          <p:spPr>
            <a:xfrm>
              <a:off x="0" y="-19050"/>
              <a:ext cx="2144818"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Step Functions </a:t>
              </a:r>
            </a:p>
          </p:txBody>
        </p:sp>
      </p:grpSp>
      <p:grpSp>
        <p:nvGrpSpPr>
          <p:cNvPr id="65" name="Group 65"/>
          <p:cNvGrpSpPr/>
          <p:nvPr/>
        </p:nvGrpSpPr>
        <p:grpSpPr>
          <a:xfrm>
            <a:off x="488194" y="2112592"/>
            <a:ext cx="10060782" cy="2459520"/>
            <a:chOff x="0" y="0"/>
            <a:chExt cx="13414376" cy="3279360"/>
          </a:xfrm>
        </p:grpSpPr>
        <p:sp>
          <p:nvSpPr>
            <p:cNvPr id="66" name="Freeform 66"/>
            <p:cNvSpPr/>
            <p:nvPr/>
          </p:nvSpPr>
          <p:spPr>
            <a:xfrm>
              <a:off x="0" y="0"/>
              <a:ext cx="13414375" cy="3279394"/>
            </a:xfrm>
            <a:custGeom>
              <a:avLst/>
              <a:gdLst/>
              <a:ahLst/>
              <a:cxnLst/>
              <a:rect l="l" t="t" r="r" b="b"/>
              <a:pathLst>
                <a:path w="13414375" h="3279394">
                  <a:moveTo>
                    <a:pt x="15875" y="0"/>
                  </a:moveTo>
                  <a:lnTo>
                    <a:pt x="13398500" y="0"/>
                  </a:lnTo>
                  <a:cubicBezTo>
                    <a:pt x="13407262" y="0"/>
                    <a:pt x="13414375" y="7112"/>
                    <a:pt x="13414375" y="15875"/>
                  </a:cubicBezTo>
                  <a:lnTo>
                    <a:pt x="13414375" y="3263519"/>
                  </a:lnTo>
                  <a:cubicBezTo>
                    <a:pt x="13414375" y="3272282"/>
                    <a:pt x="13407262" y="3279394"/>
                    <a:pt x="13398500" y="3279394"/>
                  </a:cubicBezTo>
                  <a:lnTo>
                    <a:pt x="15875" y="3279394"/>
                  </a:lnTo>
                  <a:cubicBezTo>
                    <a:pt x="7112" y="3279394"/>
                    <a:pt x="0" y="3272282"/>
                    <a:pt x="0" y="3263519"/>
                  </a:cubicBezTo>
                  <a:lnTo>
                    <a:pt x="0" y="15875"/>
                  </a:lnTo>
                  <a:cubicBezTo>
                    <a:pt x="0" y="7112"/>
                    <a:pt x="7112" y="0"/>
                    <a:pt x="15875" y="0"/>
                  </a:cubicBezTo>
                  <a:moveTo>
                    <a:pt x="15875" y="31750"/>
                  </a:moveTo>
                  <a:lnTo>
                    <a:pt x="15875" y="15875"/>
                  </a:lnTo>
                  <a:lnTo>
                    <a:pt x="31750" y="15875"/>
                  </a:lnTo>
                  <a:lnTo>
                    <a:pt x="31750" y="3263519"/>
                  </a:lnTo>
                  <a:lnTo>
                    <a:pt x="15875" y="3263519"/>
                  </a:lnTo>
                  <a:lnTo>
                    <a:pt x="15875" y="3247644"/>
                  </a:lnTo>
                  <a:lnTo>
                    <a:pt x="13398500" y="3247644"/>
                  </a:lnTo>
                  <a:lnTo>
                    <a:pt x="13398500" y="3263519"/>
                  </a:lnTo>
                  <a:lnTo>
                    <a:pt x="13382625" y="3263519"/>
                  </a:lnTo>
                  <a:lnTo>
                    <a:pt x="13382625" y="15875"/>
                  </a:lnTo>
                  <a:lnTo>
                    <a:pt x="13398500" y="15875"/>
                  </a:lnTo>
                  <a:lnTo>
                    <a:pt x="13398500" y="31750"/>
                  </a:lnTo>
                  <a:lnTo>
                    <a:pt x="15875" y="31750"/>
                  </a:lnTo>
                  <a:close/>
                </a:path>
              </a:pathLst>
            </a:custGeom>
            <a:solidFill>
              <a:srgbClr val="E7157B"/>
            </a:solidFill>
          </p:spPr>
        </p:sp>
      </p:grpSp>
      <p:grpSp>
        <p:nvGrpSpPr>
          <p:cNvPr id="67" name="Group 67"/>
          <p:cNvGrpSpPr/>
          <p:nvPr/>
        </p:nvGrpSpPr>
        <p:grpSpPr>
          <a:xfrm>
            <a:off x="500100" y="2111969"/>
            <a:ext cx="1256388" cy="477807"/>
            <a:chOff x="0" y="0"/>
            <a:chExt cx="1675184" cy="637076"/>
          </a:xfrm>
        </p:grpSpPr>
        <p:sp>
          <p:nvSpPr>
            <p:cNvPr id="68" name="Freeform 68"/>
            <p:cNvSpPr/>
            <p:nvPr/>
          </p:nvSpPr>
          <p:spPr>
            <a:xfrm>
              <a:off x="0" y="0"/>
              <a:ext cx="1675130" cy="637032"/>
            </a:xfrm>
            <a:custGeom>
              <a:avLst/>
              <a:gdLst/>
              <a:ahLst/>
              <a:cxnLst/>
              <a:rect l="l" t="t" r="r" b="b"/>
              <a:pathLst>
                <a:path w="1675130" h="637032">
                  <a:moveTo>
                    <a:pt x="0" y="0"/>
                  </a:moveTo>
                  <a:lnTo>
                    <a:pt x="1675130" y="0"/>
                  </a:lnTo>
                  <a:lnTo>
                    <a:pt x="1675130" y="637032"/>
                  </a:lnTo>
                  <a:lnTo>
                    <a:pt x="0" y="637032"/>
                  </a:lnTo>
                  <a:close/>
                </a:path>
              </a:pathLst>
            </a:custGeom>
            <a:solidFill>
              <a:srgbClr val="EE1B93"/>
            </a:solidFill>
          </p:spPr>
        </p:sp>
        <p:sp>
          <p:nvSpPr>
            <p:cNvPr id="69" name="TextBox 69"/>
            <p:cNvSpPr txBox="1"/>
            <p:nvPr/>
          </p:nvSpPr>
          <p:spPr>
            <a:xfrm>
              <a:off x="0" y="-19050"/>
              <a:ext cx="1675184" cy="656126"/>
            </a:xfrm>
            <a:prstGeom prst="rect">
              <a:avLst/>
            </a:prstGeom>
          </p:spPr>
          <p:txBody>
            <a:bodyPr lIns="50800" tIns="50800" rIns="50800" bIns="50800" rtlCol="0" anchor="ctr"/>
            <a:lstStyle/>
            <a:p>
              <a:pPr algn="ctr">
                <a:lnSpc>
                  <a:spcPts val="3240"/>
                </a:lnSpc>
              </a:pPr>
              <a:r>
                <a:rPr lang="en-US" sz="2700">
                  <a:solidFill>
                    <a:srgbClr val="FFFFFF"/>
                  </a:solidFill>
                  <a:latin typeface="Arimo"/>
                  <a:ea typeface="Arimo"/>
                  <a:cs typeface="Arimo"/>
                  <a:sym typeface="Arimo"/>
                </a:rPr>
                <a:t>RAG</a:t>
              </a:r>
            </a:p>
          </p:txBody>
        </p:sp>
      </p:grpSp>
      <p:sp>
        <p:nvSpPr>
          <p:cNvPr id="70" name="AutoShape 70"/>
          <p:cNvSpPr/>
          <p:nvPr/>
        </p:nvSpPr>
        <p:spPr>
          <a:xfrm flipV="1">
            <a:off x="6146045" y="6270042"/>
            <a:ext cx="637198" cy="40167"/>
          </a:xfrm>
          <a:prstGeom prst="line">
            <a:avLst/>
          </a:prstGeom>
          <a:ln w="19050" cap="rnd">
            <a:solidFill>
              <a:srgbClr val="FFC000"/>
            </a:solidFill>
            <a:prstDash val="solid"/>
            <a:headEnd type="none" w="sm" len="sm"/>
            <a:tailEnd type="triangle" w="lg" len="med"/>
          </a:ln>
        </p:spPr>
      </p:sp>
      <p:grpSp>
        <p:nvGrpSpPr>
          <p:cNvPr id="71" name="Group 71"/>
          <p:cNvGrpSpPr/>
          <p:nvPr/>
        </p:nvGrpSpPr>
        <p:grpSpPr>
          <a:xfrm>
            <a:off x="4845324" y="6580013"/>
            <a:ext cx="1346523" cy="692498"/>
            <a:chOff x="0" y="0"/>
            <a:chExt cx="1795364" cy="923330"/>
          </a:xfrm>
        </p:grpSpPr>
        <p:sp>
          <p:nvSpPr>
            <p:cNvPr id="72" name="Freeform 72"/>
            <p:cNvSpPr/>
            <p:nvPr/>
          </p:nvSpPr>
          <p:spPr>
            <a:xfrm>
              <a:off x="0" y="0"/>
              <a:ext cx="1795364" cy="923330"/>
            </a:xfrm>
            <a:custGeom>
              <a:avLst/>
              <a:gdLst/>
              <a:ahLst/>
              <a:cxnLst/>
              <a:rect l="l" t="t" r="r" b="b"/>
              <a:pathLst>
                <a:path w="1795364" h="923330">
                  <a:moveTo>
                    <a:pt x="0" y="0"/>
                  </a:moveTo>
                  <a:lnTo>
                    <a:pt x="1795364" y="0"/>
                  </a:lnTo>
                  <a:lnTo>
                    <a:pt x="1795364" y="923330"/>
                  </a:lnTo>
                  <a:lnTo>
                    <a:pt x="0" y="923330"/>
                  </a:lnTo>
                  <a:close/>
                </a:path>
              </a:pathLst>
            </a:custGeom>
            <a:solidFill>
              <a:srgbClr val="000000">
                <a:alpha val="0"/>
              </a:srgbClr>
            </a:solidFill>
          </p:spPr>
        </p:sp>
        <p:sp>
          <p:nvSpPr>
            <p:cNvPr id="73" name="TextBox 73"/>
            <p:cNvSpPr txBox="1"/>
            <p:nvPr/>
          </p:nvSpPr>
          <p:spPr>
            <a:xfrm>
              <a:off x="0" y="-19050"/>
              <a:ext cx="1795364" cy="942380"/>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a:t>
              </a:r>
            </a:p>
            <a:p>
              <a:pPr algn="ctr">
                <a:lnSpc>
                  <a:spcPts val="2160"/>
                </a:lnSpc>
              </a:pPr>
              <a:r>
                <a:rPr lang="en-US" sz="1800">
                  <a:solidFill>
                    <a:srgbClr val="FFFFFF"/>
                  </a:solidFill>
                  <a:latin typeface="Arimo"/>
                  <a:ea typeface="Arimo"/>
                  <a:cs typeface="Arimo"/>
                  <a:sym typeface="Arimo"/>
                </a:rPr>
                <a:t>API Gateway</a:t>
              </a:r>
            </a:p>
          </p:txBody>
        </p:sp>
      </p:grpSp>
      <p:grpSp>
        <p:nvGrpSpPr>
          <p:cNvPr id="74" name="Group 74"/>
          <p:cNvGrpSpPr/>
          <p:nvPr/>
        </p:nvGrpSpPr>
        <p:grpSpPr>
          <a:xfrm>
            <a:off x="8652723" y="6725244"/>
            <a:ext cx="1756550" cy="673480"/>
            <a:chOff x="0" y="0"/>
            <a:chExt cx="2342067" cy="897974"/>
          </a:xfrm>
        </p:grpSpPr>
        <p:sp>
          <p:nvSpPr>
            <p:cNvPr id="75" name="Freeform 75"/>
            <p:cNvSpPr/>
            <p:nvPr/>
          </p:nvSpPr>
          <p:spPr>
            <a:xfrm>
              <a:off x="0" y="0"/>
              <a:ext cx="2342067" cy="897974"/>
            </a:xfrm>
            <a:custGeom>
              <a:avLst/>
              <a:gdLst/>
              <a:ahLst/>
              <a:cxnLst/>
              <a:rect l="l" t="t" r="r" b="b"/>
              <a:pathLst>
                <a:path w="2342067" h="897974">
                  <a:moveTo>
                    <a:pt x="0" y="0"/>
                  </a:moveTo>
                  <a:lnTo>
                    <a:pt x="2342067" y="0"/>
                  </a:lnTo>
                  <a:lnTo>
                    <a:pt x="2342067" y="897974"/>
                  </a:lnTo>
                  <a:lnTo>
                    <a:pt x="0" y="897974"/>
                  </a:lnTo>
                  <a:close/>
                </a:path>
              </a:pathLst>
            </a:custGeom>
            <a:solidFill>
              <a:srgbClr val="000000">
                <a:alpha val="0"/>
              </a:srgbClr>
            </a:solidFill>
          </p:spPr>
        </p:sp>
        <p:sp>
          <p:nvSpPr>
            <p:cNvPr id="76" name="TextBox 76"/>
            <p:cNvSpPr txBox="1"/>
            <p:nvPr/>
          </p:nvSpPr>
          <p:spPr>
            <a:xfrm>
              <a:off x="0" y="-19050"/>
              <a:ext cx="2342067" cy="917024"/>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AWS Lambda</a:t>
              </a:r>
            </a:p>
          </p:txBody>
        </p:sp>
      </p:grpSp>
      <p:sp>
        <p:nvSpPr>
          <p:cNvPr id="77" name="Freeform 77" descr="Users"/>
          <p:cNvSpPr/>
          <p:nvPr/>
        </p:nvSpPr>
        <p:spPr>
          <a:xfrm>
            <a:off x="2127545" y="5868407"/>
            <a:ext cx="1371600" cy="1371600"/>
          </a:xfrm>
          <a:custGeom>
            <a:avLst/>
            <a:gdLst/>
            <a:ahLst/>
            <a:cxnLst/>
            <a:rect l="l" t="t" r="r" b="b"/>
            <a:pathLst>
              <a:path w="1371600" h="1371600">
                <a:moveTo>
                  <a:pt x="0" y="0"/>
                </a:moveTo>
                <a:lnTo>
                  <a:pt x="1371600" y="0"/>
                </a:lnTo>
                <a:lnTo>
                  <a:pt x="1371600" y="1371600"/>
                </a:lnTo>
                <a:lnTo>
                  <a:pt x="0" y="13716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78" name="Freeform 78"/>
          <p:cNvSpPr/>
          <p:nvPr/>
        </p:nvSpPr>
        <p:spPr>
          <a:xfrm>
            <a:off x="9137427" y="5824571"/>
            <a:ext cx="777144" cy="777144"/>
          </a:xfrm>
          <a:custGeom>
            <a:avLst/>
            <a:gdLst/>
            <a:ahLst/>
            <a:cxnLst/>
            <a:rect l="l" t="t" r="r" b="b"/>
            <a:pathLst>
              <a:path w="777144" h="777144">
                <a:moveTo>
                  <a:pt x="0" y="0"/>
                </a:moveTo>
                <a:lnTo>
                  <a:pt x="777144" y="0"/>
                </a:lnTo>
                <a:lnTo>
                  <a:pt x="777144" y="777144"/>
                </a:lnTo>
                <a:lnTo>
                  <a:pt x="0" y="77714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79" name="Freeform 79"/>
          <p:cNvSpPr/>
          <p:nvPr/>
        </p:nvSpPr>
        <p:spPr>
          <a:xfrm>
            <a:off x="5156316" y="5824571"/>
            <a:ext cx="777134" cy="777134"/>
          </a:xfrm>
          <a:custGeom>
            <a:avLst/>
            <a:gdLst/>
            <a:ahLst/>
            <a:cxnLst/>
            <a:rect l="l" t="t" r="r" b="b"/>
            <a:pathLst>
              <a:path w="777134" h="777134">
                <a:moveTo>
                  <a:pt x="0" y="0"/>
                </a:moveTo>
                <a:lnTo>
                  <a:pt x="777134" y="0"/>
                </a:lnTo>
                <a:lnTo>
                  <a:pt x="777134" y="777133"/>
                </a:lnTo>
                <a:lnTo>
                  <a:pt x="0" y="7771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80" name="Freeform 80"/>
          <p:cNvSpPr/>
          <p:nvPr/>
        </p:nvSpPr>
        <p:spPr>
          <a:xfrm>
            <a:off x="6966251" y="5814621"/>
            <a:ext cx="777136" cy="777136"/>
          </a:xfrm>
          <a:custGeom>
            <a:avLst/>
            <a:gdLst/>
            <a:ahLst/>
            <a:cxnLst/>
            <a:rect l="l" t="t" r="r" b="b"/>
            <a:pathLst>
              <a:path w="777136" h="777136">
                <a:moveTo>
                  <a:pt x="0" y="0"/>
                </a:moveTo>
                <a:lnTo>
                  <a:pt x="777136" y="0"/>
                </a:lnTo>
                <a:lnTo>
                  <a:pt x="777136" y="777137"/>
                </a:lnTo>
                <a:lnTo>
                  <a:pt x="0" y="77713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grpSp>
        <p:nvGrpSpPr>
          <p:cNvPr id="81" name="Group 81"/>
          <p:cNvGrpSpPr/>
          <p:nvPr/>
        </p:nvGrpSpPr>
        <p:grpSpPr>
          <a:xfrm>
            <a:off x="6702957" y="6725244"/>
            <a:ext cx="1397018" cy="415499"/>
            <a:chOff x="0" y="0"/>
            <a:chExt cx="1862690" cy="553998"/>
          </a:xfrm>
        </p:grpSpPr>
        <p:sp>
          <p:nvSpPr>
            <p:cNvPr id="82" name="Freeform 82"/>
            <p:cNvSpPr/>
            <p:nvPr/>
          </p:nvSpPr>
          <p:spPr>
            <a:xfrm>
              <a:off x="0" y="0"/>
              <a:ext cx="1862690" cy="553998"/>
            </a:xfrm>
            <a:custGeom>
              <a:avLst/>
              <a:gdLst/>
              <a:ahLst/>
              <a:cxnLst/>
              <a:rect l="l" t="t" r="r" b="b"/>
              <a:pathLst>
                <a:path w="1862690" h="553998">
                  <a:moveTo>
                    <a:pt x="0" y="0"/>
                  </a:moveTo>
                  <a:lnTo>
                    <a:pt x="1862690" y="0"/>
                  </a:lnTo>
                  <a:lnTo>
                    <a:pt x="1862690" y="553998"/>
                  </a:lnTo>
                  <a:lnTo>
                    <a:pt x="0" y="553998"/>
                  </a:lnTo>
                  <a:close/>
                </a:path>
              </a:pathLst>
            </a:custGeom>
            <a:solidFill>
              <a:srgbClr val="000000">
                <a:alpha val="0"/>
              </a:srgbClr>
            </a:solidFill>
          </p:spPr>
        </p:sp>
        <p:sp>
          <p:nvSpPr>
            <p:cNvPr id="83" name="TextBox 83"/>
            <p:cNvSpPr txBox="1"/>
            <p:nvPr/>
          </p:nvSpPr>
          <p:spPr>
            <a:xfrm>
              <a:off x="0" y="-19050"/>
              <a:ext cx="1862690"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SQS</a:t>
              </a:r>
            </a:p>
          </p:txBody>
        </p:sp>
      </p:grpSp>
      <p:sp>
        <p:nvSpPr>
          <p:cNvPr id="84" name="AutoShape 84"/>
          <p:cNvSpPr/>
          <p:nvPr/>
        </p:nvSpPr>
        <p:spPr>
          <a:xfrm>
            <a:off x="7925237" y="6270042"/>
            <a:ext cx="797427" cy="38100"/>
          </a:xfrm>
          <a:prstGeom prst="line">
            <a:avLst/>
          </a:prstGeom>
          <a:ln w="19050" cap="rnd">
            <a:solidFill>
              <a:srgbClr val="FFC000"/>
            </a:solidFill>
            <a:prstDash val="solid"/>
            <a:headEnd type="none" w="sm" len="sm"/>
            <a:tailEnd type="triangle" w="lg" len="med"/>
          </a:ln>
        </p:spPr>
      </p:sp>
      <p:sp>
        <p:nvSpPr>
          <p:cNvPr id="85" name="AutoShape 85"/>
          <p:cNvSpPr/>
          <p:nvPr/>
        </p:nvSpPr>
        <p:spPr>
          <a:xfrm flipH="1">
            <a:off x="10247642" y="6267661"/>
            <a:ext cx="994167" cy="42862"/>
          </a:xfrm>
          <a:prstGeom prst="line">
            <a:avLst/>
          </a:prstGeom>
          <a:ln w="19050" cap="rnd">
            <a:solidFill>
              <a:srgbClr val="FFC000"/>
            </a:solidFill>
            <a:prstDash val="solid"/>
            <a:headEnd type="triangle" w="lg" len="med"/>
            <a:tailEnd type="triangle" w="lg" len="med"/>
          </a:ln>
        </p:spPr>
      </p:sp>
      <p:grpSp>
        <p:nvGrpSpPr>
          <p:cNvPr id="86" name="Group 86"/>
          <p:cNvGrpSpPr/>
          <p:nvPr/>
        </p:nvGrpSpPr>
        <p:grpSpPr>
          <a:xfrm>
            <a:off x="3725750" y="5812653"/>
            <a:ext cx="1124376" cy="415499"/>
            <a:chOff x="0" y="0"/>
            <a:chExt cx="1499168" cy="553998"/>
          </a:xfrm>
        </p:grpSpPr>
        <p:sp>
          <p:nvSpPr>
            <p:cNvPr id="87" name="Freeform 87"/>
            <p:cNvSpPr/>
            <p:nvPr/>
          </p:nvSpPr>
          <p:spPr>
            <a:xfrm>
              <a:off x="0" y="0"/>
              <a:ext cx="1499168" cy="553998"/>
            </a:xfrm>
            <a:custGeom>
              <a:avLst/>
              <a:gdLst/>
              <a:ahLst/>
              <a:cxnLst/>
              <a:rect l="l" t="t" r="r" b="b"/>
              <a:pathLst>
                <a:path w="1499168" h="553998">
                  <a:moveTo>
                    <a:pt x="0" y="0"/>
                  </a:moveTo>
                  <a:lnTo>
                    <a:pt x="1499168" y="0"/>
                  </a:lnTo>
                  <a:lnTo>
                    <a:pt x="1499168" y="553998"/>
                  </a:lnTo>
                  <a:lnTo>
                    <a:pt x="0" y="553998"/>
                  </a:lnTo>
                  <a:close/>
                </a:path>
              </a:pathLst>
            </a:custGeom>
            <a:solidFill>
              <a:srgbClr val="000000">
                <a:alpha val="0"/>
              </a:srgbClr>
            </a:solidFill>
          </p:spPr>
        </p:sp>
        <p:sp>
          <p:nvSpPr>
            <p:cNvPr id="88" name="TextBox 88"/>
            <p:cNvSpPr txBox="1"/>
            <p:nvPr/>
          </p:nvSpPr>
          <p:spPr>
            <a:xfrm>
              <a:off x="0" y="-19050"/>
              <a:ext cx="1499168" cy="573048"/>
            </a:xfrm>
            <a:prstGeom prst="rect">
              <a:avLst/>
            </a:prstGeom>
          </p:spPr>
          <p:txBody>
            <a:bodyPr lIns="0" tIns="0" rIns="0" bIns="0" rtlCol="0" anchor="t"/>
            <a:lstStyle/>
            <a:p>
              <a:pPr algn="ctr">
                <a:lnSpc>
                  <a:spcPts val="2160"/>
                </a:lnSpc>
              </a:pPr>
              <a:r>
                <a:rPr lang="en-US" sz="1800">
                  <a:solidFill>
                    <a:srgbClr val="BDCADA"/>
                  </a:solidFill>
                  <a:latin typeface="Arimo"/>
                  <a:ea typeface="Arimo"/>
                  <a:cs typeface="Arimo"/>
                  <a:sym typeface="Arimo"/>
                </a:rPr>
                <a:t>Question</a:t>
              </a:r>
            </a:p>
          </p:txBody>
        </p:sp>
      </p:grpSp>
      <p:grpSp>
        <p:nvGrpSpPr>
          <p:cNvPr id="89" name="Group 89"/>
          <p:cNvGrpSpPr/>
          <p:nvPr/>
        </p:nvGrpSpPr>
        <p:grpSpPr>
          <a:xfrm>
            <a:off x="11287880" y="6695887"/>
            <a:ext cx="1329691" cy="415499"/>
            <a:chOff x="0" y="0"/>
            <a:chExt cx="1772922" cy="553998"/>
          </a:xfrm>
        </p:grpSpPr>
        <p:sp>
          <p:nvSpPr>
            <p:cNvPr id="90" name="Freeform 90"/>
            <p:cNvSpPr/>
            <p:nvPr/>
          </p:nvSpPr>
          <p:spPr>
            <a:xfrm>
              <a:off x="0" y="0"/>
              <a:ext cx="1772922" cy="553998"/>
            </a:xfrm>
            <a:custGeom>
              <a:avLst/>
              <a:gdLst/>
              <a:ahLst/>
              <a:cxnLst/>
              <a:rect l="l" t="t" r="r" b="b"/>
              <a:pathLst>
                <a:path w="1772922" h="553998">
                  <a:moveTo>
                    <a:pt x="0" y="0"/>
                  </a:moveTo>
                  <a:lnTo>
                    <a:pt x="1772922" y="0"/>
                  </a:lnTo>
                  <a:lnTo>
                    <a:pt x="1772922" y="553998"/>
                  </a:lnTo>
                  <a:lnTo>
                    <a:pt x="0" y="553998"/>
                  </a:lnTo>
                  <a:close/>
                </a:path>
              </a:pathLst>
            </a:custGeom>
            <a:solidFill>
              <a:srgbClr val="000000">
                <a:alpha val="0"/>
              </a:srgbClr>
            </a:solidFill>
          </p:spPr>
        </p:sp>
        <p:sp>
          <p:nvSpPr>
            <p:cNvPr id="91" name="TextBox 91"/>
            <p:cNvSpPr txBox="1"/>
            <p:nvPr/>
          </p:nvSpPr>
          <p:spPr>
            <a:xfrm>
              <a:off x="0" y="-19050"/>
              <a:ext cx="1772922"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FM Endpoint</a:t>
              </a:r>
            </a:p>
          </p:txBody>
        </p:sp>
      </p:grpSp>
      <p:sp>
        <p:nvSpPr>
          <p:cNvPr id="92" name="Freeform 92"/>
          <p:cNvSpPr/>
          <p:nvPr/>
        </p:nvSpPr>
        <p:spPr>
          <a:xfrm>
            <a:off x="11220378" y="5472482"/>
            <a:ext cx="1414182" cy="1452785"/>
          </a:xfrm>
          <a:custGeom>
            <a:avLst/>
            <a:gdLst/>
            <a:ahLst/>
            <a:cxnLst/>
            <a:rect l="l" t="t" r="r" b="b"/>
            <a:pathLst>
              <a:path w="1414182" h="1452785">
                <a:moveTo>
                  <a:pt x="0" y="0"/>
                </a:moveTo>
                <a:lnTo>
                  <a:pt x="1414182" y="0"/>
                </a:lnTo>
                <a:lnTo>
                  <a:pt x="1414182" y="1452784"/>
                </a:lnTo>
                <a:lnTo>
                  <a:pt x="0" y="1452784"/>
                </a:lnTo>
                <a:lnTo>
                  <a:pt x="0" y="0"/>
                </a:lnTo>
                <a:close/>
              </a:path>
            </a:pathLst>
          </a:custGeom>
          <a:blipFill>
            <a:blip r:embed="rId22">
              <a:extLst>
                <a:ext uri="{96DAC541-7B7A-43D3-8B79-37D633B846F1}">
                  <asvg:svgBlip xmlns:asvg="http://schemas.microsoft.com/office/drawing/2016/SVG/main" r:embed="rId23"/>
                </a:ext>
              </a:extLst>
            </a:blip>
            <a:stretch>
              <a:fillRect l="-1364" r="-1364"/>
            </a:stretch>
          </a:blipFill>
        </p:spPr>
      </p:sp>
      <p:sp>
        <p:nvSpPr>
          <p:cNvPr id="93" name="AutoShape 93"/>
          <p:cNvSpPr/>
          <p:nvPr/>
        </p:nvSpPr>
        <p:spPr>
          <a:xfrm flipH="1">
            <a:off x="3783881" y="6290162"/>
            <a:ext cx="994167" cy="42862"/>
          </a:xfrm>
          <a:prstGeom prst="line">
            <a:avLst/>
          </a:prstGeom>
          <a:ln w="19050" cap="rnd">
            <a:solidFill>
              <a:srgbClr val="FFC000"/>
            </a:solidFill>
            <a:prstDash val="solid"/>
            <a:headEnd type="triangle" w="lg" len="med"/>
            <a:tailEnd type="triangle" w="lg" len="med"/>
          </a:ln>
        </p:spPr>
      </p:sp>
      <p:grpSp>
        <p:nvGrpSpPr>
          <p:cNvPr id="94" name="Group 94"/>
          <p:cNvGrpSpPr/>
          <p:nvPr/>
        </p:nvGrpSpPr>
        <p:grpSpPr>
          <a:xfrm>
            <a:off x="9106080" y="2856024"/>
            <a:ext cx="769057" cy="769058"/>
            <a:chOff x="0" y="0"/>
            <a:chExt cx="1025410" cy="1025410"/>
          </a:xfrm>
        </p:grpSpPr>
        <p:sp>
          <p:nvSpPr>
            <p:cNvPr id="95" name="Freeform 95"/>
            <p:cNvSpPr/>
            <p:nvPr/>
          </p:nvSpPr>
          <p:spPr>
            <a:xfrm>
              <a:off x="0" y="0"/>
              <a:ext cx="1025398" cy="1025398"/>
            </a:xfrm>
            <a:custGeom>
              <a:avLst/>
              <a:gdLst/>
              <a:ahLst/>
              <a:cxnLst/>
              <a:rect l="l" t="t" r="r" b="b"/>
              <a:pathLst>
                <a:path w="1025398" h="1025398">
                  <a:moveTo>
                    <a:pt x="0" y="0"/>
                  </a:moveTo>
                  <a:lnTo>
                    <a:pt x="1025398" y="0"/>
                  </a:lnTo>
                  <a:lnTo>
                    <a:pt x="1025398" y="1025398"/>
                  </a:lnTo>
                  <a:lnTo>
                    <a:pt x="0" y="1025398"/>
                  </a:lnTo>
                  <a:close/>
                </a:path>
              </a:pathLst>
            </a:custGeom>
            <a:solidFill>
              <a:srgbClr val="FFFFFF"/>
            </a:solidFill>
          </p:spPr>
        </p:sp>
      </p:grpSp>
      <p:sp>
        <p:nvSpPr>
          <p:cNvPr id="96" name="Freeform 96"/>
          <p:cNvSpPr/>
          <p:nvPr/>
        </p:nvSpPr>
        <p:spPr>
          <a:xfrm>
            <a:off x="9103056" y="2890877"/>
            <a:ext cx="774620" cy="702000"/>
          </a:xfrm>
          <a:custGeom>
            <a:avLst/>
            <a:gdLst/>
            <a:ahLst/>
            <a:cxnLst/>
            <a:rect l="l" t="t" r="r" b="b"/>
            <a:pathLst>
              <a:path w="774620" h="702000">
                <a:moveTo>
                  <a:pt x="0" y="0"/>
                </a:moveTo>
                <a:lnTo>
                  <a:pt x="774620" y="0"/>
                </a:lnTo>
                <a:lnTo>
                  <a:pt x="774620" y="702000"/>
                </a:lnTo>
                <a:lnTo>
                  <a:pt x="0" y="702000"/>
                </a:lnTo>
                <a:lnTo>
                  <a:pt x="0" y="0"/>
                </a:lnTo>
                <a:close/>
              </a:path>
            </a:pathLst>
          </a:custGeom>
          <a:blipFill>
            <a:blip r:embed="rId24"/>
            <a:stretch>
              <a:fillRect/>
            </a:stretch>
          </a:blipFill>
        </p:spPr>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sp>
        <p:nvSpPr>
          <p:cNvPr id="3" name="Freeform 3"/>
          <p:cNvSpPr/>
          <p:nvPr/>
        </p:nvSpPr>
        <p:spPr>
          <a:xfrm>
            <a:off x="10417629" y="0"/>
            <a:ext cx="7870371" cy="10272795"/>
          </a:xfrm>
          <a:custGeom>
            <a:avLst/>
            <a:gdLst/>
            <a:ahLst/>
            <a:cxnLst/>
            <a:rect l="l" t="t" r="r" b="b"/>
            <a:pathLst>
              <a:path w="7870371" h="10272795">
                <a:moveTo>
                  <a:pt x="0" y="0"/>
                </a:moveTo>
                <a:lnTo>
                  <a:pt x="7870371" y="0"/>
                </a:lnTo>
                <a:lnTo>
                  <a:pt x="7870371" y="10272795"/>
                </a:lnTo>
                <a:lnTo>
                  <a:pt x="0" y="10272795"/>
                </a:lnTo>
                <a:lnTo>
                  <a:pt x="0" y="0"/>
                </a:lnTo>
                <a:close/>
              </a:path>
            </a:pathLst>
          </a:custGeom>
          <a:blipFill>
            <a:blip r:embed="rId4"/>
            <a:stretch>
              <a:fillRect l="-48092" r="-47642"/>
            </a:stretch>
          </a:blipFill>
        </p:spPr>
      </p:sp>
      <p:grpSp>
        <p:nvGrpSpPr>
          <p:cNvPr id="4" name="Group 4"/>
          <p:cNvGrpSpPr/>
          <p:nvPr/>
        </p:nvGrpSpPr>
        <p:grpSpPr>
          <a:xfrm>
            <a:off x="0" y="4241242"/>
            <a:ext cx="18288000" cy="2533647"/>
            <a:chOff x="0" y="0"/>
            <a:chExt cx="24384000" cy="3378196"/>
          </a:xfrm>
        </p:grpSpPr>
        <p:sp>
          <p:nvSpPr>
            <p:cNvPr id="5" name="Freeform 5"/>
            <p:cNvSpPr/>
            <p:nvPr/>
          </p:nvSpPr>
          <p:spPr>
            <a:xfrm>
              <a:off x="0" y="0"/>
              <a:ext cx="24384000" cy="3378200"/>
            </a:xfrm>
            <a:custGeom>
              <a:avLst/>
              <a:gdLst/>
              <a:ahLst/>
              <a:cxnLst/>
              <a:rect l="l" t="t" r="r" b="b"/>
              <a:pathLst>
                <a:path w="24384000" h="3378200">
                  <a:moveTo>
                    <a:pt x="0" y="0"/>
                  </a:moveTo>
                  <a:lnTo>
                    <a:pt x="24384000" y="0"/>
                  </a:lnTo>
                  <a:lnTo>
                    <a:pt x="24384000" y="3378200"/>
                  </a:lnTo>
                  <a:lnTo>
                    <a:pt x="0" y="3378200"/>
                  </a:lnTo>
                  <a:close/>
                </a:path>
              </a:pathLst>
            </a:custGeom>
            <a:solidFill>
              <a:srgbClr val="000000">
                <a:alpha val="52941"/>
              </a:srgbClr>
            </a:solidFill>
          </p:spPr>
        </p:sp>
      </p:grpSp>
      <p:grpSp>
        <p:nvGrpSpPr>
          <p:cNvPr id="6" name="Group 6"/>
          <p:cNvGrpSpPr/>
          <p:nvPr/>
        </p:nvGrpSpPr>
        <p:grpSpPr>
          <a:xfrm>
            <a:off x="188501" y="4620936"/>
            <a:ext cx="18288000" cy="1465403"/>
            <a:chOff x="0" y="0"/>
            <a:chExt cx="24384000" cy="1953871"/>
          </a:xfrm>
        </p:grpSpPr>
        <p:sp>
          <p:nvSpPr>
            <p:cNvPr id="7" name="Freeform 7"/>
            <p:cNvSpPr/>
            <p:nvPr/>
          </p:nvSpPr>
          <p:spPr>
            <a:xfrm>
              <a:off x="0" y="0"/>
              <a:ext cx="24384000" cy="1953871"/>
            </a:xfrm>
            <a:custGeom>
              <a:avLst/>
              <a:gdLst/>
              <a:ahLst/>
              <a:cxnLst/>
              <a:rect l="l" t="t" r="r" b="b"/>
              <a:pathLst>
                <a:path w="24384000" h="1953871">
                  <a:moveTo>
                    <a:pt x="0" y="0"/>
                  </a:moveTo>
                  <a:lnTo>
                    <a:pt x="24384000" y="0"/>
                  </a:lnTo>
                  <a:lnTo>
                    <a:pt x="24384000" y="1953871"/>
                  </a:lnTo>
                  <a:lnTo>
                    <a:pt x="0" y="1953871"/>
                  </a:lnTo>
                  <a:close/>
                </a:path>
              </a:pathLst>
            </a:custGeom>
            <a:solidFill>
              <a:srgbClr val="000000">
                <a:alpha val="0"/>
              </a:srgbClr>
            </a:solidFill>
          </p:spPr>
        </p:sp>
        <p:sp>
          <p:nvSpPr>
            <p:cNvPr id="8" name="TextBox 8"/>
            <p:cNvSpPr txBox="1"/>
            <p:nvPr/>
          </p:nvSpPr>
          <p:spPr>
            <a:xfrm>
              <a:off x="0" y="57150"/>
              <a:ext cx="24384000" cy="1896721"/>
            </a:xfrm>
            <a:prstGeom prst="rect">
              <a:avLst/>
            </a:prstGeom>
          </p:spPr>
          <p:txBody>
            <a:bodyPr lIns="0" tIns="0" rIns="0" bIns="0" rtlCol="0" anchor="ctr"/>
            <a:lstStyle/>
            <a:p>
              <a:pPr algn="ctr">
                <a:lnSpc>
                  <a:spcPts val="7776"/>
                </a:lnSpc>
              </a:pPr>
              <a:r>
                <a:rPr lang="en-US" sz="7200" b="1">
                  <a:solidFill>
                    <a:srgbClr val="FFFFFF"/>
                  </a:solidFill>
                  <a:latin typeface="Arimo Bold"/>
                  <a:ea typeface="Arimo Bold"/>
                  <a:cs typeface="Arimo Bold"/>
                  <a:sym typeface="Arimo Bold"/>
                </a:rPr>
                <a:t>Demo RAG Use Case</a:t>
              </a:r>
            </a:p>
          </p:txBody>
        </p: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13306073" y="18945"/>
            <a:ext cx="4981927" cy="10285827"/>
            <a:chOff x="0" y="0"/>
            <a:chExt cx="6642570" cy="13714436"/>
          </a:xfrm>
        </p:grpSpPr>
        <p:sp>
          <p:nvSpPr>
            <p:cNvPr id="4" name="Freeform 4"/>
            <p:cNvSpPr/>
            <p:nvPr/>
          </p:nvSpPr>
          <p:spPr>
            <a:xfrm>
              <a:off x="0" y="0"/>
              <a:ext cx="6642608" cy="13714476"/>
            </a:xfrm>
            <a:custGeom>
              <a:avLst/>
              <a:gdLst/>
              <a:ahLst/>
              <a:cxnLst/>
              <a:rect l="l" t="t" r="r" b="b"/>
              <a:pathLst>
                <a:path w="6642608" h="13714476">
                  <a:moveTo>
                    <a:pt x="0" y="0"/>
                  </a:moveTo>
                  <a:lnTo>
                    <a:pt x="6642608" y="0"/>
                  </a:lnTo>
                  <a:lnTo>
                    <a:pt x="6642608" y="13714476"/>
                  </a:lnTo>
                  <a:lnTo>
                    <a:pt x="0" y="13714476"/>
                  </a:lnTo>
                  <a:close/>
                </a:path>
              </a:pathLst>
            </a:custGeom>
            <a:solidFill>
              <a:srgbClr val="000000">
                <a:alpha val="24706"/>
              </a:srgbClr>
            </a:solidFill>
          </p:spPr>
        </p:sp>
      </p:grpSp>
      <p:grpSp>
        <p:nvGrpSpPr>
          <p:cNvPr id="5" name="Group 5"/>
          <p:cNvGrpSpPr/>
          <p:nvPr/>
        </p:nvGrpSpPr>
        <p:grpSpPr>
          <a:xfrm>
            <a:off x="662874" y="381491"/>
            <a:ext cx="16459200" cy="803296"/>
            <a:chOff x="0" y="0"/>
            <a:chExt cx="21945600" cy="1071062"/>
          </a:xfrm>
        </p:grpSpPr>
        <p:sp>
          <p:nvSpPr>
            <p:cNvPr id="6" name="Freeform 6"/>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7" name="TextBox 7"/>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Multi-Modal</a:t>
              </a:r>
            </a:p>
          </p:txBody>
        </p:sp>
      </p:grpSp>
      <p:grpSp>
        <p:nvGrpSpPr>
          <p:cNvPr id="8" name="Group 8"/>
          <p:cNvGrpSpPr/>
          <p:nvPr/>
        </p:nvGrpSpPr>
        <p:grpSpPr>
          <a:xfrm>
            <a:off x="13393800" y="9434250"/>
            <a:ext cx="4114800" cy="547687"/>
            <a:chOff x="0" y="0"/>
            <a:chExt cx="5486400" cy="730250"/>
          </a:xfrm>
        </p:grpSpPr>
        <p:sp>
          <p:nvSpPr>
            <p:cNvPr id="9" name="Freeform 9"/>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10" name="TextBox 10"/>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16</a:t>
              </a:r>
            </a:p>
          </p:txBody>
        </p:sp>
      </p:grpSp>
      <p:grpSp>
        <p:nvGrpSpPr>
          <p:cNvPr id="11" name="Group 11"/>
          <p:cNvGrpSpPr/>
          <p:nvPr/>
        </p:nvGrpSpPr>
        <p:grpSpPr>
          <a:xfrm>
            <a:off x="17204856" y="16035"/>
            <a:ext cx="1054989" cy="1055222"/>
            <a:chOff x="0" y="0"/>
            <a:chExt cx="1406652" cy="1406962"/>
          </a:xfrm>
        </p:grpSpPr>
        <p:sp>
          <p:nvSpPr>
            <p:cNvPr id="12" name="Freeform 12"/>
            <p:cNvSpPr/>
            <p:nvPr/>
          </p:nvSpPr>
          <p:spPr>
            <a:xfrm>
              <a:off x="0" y="0"/>
              <a:ext cx="1406652" cy="1406906"/>
            </a:xfrm>
            <a:custGeom>
              <a:avLst/>
              <a:gdLst/>
              <a:ahLst/>
              <a:cxnLst/>
              <a:rect l="l" t="t" r="r" b="b"/>
              <a:pathLst>
                <a:path w="1406652" h="1406906">
                  <a:moveTo>
                    <a:pt x="57150" y="0"/>
                  </a:moveTo>
                  <a:lnTo>
                    <a:pt x="1349502" y="0"/>
                  </a:lnTo>
                  <a:cubicBezTo>
                    <a:pt x="1381125" y="0"/>
                    <a:pt x="1406652" y="25527"/>
                    <a:pt x="1406652" y="57150"/>
                  </a:cubicBezTo>
                  <a:lnTo>
                    <a:pt x="1406652" y="1349756"/>
                  </a:lnTo>
                  <a:cubicBezTo>
                    <a:pt x="1406652" y="1381379"/>
                    <a:pt x="1381125" y="1406906"/>
                    <a:pt x="1349502" y="1406906"/>
                  </a:cubicBezTo>
                  <a:lnTo>
                    <a:pt x="57150" y="1406906"/>
                  </a:lnTo>
                  <a:cubicBezTo>
                    <a:pt x="25527" y="1406906"/>
                    <a:pt x="0" y="1381379"/>
                    <a:pt x="0" y="1349756"/>
                  </a:cubicBezTo>
                  <a:lnTo>
                    <a:pt x="0" y="57150"/>
                  </a:lnTo>
                  <a:cubicBezTo>
                    <a:pt x="0" y="25527"/>
                    <a:pt x="25527" y="0"/>
                    <a:pt x="57150" y="0"/>
                  </a:cubicBezTo>
                  <a:moveTo>
                    <a:pt x="57150" y="114300"/>
                  </a:moveTo>
                  <a:lnTo>
                    <a:pt x="57150" y="57150"/>
                  </a:lnTo>
                  <a:lnTo>
                    <a:pt x="114300" y="57150"/>
                  </a:lnTo>
                  <a:lnTo>
                    <a:pt x="114300" y="1349756"/>
                  </a:lnTo>
                  <a:lnTo>
                    <a:pt x="57150" y="1349756"/>
                  </a:lnTo>
                  <a:lnTo>
                    <a:pt x="57150" y="1292606"/>
                  </a:lnTo>
                  <a:lnTo>
                    <a:pt x="1349502" y="1292606"/>
                  </a:lnTo>
                  <a:lnTo>
                    <a:pt x="1349502" y="1349756"/>
                  </a:lnTo>
                  <a:lnTo>
                    <a:pt x="1292352" y="1349756"/>
                  </a:lnTo>
                  <a:lnTo>
                    <a:pt x="1292352" y="57150"/>
                  </a:lnTo>
                  <a:lnTo>
                    <a:pt x="1349502" y="57150"/>
                  </a:lnTo>
                  <a:lnTo>
                    <a:pt x="1349502" y="114300"/>
                  </a:lnTo>
                  <a:lnTo>
                    <a:pt x="57150" y="114300"/>
                  </a:lnTo>
                  <a:close/>
                </a:path>
              </a:pathLst>
            </a:custGeom>
            <a:solidFill>
              <a:srgbClr val="38EF7D"/>
            </a:solidFill>
          </p:spPr>
        </p:sp>
        <p:sp>
          <p:nvSpPr>
            <p:cNvPr id="13" name="TextBox 13"/>
            <p:cNvSpPr txBox="1"/>
            <p:nvPr/>
          </p:nvSpPr>
          <p:spPr>
            <a:xfrm>
              <a:off x="0" y="-28575"/>
              <a:ext cx="1406652" cy="1435537"/>
            </a:xfrm>
            <a:prstGeom prst="rect">
              <a:avLst/>
            </a:prstGeom>
          </p:spPr>
          <p:txBody>
            <a:bodyPr lIns="50800" tIns="50800" rIns="50800" bIns="50800" rtlCol="0" anchor="t"/>
            <a:lstStyle/>
            <a:p>
              <a:pPr algn="ctr">
                <a:lnSpc>
                  <a:spcPts val="6480"/>
                </a:lnSpc>
              </a:pPr>
              <a:r>
                <a:rPr lang="en-US" sz="5400" b="1">
                  <a:solidFill>
                    <a:srgbClr val="FFFFFF"/>
                  </a:solidFill>
                  <a:latin typeface="Arimo Bold"/>
                  <a:ea typeface="Arimo Bold"/>
                  <a:cs typeface="Arimo Bold"/>
                  <a:sym typeface="Arimo Bold"/>
                </a:rPr>
                <a:t>C’</a:t>
              </a:r>
            </a:p>
          </p:txBody>
        </p:sp>
      </p:grpSp>
      <p:grpSp>
        <p:nvGrpSpPr>
          <p:cNvPr id="14" name="Group 14"/>
          <p:cNvGrpSpPr/>
          <p:nvPr/>
        </p:nvGrpSpPr>
        <p:grpSpPr>
          <a:xfrm>
            <a:off x="13929298" y="1033146"/>
            <a:ext cx="3910274" cy="1855131"/>
            <a:chOff x="0" y="0"/>
            <a:chExt cx="5213698" cy="2473508"/>
          </a:xfrm>
        </p:grpSpPr>
        <p:sp>
          <p:nvSpPr>
            <p:cNvPr id="15" name="Freeform 15"/>
            <p:cNvSpPr/>
            <p:nvPr/>
          </p:nvSpPr>
          <p:spPr>
            <a:xfrm>
              <a:off x="0" y="0"/>
              <a:ext cx="5213698" cy="2473508"/>
            </a:xfrm>
            <a:custGeom>
              <a:avLst/>
              <a:gdLst/>
              <a:ahLst/>
              <a:cxnLst/>
              <a:rect l="l" t="t" r="r" b="b"/>
              <a:pathLst>
                <a:path w="5213698" h="2473508">
                  <a:moveTo>
                    <a:pt x="0" y="0"/>
                  </a:moveTo>
                  <a:lnTo>
                    <a:pt x="5213698" y="0"/>
                  </a:lnTo>
                  <a:lnTo>
                    <a:pt x="5213698" y="2473508"/>
                  </a:lnTo>
                  <a:lnTo>
                    <a:pt x="0" y="2473508"/>
                  </a:lnTo>
                  <a:close/>
                </a:path>
              </a:pathLst>
            </a:custGeom>
            <a:solidFill>
              <a:srgbClr val="000000">
                <a:alpha val="0"/>
              </a:srgbClr>
            </a:solidFill>
          </p:spPr>
        </p:sp>
        <p:sp>
          <p:nvSpPr>
            <p:cNvPr id="16" name="TextBox 16"/>
            <p:cNvSpPr txBox="1"/>
            <p:nvPr/>
          </p:nvSpPr>
          <p:spPr>
            <a:xfrm>
              <a:off x="0" y="19050"/>
              <a:ext cx="5213698" cy="2454458"/>
            </a:xfrm>
            <a:prstGeom prst="rect">
              <a:avLst/>
            </a:prstGeom>
          </p:spPr>
          <p:txBody>
            <a:bodyPr lIns="0" tIns="0" rIns="0" bIns="0" rtlCol="0" anchor="t"/>
            <a:lstStyle/>
            <a:p>
              <a:pPr marL="380048" lvl="1" indent="-190024" algn="l">
                <a:lnSpc>
                  <a:spcPts val="2268"/>
                </a:lnSpc>
                <a:buFont typeface="Arial"/>
                <a:buChar char="•"/>
              </a:pPr>
              <a:r>
                <a:rPr lang="en-US" sz="2100">
                  <a:solidFill>
                    <a:srgbClr val="FFFFFF"/>
                  </a:solidFill>
                  <a:latin typeface="Arimo"/>
                  <a:ea typeface="Arimo"/>
                  <a:cs typeface="Arimo"/>
                  <a:sym typeface="Arimo"/>
                </a:rPr>
                <a:t>Amazon Bedrock</a:t>
              </a:r>
            </a:p>
            <a:p>
              <a:pPr marL="380048" lvl="1" indent="-190024" algn="l">
                <a:lnSpc>
                  <a:spcPts val="2268"/>
                </a:lnSpc>
                <a:buFont typeface="Arial"/>
                <a:buChar char="•"/>
              </a:pPr>
              <a:r>
                <a:rPr lang="en-US" sz="2100">
                  <a:solidFill>
                    <a:srgbClr val="FFFFFF"/>
                  </a:solidFill>
                  <a:latin typeface="Arimo"/>
                  <a:ea typeface="Arimo"/>
                  <a:cs typeface="Arimo"/>
                  <a:sym typeface="Arimo"/>
                </a:rPr>
                <a:t>Amazon SageMaker</a:t>
              </a:r>
            </a:p>
          </p:txBody>
        </p:sp>
      </p:grpSp>
      <p:grpSp>
        <p:nvGrpSpPr>
          <p:cNvPr id="17" name="Group 17"/>
          <p:cNvGrpSpPr/>
          <p:nvPr/>
        </p:nvGrpSpPr>
        <p:grpSpPr>
          <a:xfrm>
            <a:off x="13713794" y="677149"/>
            <a:ext cx="3911336" cy="503926"/>
            <a:chOff x="0" y="0"/>
            <a:chExt cx="5215114" cy="671902"/>
          </a:xfrm>
        </p:grpSpPr>
        <p:sp>
          <p:nvSpPr>
            <p:cNvPr id="18" name="Freeform 18"/>
            <p:cNvSpPr/>
            <p:nvPr/>
          </p:nvSpPr>
          <p:spPr>
            <a:xfrm>
              <a:off x="0" y="0"/>
              <a:ext cx="5215114" cy="671902"/>
            </a:xfrm>
            <a:custGeom>
              <a:avLst/>
              <a:gdLst/>
              <a:ahLst/>
              <a:cxnLst/>
              <a:rect l="l" t="t" r="r" b="b"/>
              <a:pathLst>
                <a:path w="5215114" h="671902">
                  <a:moveTo>
                    <a:pt x="0" y="0"/>
                  </a:moveTo>
                  <a:lnTo>
                    <a:pt x="5215114" y="0"/>
                  </a:lnTo>
                  <a:lnTo>
                    <a:pt x="5215114" y="671902"/>
                  </a:lnTo>
                  <a:lnTo>
                    <a:pt x="0" y="671902"/>
                  </a:lnTo>
                  <a:close/>
                </a:path>
              </a:pathLst>
            </a:custGeom>
            <a:solidFill>
              <a:srgbClr val="000000">
                <a:alpha val="0"/>
              </a:srgbClr>
            </a:solidFill>
          </p:spPr>
        </p:sp>
        <p:sp>
          <p:nvSpPr>
            <p:cNvPr id="19" name="TextBox 19"/>
            <p:cNvSpPr txBox="1"/>
            <p:nvPr/>
          </p:nvSpPr>
          <p:spPr>
            <a:xfrm>
              <a:off x="0" y="19050"/>
              <a:ext cx="5215114" cy="652852"/>
            </a:xfrm>
            <a:prstGeom prst="rect">
              <a:avLst/>
            </a:prstGeom>
          </p:spPr>
          <p:txBody>
            <a:bodyPr lIns="0" tIns="0" rIns="0" bIns="0" rtlCol="0" anchor="t"/>
            <a:lstStyle/>
            <a:p>
              <a:pPr algn="l">
                <a:lnSpc>
                  <a:spcPts val="2592"/>
                </a:lnSpc>
              </a:pPr>
              <a:r>
                <a:rPr lang="en-US" sz="2400">
                  <a:solidFill>
                    <a:srgbClr val="38EF7D"/>
                  </a:solidFill>
                  <a:latin typeface="Arimo"/>
                  <a:ea typeface="Arimo"/>
                  <a:cs typeface="Arimo"/>
                  <a:sym typeface="Arimo"/>
                </a:rPr>
                <a:t>FM Endpoints</a:t>
              </a:r>
            </a:p>
          </p:txBody>
        </p:sp>
      </p:grpSp>
      <p:grpSp>
        <p:nvGrpSpPr>
          <p:cNvPr id="20" name="Group 20"/>
          <p:cNvGrpSpPr/>
          <p:nvPr/>
        </p:nvGrpSpPr>
        <p:grpSpPr>
          <a:xfrm>
            <a:off x="13909204" y="3152238"/>
            <a:ext cx="3910274" cy="1467636"/>
            <a:chOff x="0" y="0"/>
            <a:chExt cx="5213698" cy="1956848"/>
          </a:xfrm>
        </p:grpSpPr>
        <p:sp>
          <p:nvSpPr>
            <p:cNvPr id="21" name="Freeform 21"/>
            <p:cNvSpPr/>
            <p:nvPr/>
          </p:nvSpPr>
          <p:spPr>
            <a:xfrm>
              <a:off x="0" y="0"/>
              <a:ext cx="5213698" cy="1956848"/>
            </a:xfrm>
            <a:custGeom>
              <a:avLst/>
              <a:gdLst/>
              <a:ahLst/>
              <a:cxnLst/>
              <a:rect l="l" t="t" r="r" b="b"/>
              <a:pathLst>
                <a:path w="5213698" h="1956848">
                  <a:moveTo>
                    <a:pt x="0" y="0"/>
                  </a:moveTo>
                  <a:lnTo>
                    <a:pt x="5213698" y="0"/>
                  </a:lnTo>
                  <a:lnTo>
                    <a:pt x="5213698" y="1956848"/>
                  </a:lnTo>
                  <a:lnTo>
                    <a:pt x="0" y="1956848"/>
                  </a:lnTo>
                  <a:close/>
                </a:path>
              </a:pathLst>
            </a:custGeom>
            <a:solidFill>
              <a:srgbClr val="000000">
                <a:alpha val="0"/>
              </a:srgbClr>
            </a:solidFill>
          </p:spPr>
        </p:sp>
        <p:sp>
          <p:nvSpPr>
            <p:cNvPr id="22" name="TextBox 22"/>
            <p:cNvSpPr txBox="1"/>
            <p:nvPr/>
          </p:nvSpPr>
          <p:spPr>
            <a:xfrm>
              <a:off x="0" y="19050"/>
              <a:ext cx="5213698" cy="1937798"/>
            </a:xfrm>
            <a:prstGeom prst="rect">
              <a:avLst/>
            </a:prstGeom>
          </p:spPr>
          <p:txBody>
            <a:bodyPr lIns="0" tIns="0" rIns="0" bIns="0" rtlCol="0" anchor="t"/>
            <a:lstStyle/>
            <a:p>
              <a:pPr marL="380048" lvl="1" indent="-190024" algn="l">
                <a:lnSpc>
                  <a:spcPts val="2268"/>
                </a:lnSpc>
                <a:buFont typeface="Arial"/>
                <a:buChar char="•"/>
              </a:pPr>
              <a:r>
                <a:rPr lang="en-US" sz="2100">
                  <a:solidFill>
                    <a:srgbClr val="FFFFFF"/>
                  </a:solidFill>
                  <a:latin typeface="Arimo"/>
                  <a:ea typeface="Arimo"/>
                  <a:cs typeface="Arimo"/>
                  <a:sym typeface="Arimo"/>
                </a:rPr>
                <a:t>MongoDB Atlas</a:t>
              </a:r>
            </a:p>
            <a:p>
              <a:pPr marL="380048" lvl="1" indent="-190024" algn="l">
                <a:lnSpc>
                  <a:spcPts val="2268"/>
                </a:lnSpc>
              </a:pPr>
              <a:endParaRPr lang="en-US" sz="2100">
                <a:solidFill>
                  <a:srgbClr val="FFFFFF"/>
                </a:solidFill>
                <a:latin typeface="Arimo"/>
                <a:ea typeface="Arimo"/>
                <a:cs typeface="Arimo"/>
                <a:sym typeface="Arimo"/>
              </a:endParaRPr>
            </a:p>
          </p:txBody>
        </p:sp>
      </p:grpSp>
      <p:grpSp>
        <p:nvGrpSpPr>
          <p:cNvPr id="23" name="Group 23"/>
          <p:cNvGrpSpPr/>
          <p:nvPr/>
        </p:nvGrpSpPr>
        <p:grpSpPr>
          <a:xfrm>
            <a:off x="13692636" y="2712676"/>
            <a:ext cx="3911336" cy="503927"/>
            <a:chOff x="0" y="0"/>
            <a:chExt cx="5215114" cy="671902"/>
          </a:xfrm>
        </p:grpSpPr>
        <p:sp>
          <p:nvSpPr>
            <p:cNvPr id="24" name="Freeform 24"/>
            <p:cNvSpPr/>
            <p:nvPr/>
          </p:nvSpPr>
          <p:spPr>
            <a:xfrm>
              <a:off x="0" y="0"/>
              <a:ext cx="5215114" cy="671902"/>
            </a:xfrm>
            <a:custGeom>
              <a:avLst/>
              <a:gdLst/>
              <a:ahLst/>
              <a:cxnLst/>
              <a:rect l="l" t="t" r="r" b="b"/>
              <a:pathLst>
                <a:path w="5215114" h="671902">
                  <a:moveTo>
                    <a:pt x="0" y="0"/>
                  </a:moveTo>
                  <a:lnTo>
                    <a:pt x="5215114" y="0"/>
                  </a:lnTo>
                  <a:lnTo>
                    <a:pt x="5215114" y="671902"/>
                  </a:lnTo>
                  <a:lnTo>
                    <a:pt x="0" y="671902"/>
                  </a:lnTo>
                  <a:close/>
                </a:path>
              </a:pathLst>
            </a:custGeom>
            <a:solidFill>
              <a:srgbClr val="000000">
                <a:alpha val="0"/>
              </a:srgbClr>
            </a:solidFill>
          </p:spPr>
        </p:sp>
        <p:sp>
          <p:nvSpPr>
            <p:cNvPr id="25" name="TextBox 25"/>
            <p:cNvSpPr txBox="1"/>
            <p:nvPr/>
          </p:nvSpPr>
          <p:spPr>
            <a:xfrm>
              <a:off x="0" y="19050"/>
              <a:ext cx="5215114" cy="652852"/>
            </a:xfrm>
            <a:prstGeom prst="rect">
              <a:avLst/>
            </a:prstGeom>
          </p:spPr>
          <p:txBody>
            <a:bodyPr lIns="0" tIns="0" rIns="0" bIns="0" rtlCol="0" anchor="t"/>
            <a:lstStyle/>
            <a:p>
              <a:pPr algn="l">
                <a:lnSpc>
                  <a:spcPts val="2592"/>
                </a:lnSpc>
              </a:pPr>
              <a:r>
                <a:rPr lang="en-US" sz="2400">
                  <a:solidFill>
                    <a:srgbClr val="38EF7D"/>
                  </a:solidFill>
                  <a:latin typeface="Arimo"/>
                  <a:ea typeface="Arimo"/>
                  <a:cs typeface="Arimo"/>
                  <a:sym typeface="Arimo"/>
                </a:rPr>
                <a:t>Vector Databases</a:t>
              </a:r>
            </a:p>
          </p:txBody>
        </p:sp>
      </p:grpSp>
      <p:grpSp>
        <p:nvGrpSpPr>
          <p:cNvPr id="26" name="Group 26"/>
          <p:cNvGrpSpPr/>
          <p:nvPr/>
        </p:nvGrpSpPr>
        <p:grpSpPr>
          <a:xfrm>
            <a:off x="14037582" y="7838284"/>
            <a:ext cx="3910274" cy="1595965"/>
            <a:chOff x="0" y="0"/>
            <a:chExt cx="5213698" cy="2127954"/>
          </a:xfrm>
        </p:grpSpPr>
        <p:sp>
          <p:nvSpPr>
            <p:cNvPr id="27" name="Freeform 27"/>
            <p:cNvSpPr/>
            <p:nvPr/>
          </p:nvSpPr>
          <p:spPr>
            <a:xfrm>
              <a:off x="0" y="0"/>
              <a:ext cx="5213698" cy="2127954"/>
            </a:xfrm>
            <a:custGeom>
              <a:avLst/>
              <a:gdLst/>
              <a:ahLst/>
              <a:cxnLst/>
              <a:rect l="l" t="t" r="r" b="b"/>
              <a:pathLst>
                <a:path w="5213698" h="2127954">
                  <a:moveTo>
                    <a:pt x="0" y="0"/>
                  </a:moveTo>
                  <a:lnTo>
                    <a:pt x="5213698" y="0"/>
                  </a:lnTo>
                  <a:lnTo>
                    <a:pt x="5213698" y="2127954"/>
                  </a:lnTo>
                  <a:lnTo>
                    <a:pt x="0" y="2127954"/>
                  </a:lnTo>
                  <a:close/>
                </a:path>
              </a:pathLst>
            </a:custGeom>
            <a:solidFill>
              <a:srgbClr val="000000">
                <a:alpha val="0"/>
              </a:srgbClr>
            </a:solidFill>
          </p:spPr>
        </p:sp>
        <p:sp>
          <p:nvSpPr>
            <p:cNvPr id="28" name="TextBox 28"/>
            <p:cNvSpPr txBox="1"/>
            <p:nvPr/>
          </p:nvSpPr>
          <p:spPr>
            <a:xfrm>
              <a:off x="0" y="19050"/>
              <a:ext cx="5213698" cy="2108904"/>
            </a:xfrm>
            <a:prstGeom prst="rect">
              <a:avLst/>
            </a:prstGeom>
          </p:spPr>
          <p:txBody>
            <a:bodyPr lIns="0" tIns="0" rIns="0" bIns="0" rtlCol="0" anchor="t"/>
            <a:lstStyle/>
            <a:p>
              <a:pPr marL="380048" lvl="1" indent="-190024" algn="l">
                <a:lnSpc>
                  <a:spcPts val="2268"/>
                </a:lnSpc>
                <a:buFont typeface="Arial"/>
                <a:buChar char="•"/>
              </a:pPr>
              <a:r>
                <a:rPr lang="en-US" sz="2100">
                  <a:solidFill>
                    <a:srgbClr val="FFFFFF"/>
                  </a:solidFill>
                  <a:latin typeface="Arimo"/>
                  <a:ea typeface="Arimo"/>
                  <a:cs typeface="Arimo"/>
                  <a:sym typeface="Arimo"/>
                </a:rPr>
                <a:t>Domain specific Q/A</a:t>
              </a:r>
            </a:p>
            <a:p>
              <a:pPr marL="380048" lvl="1" indent="-190024" algn="l">
                <a:lnSpc>
                  <a:spcPts val="2268"/>
                </a:lnSpc>
                <a:buFont typeface="Arial"/>
                <a:buChar char="•"/>
              </a:pPr>
              <a:r>
                <a:rPr lang="en-US" sz="2100">
                  <a:solidFill>
                    <a:srgbClr val="FFFFFF"/>
                  </a:solidFill>
                  <a:latin typeface="Arimo"/>
                  <a:ea typeface="Arimo"/>
                  <a:cs typeface="Arimo"/>
                  <a:sym typeface="Arimo"/>
                </a:rPr>
                <a:t>Intelligent Document Processing</a:t>
              </a:r>
            </a:p>
            <a:p>
              <a:pPr marL="380048" lvl="1" indent="-190024" algn="l">
                <a:lnSpc>
                  <a:spcPts val="2268"/>
                </a:lnSpc>
                <a:buFont typeface="Arial"/>
                <a:buChar char="•"/>
              </a:pPr>
              <a:r>
                <a:rPr lang="en-US" sz="2100">
                  <a:solidFill>
                    <a:srgbClr val="FFFFFF"/>
                  </a:solidFill>
                  <a:latin typeface="Arimo"/>
                  <a:ea typeface="Arimo"/>
                  <a:cs typeface="Arimo"/>
                  <a:sym typeface="Arimo"/>
                </a:rPr>
                <a:t>Text Summarization</a:t>
              </a:r>
            </a:p>
          </p:txBody>
        </p:sp>
      </p:grpSp>
      <p:grpSp>
        <p:nvGrpSpPr>
          <p:cNvPr id="29" name="Group 29"/>
          <p:cNvGrpSpPr/>
          <p:nvPr/>
        </p:nvGrpSpPr>
        <p:grpSpPr>
          <a:xfrm>
            <a:off x="13821014" y="7398724"/>
            <a:ext cx="3911336" cy="503926"/>
            <a:chOff x="0" y="0"/>
            <a:chExt cx="5215114" cy="671902"/>
          </a:xfrm>
        </p:grpSpPr>
        <p:sp>
          <p:nvSpPr>
            <p:cNvPr id="30" name="Freeform 30"/>
            <p:cNvSpPr/>
            <p:nvPr/>
          </p:nvSpPr>
          <p:spPr>
            <a:xfrm>
              <a:off x="0" y="0"/>
              <a:ext cx="5215114" cy="671902"/>
            </a:xfrm>
            <a:custGeom>
              <a:avLst/>
              <a:gdLst/>
              <a:ahLst/>
              <a:cxnLst/>
              <a:rect l="l" t="t" r="r" b="b"/>
              <a:pathLst>
                <a:path w="5215114" h="671902">
                  <a:moveTo>
                    <a:pt x="0" y="0"/>
                  </a:moveTo>
                  <a:lnTo>
                    <a:pt x="5215114" y="0"/>
                  </a:lnTo>
                  <a:lnTo>
                    <a:pt x="5215114" y="671902"/>
                  </a:lnTo>
                  <a:lnTo>
                    <a:pt x="0" y="671902"/>
                  </a:lnTo>
                  <a:close/>
                </a:path>
              </a:pathLst>
            </a:custGeom>
            <a:solidFill>
              <a:srgbClr val="000000">
                <a:alpha val="0"/>
              </a:srgbClr>
            </a:solidFill>
          </p:spPr>
        </p:sp>
        <p:sp>
          <p:nvSpPr>
            <p:cNvPr id="31" name="TextBox 31"/>
            <p:cNvSpPr txBox="1"/>
            <p:nvPr/>
          </p:nvSpPr>
          <p:spPr>
            <a:xfrm>
              <a:off x="0" y="19050"/>
              <a:ext cx="5215114" cy="652852"/>
            </a:xfrm>
            <a:prstGeom prst="rect">
              <a:avLst/>
            </a:prstGeom>
          </p:spPr>
          <p:txBody>
            <a:bodyPr lIns="0" tIns="0" rIns="0" bIns="0" rtlCol="0" anchor="t"/>
            <a:lstStyle/>
            <a:p>
              <a:pPr algn="l">
                <a:lnSpc>
                  <a:spcPts val="2592"/>
                </a:lnSpc>
              </a:pPr>
              <a:r>
                <a:rPr lang="en-US" sz="2400">
                  <a:solidFill>
                    <a:srgbClr val="38EF7D"/>
                  </a:solidFill>
                  <a:latin typeface="Arimo"/>
                  <a:ea typeface="Arimo"/>
                  <a:cs typeface="Arimo"/>
                  <a:sym typeface="Arimo"/>
                </a:rPr>
                <a:t>Use cases</a:t>
              </a:r>
            </a:p>
          </p:txBody>
        </p:sp>
      </p:grpSp>
      <p:grpSp>
        <p:nvGrpSpPr>
          <p:cNvPr id="32" name="Group 32"/>
          <p:cNvGrpSpPr/>
          <p:nvPr/>
        </p:nvGrpSpPr>
        <p:grpSpPr>
          <a:xfrm>
            <a:off x="13975580" y="5514626"/>
            <a:ext cx="3910274" cy="1144556"/>
            <a:chOff x="0" y="0"/>
            <a:chExt cx="5213698" cy="1526074"/>
          </a:xfrm>
        </p:grpSpPr>
        <p:sp>
          <p:nvSpPr>
            <p:cNvPr id="33" name="Freeform 33"/>
            <p:cNvSpPr/>
            <p:nvPr/>
          </p:nvSpPr>
          <p:spPr>
            <a:xfrm>
              <a:off x="0" y="0"/>
              <a:ext cx="5213698" cy="1526074"/>
            </a:xfrm>
            <a:custGeom>
              <a:avLst/>
              <a:gdLst/>
              <a:ahLst/>
              <a:cxnLst/>
              <a:rect l="l" t="t" r="r" b="b"/>
              <a:pathLst>
                <a:path w="5213698" h="1526074">
                  <a:moveTo>
                    <a:pt x="0" y="0"/>
                  </a:moveTo>
                  <a:lnTo>
                    <a:pt x="5213698" y="0"/>
                  </a:lnTo>
                  <a:lnTo>
                    <a:pt x="5213698" y="1526074"/>
                  </a:lnTo>
                  <a:lnTo>
                    <a:pt x="0" y="1526074"/>
                  </a:lnTo>
                  <a:close/>
                </a:path>
              </a:pathLst>
            </a:custGeom>
            <a:solidFill>
              <a:srgbClr val="000000">
                <a:alpha val="0"/>
              </a:srgbClr>
            </a:solidFill>
          </p:spPr>
        </p:sp>
        <p:sp>
          <p:nvSpPr>
            <p:cNvPr id="34" name="TextBox 34"/>
            <p:cNvSpPr txBox="1"/>
            <p:nvPr/>
          </p:nvSpPr>
          <p:spPr>
            <a:xfrm>
              <a:off x="0" y="19050"/>
              <a:ext cx="5213698" cy="1507024"/>
            </a:xfrm>
            <a:prstGeom prst="rect">
              <a:avLst/>
            </a:prstGeom>
          </p:spPr>
          <p:txBody>
            <a:bodyPr lIns="0" tIns="0" rIns="0" bIns="0" rtlCol="0" anchor="t"/>
            <a:lstStyle/>
            <a:p>
              <a:pPr marL="380048" lvl="1" indent="-190024" algn="l">
                <a:lnSpc>
                  <a:spcPts val="2268"/>
                </a:lnSpc>
                <a:buFont typeface="Arial"/>
                <a:buChar char="•"/>
              </a:pPr>
              <a:r>
                <a:rPr lang="en-US" sz="2100">
                  <a:solidFill>
                    <a:srgbClr val="FFFFFF"/>
                  </a:solidFill>
                  <a:latin typeface="Arimo"/>
                  <a:ea typeface="Arimo"/>
                  <a:cs typeface="Arimo"/>
                  <a:sym typeface="Arimo"/>
                </a:rPr>
                <a:t>Native integration with Amazon S3</a:t>
              </a:r>
            </a:p>
            <a:p>
              <a:pPr marL="380048" lvl="1" indent="-190024" algn="l">
                <a:lnSpc>
                  <a:spcPts val="2268"/>
                </a:lnSpc>
                <a:buFont typeface="Arial"/>
                <a:buChar char="•"/>
              </a:pPr>
              <a:r>
                <a:rPr lang="en-US" sz="2100">
                  <a:solidFill>
                    <a:srgbClr val="FFFFFF"/>
                  </a:solidFill>
                  <a:latin typeface="Arimo"/>
                  <a:ea typeface="Arimo"/>
                  <a:cs typeface="Arimo"/>
                  <a:sym typeface="Arimo"/>
                </a:rPr>
                <a:t>Orchestration with Step Functions</a:t>
              </a:r>
            </a:p>
          </p:txBody>
        </p:sp>
      </p:grpSp>
      <p:grpSp>
        <p:nvGrpSpPr>
          <p:cNvPr id="35" name="Group 35"/>
          <p:cNvGrpSpPr/>
          <p:nvPr/>
        </p:nvGrpSpPr>
        <p:grpSpPr>
          <a:xfrm>
            <a:off x="13759011" y="5075066"/>
            <a:ext cx="3911336" cy="503926"/>
            <a:chOff x="0" y="0"/>
            <a:chExt cx="5215114" cy="671902"/>
          </a:xfrm>
        </p:grpSpPr>
        <p:sp>
          <p:nvSpPr>
            <p:cNvPr id="36" name="Freeform 36"/>
            <p:cNvSpPr/>
            <p:nvPr/>
          </p:nvSpPr>
          <p:spPr>
            <a:xfrm>
              <a:off x="0" y="0"/>
              <a:ext cx="5215114" cy="671902"/>
            </a:xfrm>
            <a:custGeom>
              <a:avLst/>
              <a:gdLst/>
              <a:ahLst/>
              <a:cxnLst/>
              <a:rect l="l" t="t" r="r" b="b"/>
              <a:pathLst>
                <a:path w="5215114" h="671902">
                  <a:moveTo>
                    <a:pt x="0" y="0"/>
                  </a:moveTo>
                  <a:lnTo>
                    <a:pt x="5215114" y="0"/>
                  </a:lnTo>
                  <a:lnTo>
                    <a:pt x="5215114" y="671902"/>
                  </a:lnTo>
                  <a:lnTo>
                    <a:pt x="0" y="671902"/>
                  </a:lnTo>
                  <a:close/>
                </a:path>
              </a:pathLst>
            </a:custGeom>
            <a:solidFill>
              <a:srgbClr val="000000">
                <a:alpha val="0"/>
              </a:srgbClr>
            </a:solidFill>
          </p:spPr>
        </p:sp>
        <p:sp>
          <p:nvSpPr>
            <p:cNvPr id="37" name="TextBox 37"/>
            <p:cNvSpPr txBox="1"/>
            <p:nvPr/>
          </p:nvSpPr>
          <p:spPr>
            <a:xfrm>
              <a:off x="0" y="19050"/>
              <a:ext cx="5215114" cy="652852"/>
            </a:xfrm>
            <a:prstGeom prst="rect">
              <a:avLst/>
            </a:prstGeom>
          </p:spPr>
          <p:txBody>
            <a:bodyPr lIns="0" tIns="0" rIns="0" bIns="0" rtlCol="0" anchor="t"/>
            <a:lstStyle/>
            <a:p>
              <a:pPr algn="l">
                <a:lnSpc>
                  <a:spcPts val="2592"/>
                </a:lnSpc>
              </a:pPr>
              <a:r>
                <a:rPr lang="en-US" sz="2400">
                  <a:solidFill>
                    <a:srgbClr val="38EF7D"/>
                  </a:solidFill>
                  <a:latin typeface="Arimo"/>
                  <a:ea typeface="Arimo"/>
                  <a:cs typeface="Arimo"/>
                  <a:sym typeface="Arimo"/>
                </a:rPr>
                <a:t>Serverless Services</a:t>
              </a:r>
            </a:p>
          </p:txBody>
        </p:sp>
      </p:grpSp>
      <p:sp>
        <p:nvSpPr>
          <p:cNvPr id="38" name="AutoShape 38"/>
          <p:cNvSpPr/>
          <p:nvPr/>
        </p:nvSpPr>
        <p:spPr>
          <a:xfrm rot="5377250">
            <a:off x="11147059" y="4959780"/>
            <a:ext cx="4318028" cy="0"/>
          </a:xfrm>
          <a:prstGeom prst="line">
            <a:avLst/>
          </a:prstGeom>
          <a:ln w="19050" cap="rnd">
            <a:solidFill>
              <a:srgbClr val="000000"/>
            </a:solidFill>
            <a:prstDash val="solid"/>
            <a:headEnd type="none" w="sm" len="sm"/>
            <a:tailEnd type="none" w="sm" len="sm"/>
          </a:ln>
        </p:spPr>
      </p:sp>
      <p:sp>
        <p:nvSpPr>
          <p:cNvPr id="39" name="Freeform 39"/>
          <p:cNvSpPr/>
          <p:nvPr/>
        </p:nvSpPr>
        <p:spPr>
          <a:xfrm>
            <a:off x="1207293" y="2225693"/>
            <a:ext cx="587005" cy="571286"/>
          </a:xfrm>
          <a:custGeom>
            <a:avLst/>
            <a:gdLst/>
            <a:ahLst/>
            <a:cxnLst/>
            <a:rect l="l" t="t" r="r" b="b"/>
            <a:pathLst>
              <a:path w="587005" h="571286">
                <a:moveTo>
                  <a:pt x="0" y="0"/>
                </a:moveTo>
                <a:lnTo>
                  <a:pt x="587005" y="0"/>
                </a:lnTo>
                <a:lnTo>
                  <a:pt x="587005" y="571286"/>
                </a:lnTo>
                <a:lnTo>
                  <a:pt x="0" y="571286"/>
                </a:lnTo>
                <a:lnTo>
                  <a:pt x="0" y="0"/>
                </a:lnTo>
                <a:close/>
              </a:path>
            </a:pathLst>
          </a:custGeom>
          <a:blipFill>
            <a:blip r:embed="rId4">
              <a:extLst>
                <a:ext uri="{96DAC541-7B7A-43D3-8B79-37D633B846F1}">
                  <asvg:svgBlip xmlns:asvg="http://schemas.microsoft.com/office/drawing/2016/SVG/main" r:embed="rId5"/>
                </a:ext>
              </a:extLst>
            </a:blip>
            <a:stretch>
              <a:fillRect t="-1375" b="-1375"/>
            </a:stretch>
          </a:blipFill>
        </p:spPr>
      </p:sp>
      <p:sp>
        <p:nvSpPr>
          <p:cNvPr id="40" name="Freeform 40"/>
          <p:cNvSpPr/>
          <p:nvPr/>
        </p:nvSpPr>
        <p:spPr>
          <a:xfrm>
            <a:off x="1936915" y="2182323"/>
            <a:ext cx="587005" cy="571286"/>
          </a:xfrm>
          <a:custGeom>
            <a:avLst/>
            <a:gdLst/>
            <a:ahLst/>
            <a:cxnLst/>
            <a:rect l="l" t="t" r="r" b="b"/>
            <a:pathLst>
              <a:path w="587005" h="571286">
                <a:moveTo>
                  <a:pt x="0" y="0"/>
                </a:moveTo>
                <a:lnTo>
                  <a:pt x="587005" y="0"/>
                </a:lnTo>
                <a:lnTo>
                  <a:pt x="587005" y="571286"/>
                </a:lnTo>
                <a:lnTo>
                  <a:pt x="0" y="571286"/>
                </a:lnTo>
                <a:lnTo>
                  <a:pt x="0" y="0"/>
                </a:lnTo>
                <a:close/>
              </a:path>
            </a:pathLst>
          </a:custGeom>
          <a:blipFill>
            <a:blip r:embed="rId6">
              <a:extLst>
                <a:ext uri="{96DAC541-7B7A-43D3-8B79-37D633B846F1}">
                  <asvg:svgBlip xmlns:asvg="http://schemas.microsoft.com/office/drawing/2016/SVG/main" r:embed="rId7"/>
                </a:ext>
              </a:extLst>
            </a:blip>
            <a:stretch>
              <a:fillRect b="-2751"/>
            </a:stretch>
          </a:blipFill>
        </p:spPr>
      </p:sp>
      <p:sp>
        <p:nvSpPr>
          <p:cNvPr id="41" name="Freeform 41"/>
          <p:cNvSpPr/>
          <p:nvPr/>
        </p:nvSpPr>
        <p:spPr>
          <a:xfrm>
            <a:off x="1207293" y="2803179"/>
            <a:ext cx="587005" cy="571286"/>
          </a:xfrm>
          <a:custGeom>
            <a:avLst/>
            <a:gdLst/>
            <a:ahLst/>
            <a:cxnLst/>
            <a:rect l="l" t="t" r="r" b="b"/>
            <a:pathLst>
              <a:path w="587005" h="571286">
                <a:moveTo>
                  <a:pt x="0" y="0"/>
                </a:moveTo>
                <a:lnTo>
                  <a:pt x="587005" y="0"/>
                </a:lnTo>
                <a:lnTo>
                  <a:pt x="587005" y="571286"/>
                </a:lnTo>
                <a:lnTo>
                  <a:pt x="0" y="571286"/>
                </a:lnTo>
                <a:lnTo>
                  <a:pt x="0" y="0"/>
                </a:lnTo>
                <a:close/>
              </a:path>
            </a:pathLst>
          </a:custGeom>
          <a:blipFill>
            <a:blip r:embed="rId8">
              <a:extLst>
                <a:ext uri="{96DAC541-7B7A-43D3-8B79-37D633B846F1}">
                  <asvg:svgBlip xmlns:asvg="http://schemas.microsoft.com/office/drawing/2016/SVG/main" r:embed="rId9"/>
                </a:ext>
              </a:extLst>
            </a:blip>
            <a:stretch>
              <a:fillRect b="-2751"/>
            </a:stretch>
          </a:blipFill>
        </p:spPr>
      </p:sp>
      <p:sp>
        <p:nvSpPr>
          <p:cNvPr id="42" name="Freeform 42"/>
          <p:cNvSpPr/>
          <p:nvPr/>
        </p:nvSpPr>
        <p:spPr>
          <a:xfrm>
            <a:off x="1936915" y="2796979"/>
            <a:ext cx="587005" cy="571286"/>
          </a:xfrm>
          <a:custGeom>
            <a:avLst/>
            <a:gdLst/>
            <a:ahLst/>
            <a:cxnLst/>
            <a:rect l="l" t="t" r="r" b="b"/>
            <a:pathLst>
              <a:path w="587005" h="571286">
                <a:moveTo>
                  <a:pt x="0" y="0"/>
                </a:moveTo>
                <a:lnTo>
                  <a:pt x="587005" y="0"/>
                </a:lnTo>
                <a:lnTo>
                  <a:pt x="587005" y="571285"/>
                </a:lnTo>
                <a:lnTo>
                  <a:pt x="0" y="571285"/>
                </a:lnTo>
                <a:lnTo>
                  <a:pt x="0" y="0"/>
                </a:lnTo>
                <a:close/>
              </a:path>
            </a:pathLst>
          </a:custGeom>
          <a:blipFill>
            <a:blip r:embed="rId10">
              <a:extLst>
                <a:ext uri="{96DAC541-7B7A-43D3-8B79-37D633B846F1}">
                  <asvg:svgBlip xmlns:asvg="http://schemas.microsoft.com/office/drawing/2016/SVG/main" r:embed="rId11"/>
                </a:ext>
              </a:extLst>
            </a:blip>
            <a:stretch>
              <a:fillRect t="-1375" b="-1375"/>
            </a:stretch>
          </a:blipFill>
        </p:spPr>
      </p:sp>
      <p:sp>
        <p:nvSpPr>
          <p:cNvPr id="43" name="Freeform 43"/>
          <p:cNvSpPr/>
          <p:nvPr/>
        </p:nvSpPr>
        <p:spPr>
          <a:xfrm>
            <a:off x="2629438" y="2826650"/>
            <a:ext cx="685800" cy="544435"/>
          </a:xfrm>
          <a:custGeom>
            <a:avLst/>
            <a:gdLst/>
            <a:ahLst/>
            <a:cxnLst/>
            <a:rect l="l" t="t" r="r" b="b"/>
            <a:pathLst>
              <a:path w="685800" h="544435">
                <a:moveTo>
                  <a:pt x="0" y="0"/>
                </a:moveTo>
                <a:lnTo>
                  <a:pt x="685800" y="0"/>
                </a:lnTo>
                <a:lnTo>
                  <a:pt x="685800" y="544435"/>
                </a:lnTo>
                <a:lnTo>
                  <a:pt x="0" y="544435"/>
                </a:lnTo>
                <a:lnTo>
                  <a:pt x="0" y="0"/>
                </a:lnTo>
                <a:close/>
              </a:path>
            </a:pathLst>
          </a:custGeom>
          <a:blipFill>
            <a:blip r:embed="rId12">
              <a:extLst>
                <a:ext uri="{96DAC541-7B7A-43D3-8B79-37D633B846F1}">
                  <asvg:svgBlip xmlns:asvg="http://schemas.microsoft.com/office/drawing/2016/SVG/main" r:embed="rId13"/>
                </a:ext>
              </a:extLst>
            </a:blip>
            <a:stretch>
              <a:fillRect b="-25965"/>
            </a:stretch>
          </a:blipFill>
        </p:spPr>
      </p:sp>
      <p:sp>
        <p:nvSpPr>
          <p:cNvPr id="44" name="Freeform 44"/>
          <p:cNvSpPr/>
          <p:nvPr/>
        </p:nvSpPr>
        <p:spPr>
          <a:xfrm>
            <a:off x="2629438" y="2163165"/>
            <a:ext cx="685800" cy="571287"/>
          </a:xfrm>
          <a:custGeom>
            <a:avLst/>
            <a:gdLst/>
            <a:ahLst/>
            <a:cxnLst/>
            <a:rect l="l" t="t" r="r" b="b"/>
            <a:pathLst>
              <a:path w="685800" h="571287">
                <a:moveTo>
                  <a:pt x="0" y="0"/>
                </a:moveTo>
                <a:lnTo>
                  <a:pt x="685800" y="0"/>
                </a:lnTo>
                <a:lnTo>
                  <a:pt x="685800" y="571287"/>
                </a:lnTo>
                <a:lnTo>
                  <a:pt x="0" y="571287"/>
                </a:lnTo>
                <a:lnTo>
                  <a:pt x="0" y="0"/>
                </a:lnTo>
                <a:close/>
              </a:path>
            </a:pathLst>
          </a:custGeom>
          <a:blipFill>
            <a:blip r:embed="rId14">
              <a:extLst>
                <a:ext uri="{96DAC541-7B7A-43D3-8B79-37D633B846F1}">
                  <asvg:svgBlip xmlns:asvg="http://schemas.microsoft.com/office/drawing/2016/SVG/main" r:embed="rId15"/>
                </a:ext>
              </a:extLst>
            </a:blip>
            <a:stretch>
              <a:fillRect b="-20044"/>
            </a:stretch>
          </a:blipFill>
        </p:spPr>
      </p:sp>
      <p:sp>
        <p:nvSpPr>
          <p:cNvPr id="45" name="AutoShape 45"/>
          <p:cNvSpPr/>
          <p:nvPr/>
        </p:nvSpPr>
        <p:spPr>
          <a:xfrm rot="123806">
            <a:off x="3338640" y="2633879"/>
            <a:ext cx="1058158" cy="0"/>
          </a:xfrm>
          <a:prstGeom prst="line">
            <a:avLst/>
          </a:prstGeom>
          <a:ln w="19050" cap="rnd">
            <a:solidFill>
              <a:srgbClr val="FFC000"/>
            </a:solidFill>
            <a:prstDash val="solid"/>
            <a:headEnd type="none" w="sm" len="sm"/>
            <a:tailEnd type="triangle" w="lg" len="med"/>
          </a:ln>
        </p:spPr>
      </p:sp>
      <p:grpSp>
        <p:nvGrpSpPr>
          <p:cNvPr id="46" name="Group 46"/>
          <p:cNvGrpSpPr/>
          <p:nvPr/>
        </p:nvGrpSpPr>
        <p:grpSpPr>
          <a:xfrm>
            <a:off x="11019456" y="3236921"/>
            <a:ext cx="1401826" cy="415498"/>
            <a:chOff x="0" y="0"/>
            <a:chExt cx="1869102" cy="553998"/>
          </a:xfrm>
        </p:grpSpPr>
        <p:sp>
          <p:nvSpPr>
            <p:cNvPr id="47" name="Freeform 47"/>
            <p:cNvSpPr/>
            <p:nvPr/>
          </p:nvSpPr>
          <p:spPr>
            <a:xfrm>
              <a:off x="0" y="0"/>
              <a:ext cx="1869102" cy="553998"/>
            </a:xfrm>
            <a:custGeom>
              <a:avLst/>
              <a:gdLst/>
              <a:ahLst/>
              <a:cxnLst/>
              <a:rect l="l" t="t" r="r" b="b"/>
              <a:pathLst>
                <a:path w="1869102" h="553998">
                  <a:moveTo>
                    <a:pt x="0" y="0"/>
                  </a:moveTo>
                  <a:lnTo>
                    <a:pt x="1869102" y="0"/>
                  </a:lnTo>
                  <a:lnTo>
                    <a:pt x="1869102" y="553998"/>
                  </a:lnTo>
                  <a:lnTo>
                    <a:pt x="0" y="553998"/>
                  </a:lnTo>
                  <a:close/>
                </a:path>
              </a:pathLst>
            </a:custGeom>
            <a:solidFill>
              <a:srgbClr val="000000">
                <a:alpha val="0"/>
              </a:srgbClr>
            </a:solidFill>
          </p:spPr>
        </p:sp>
        <p:sp>
          <p:nvSpPr>
            <p:cNvPr id="48" name="TextBox 48"/>
            <p:cNvSpPr txBox="1"/>
            <p:nvPr/>
          </p:nvSpPr>
          <p:spPr>
            <a:xfrm>
              <a:off x="0" y="-19050"/>
              <a:ext cx="1869102"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Vector DB</a:t>
              </a:r>
            </a:p>
          </p:txBody>
        </p:sp>
      </p:grpSp>
      <p:sp>
        <p:nvSpPr>
          <p:cNvPr id="49" name="AutoShape 49"/>
          <p:cNvSpPr/>
          <p:nvPr/>
        </p:nvSpPr>
        <p:spPr>
          <a:xfrm rot="-176777">
            <a:off x="9971963" y="2618733"/>
            <a:ext cx="1133991" cy="0"/>
          </a:xfrm>
          <a:prstGeom prst="line">
            <a:avLst/>
          </a:prstGeom>
          <a:ln w="19050" cap="rnd">
            <a:solidFill>
              <a:srgbClr val="FFC000"/>
            </a:solidFill>
            <a:prstDash val="solid"/>
            <a:headEnd type="none" w="sm" len="sm"/>
            <a:tailEnd type="triangle" w="lg" len="med"/>
          </a:ln>
        </p:spPr>
      </p:sp>
      <p:sp>
        <p:nvSpPr>
          <p:cNvPr id="50" name="Freeform 50"/>
          <p:cNvSpPr/>
          <p:nvPr/>
        </p:nvSpPr>
        <p:spPr>
          <a:xfrm>
            <a:off x="9025754" y="2265906"/>
            <a:ext cx="777144" cy="777144"/>
          </a:xfrm>
          <a:custGeom>
            <a:avLst/>
            <a:gdLst/>
            <a:ahLst/>
            <a:cxnLst/>
            <a:rect l="l" t="t" r="r" b="b"/>
            <a:pathLst>
              <a:path w="777144" h="777144">
                <a:moveTo>
                  <a:pt x="0" y="0"/>
                </a:moveTo>
                <a:lnTo>
                  <a:pt x="777144" y="0"/>
                </a:lnTo>
                <a:lnTo>
                  <a:pt x="777144" y="777144"/>
                </a:lnTo>
                <a:lnTo>
                  <a:pt x="0" y="77714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51" name="Freeform 51"/>
          <p:cNvSpPr/>
          <p:nvPr/>
        </p:nvSpPr>
        <p:spPr>
          <a:xfrm>
            <a:off x="4654389" y="2282838"/>
            <a:ext cx="777144" cy="777144"/>
          </a:xfrm>
          <a:custGeom>
            <a:avLst/>
            <a:gdLst/>
            <a:ahLst/>
            <a:cxnLst/>
            <a:rect l="l" t="t" r="r" b="b"/>
            <a:pathLst>
              <a:path w="777144" h="777144">
                <a:moveTo>
                  <a:pt x="0" y="0"/>
                </a:moveTo>
                <a:lnTo>
                  <a:pt x="777144" y="0"/>
                </a:lnTo>
                <a:lnTo>
                  <a:pt x="777144" y="777144"/>
                </a:lnTo>
                <a:lnTo>
                  <a:pt x="0" y="77714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52" name="AutoShape 52"/>
          <p:cNvSpPr/>
          <p:nvPr/>
        </p:nvSpPr>
        <p:spPr>
          <a:xfrm rot="140258">
            <a:off x="5632752" y="2598872"/>
            <a:ext cx="934095" cy="0"/>
          </a:xfrm>
          <a:prstGeom prst="line">
            <a:avLst/>
          </a:prstGeom>
          <a:ln w="19050" cap="rnd">
            <a:solidFill>
              <a:srgbClr val="FFC000"/>
            </a:solidFill>
            <a:prstDash val="solid"/>
            <a:headEnd type="none" w="sm" len="sm"/>
            <a:tailEnd type="triangle" w="lg" len="med"/>
          </a:ln>
        </p:spPr>
      </p:sp>
      <p:sp>
        <p:nvSpPr>
          <p:cNvPr id="53" name="Freeform 53"/>
          <p:cNvSpPr/>
          <p:nvPr/>
        </p:nvSpPr>
        <p:spPr>
          <a:xfrm>
            <a:off x="6704714" y="2233629"/>
            <a:ext cx="769068" cy="769068"/>
          </a:xfrm>
          <a:custGeom>
            <a:avLst/>
            <a:gdLst/>
            <a:ahLst/>
            <a:cxnLst/>
            <a:rect l="l" t="t" r="r" b="b"/>
            <a:pathLst>
              <a:path w="769068" h="769068">
                <a:moveTo>
                  <a:pt x="0" y="0"/>
                </a:moveTo>
                <a:lnTo>
                  <a:pt x="769068" y="0"/>
                </a:lnTo>
                <a:lnTo>
                  <a:pt x="769068" y="769068"/>
                </a:lnTo>
                <a:lnTo>
                  <a:pt x="0" y="76906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54" name="AutoShape 54"/>
          <p:cNvSpPr/>
          <p:nvPr/>
        </p:nvSpPr>
        <p:spPr>
          <a:xfrm rot="-134577">
            <a:off x="7575101" y="2603755"/>
            <a:ext cx="1223050" cy="0"/>
          </a:xfrm>
          <a:prstGeom prst="line">
            <a:avLst/>
          </a:prstGeom>
          <a:ln w="19050" cap="rnd">
            <a:solidFill>
              <a:srgbClr val="FFC000"/>
            </a:solidFill>
            <a:prstDash val="solid"/>
            <a:headEnd type="none" w="sm" len="sm"/>
            <a:tailEnd type="triangle" w="lg" len="med"/>
          </a:ln>
        </p:spPr>
      </p:sp>
      <p:grpSp>
        <p:nvGrpSpPr>
          <p:cNvPr id="55" name="Group 55"/>
          <p:cNvGrpSpPr/>
          <p:nvPr/>
        </p:nvGrpSpPr>
        <p:grpSpPr>
          <a:xfrm>
            <a:off x="4525070" y="3204408"/>
            <a:ext cx="1185421" cy="415498"/>
            <a:chOff x="0" y="0"/>
            <a:chExt cx="1580562" cy="553998"/>
          </a:xfrm>
        </p:grpSpPr>
        <p:sp>
          <p:nvSpPr>
            <p:cNvPr id="56" name="Freeform 56"/>
            <p:cNvSpPr/>
            <p:nvPr/>
          </p:nvSpPr>
          <p:spPr>
            <a:xfrm>
              <a:off x="0" y="0"/>
              <a:ext cx="1580562" cy="553998"/>
            </a:xfrm>
            <a:custGeom>
              <a:avLst/>
              <a:gdLst/>
              <a:ahLst/>
              <a:cxnLst/>
              <a:rect l="l" t="t" r="r" b="b"/>
              <a:pathLst>
                <a:path w="1580562" h="553998">
                  <a:moveTo>
                    <a:pt x="0" y="0"/>
                  </a:moveTo>
                  <a:lnTo>
                    <a:pt x="1580562" y="0"/>
                  </a:lnTo>
                  <a:lnTo>
                    <a:pt x="1580562" y="553998"/>
                  </a:lnTo>
                  <a:lnTo>
                    <a:pt x="0" y="553998"/>
                  </a:lnTo>
                  <a:close/>
                </a:path>
              </a:pathLst>
            </a:custGeom>
            <a:solidFill>
              <a:srgbClr val="000000">
                <a:alpha val="0"/>
              </a:srgbClr>
            </a:solidFill>
          </p:spPr>
        </p:sp>
        <p:sp>
          <p:nvSpPr>
            <p:cNvPr id="57" name="TextBox 57"/>
            <p:cNvSpPr txBox="1"/>
            <p:nvPr/>
          </p:nvSpPr>
          <p:spPr>
            <a:xfrm>
              <a:off x="0" y="-19050"/>
              <a:ext cx="1580562" cy="573048"/>
            </a:xfrm>
            <a:prstGeom prst="rect">
              <a:avLst/>
            </a:prstGeom>
          </p:spPr>
          <p:txBody>
            <a:bodyPr lIns="0" tIns="0" rIns="0" bIns="0" rtlCol="0" anchor="t"/>
            <a:lstStyle/>
            <a:p>
              <a:pPr algn="l">
                <a:lnSpc>
                  <a:spcPts val="2160"/>
                </a:lnSpc>
              </a:pPr>
              <a:r>
                <a:rPr lang="en-US" sz="1800">
                  <a:solidFill>
                    <a:srgbClr val="FFFFFF"/>
                  </a:solidFill>
                  <a:latin typeface="Arimo"/>
                  <a:ea typeface="Arimo"/>
                  <a:cs typeface="Arimo"/>
                  <a:sym typeface="Arimo"/>
                </a:rPr>
                <a:t>Amazon S3</a:t>
              </a:r>
            </a:p>
          </p:txBody>
        </p:sp>
      </p:grpSp>
      <p:grpSp>
        <p:nvGrpSpPr>
          <p:cNvPr id="58" name="Group 58"/>
          <p:cNvGrpSpPr/>
          <p:nvPr/>
        </p:nvGrpSpPr>
        <p:grpSpPr>
          <a:xfrm>
            <a:off x="6429240" y="3098868"/>
            <a:ext cx="1274388" cy="692497"/>
            <a:chOff x="0" y="0"/>
            <a:chExt cx="1699184" cy="923330"/>
          </a:xfrm>
        </p:grpSpPr>
        <p:sp>
          <p:nvSpPr>
            <p:cNvPr id="59" name="Freeform 59"/>
            <p:cNvSpPr/>
            <p:nvPr/>
          </p:nvSpPr>
          <p:spPr>
            <a:xfrm>
              <a:off x="0" y="0"/>
              <a:ext cx="1699184" cy="923330"/>
            </a:xfrm>
            <a:custGeom>
              <a:avLst/>
              <a:gdLst/>
              <a:ahLst/>
              <a:cxnLst/>
              <a:rect l="l" t="t" r="r" b="b"/>
              <a:pathLst>
                <a:path w="1699184" h="923330">
                  <a:moveTo>
                    <a:pt x="0" y="0"/>
                  </a:moveTo>
                  <a:lnTo>
                    <a:pt x="1699184" y="0"/>
                  </a:lnTo>
                  <a:lnTo>
                    <a:pt x="1699184" y="923330"/>
                  </a:lnTo>
                  <a:lnTo>
                    <a:pt x="0" y="923330"/>
                  </a:lnTo>
                  <a:close/>
                </a:path>
              </a:pathLst>
            </a:custGeom>
            <a:solidFill>
              <a:srgbClr val="000000">
                <a:alpha val="0"/>
              </a:srgbClr>
            </a:solidFill>
          </p:spPr>
        </p:sp>
        <p:sp>
          <p:nvSpPr>
            <p:cNvPr id="60" name="TextBox 60"/>
            <p:cNvSpPr txBox="1"/>
            <p:nvPr/>
          </p:nvSpPr>
          <p:spPr>
            <a:xfrm>
              <a:off x="0" y="-19050"/>
              <a:ext cx="1699184" cy="942380"/>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a:t>
              </a:r>
            </a:p>
            <a:p>
              <a:pPr algn="ctr">
                <a:lnSpc>
                  <a:spcPts val="2160"/>
                </a:lnSpc>
              </a:pPr>
              <a:r>
                <a:rPr lang="en-US" sz="1800">
                  <a:solidFill>
                    <a:srgbClr val="FFFFFF"/>
                  </a:solidFill>
                  <a:latin typeface="Arimo"/>
                  <a:ea typeface="Arimo"/>
                  <a:cs typeface="Arimo"/>
                  <a:sym typeface="Arimo"/>
                </a:rPr>
                <a:t>EventBridge</a:t>
              </a:r>
            </a:p>
          </p:txBody>
        </p:sp>
      </p:grpSp>
      <p:grpSp>
        <p:nvGrpSpPr>
          <p:cNvPr id="61" name="Group 61"/>
          <p:cNvGrpSpPr/>
          <p:nvPr/>
        </p:nvGrpSpPr>
        <p:grpSpPr>
          <a:xfrm>
            <a:off x="8778633" y="3143477"/>
            <a:ext cx="1175012" cy="692498"/>
            <a:chOff x="0" y="0"/>
            <a:chExt cx="1566682" cy="923330"/>
          </a:xfrm>
        </p:grpSpPr>
        <p:sp>
          <p:nvSpPr>
            <p:cNvPr id="62" name="Freeform 62"/>
            <p:cNvSpPr/>
            <p:nvPr/>
          </p:nvSpPr>
          <p:spPr>
            <a:xfrm>
              <a:off x="0" y="0"/>
              <a:ext cx="1566682" cy="923330"/>
            </a:xfrm>
            <a:custGeom>
              <a:avLst/>
              <a:gdLst/>
              <a:ahLst/>
              <a:cxnLst/>
              <a:rect l="l" t="t" r="r" b="b"/>
              <a:pathLst>
                <a:path w="1566682" h="923330">
                  <a:moveTo>
                    <a:pt x="0" y="0"/>
                  </a:moveTo>
                  <a:lnTo>
                    <a:pt x="1566682" y="0"/>
                  </a:lnTo>
                  <a:lnTo>
                    <a:pt x="1566682" y="923330"/>
                  </a:lnTo>
                  <a:lnTo>
                    <a:pt x="0" y="923330"/>
                  </a:lnTo>
                  <a:close/>
                </a:path>
              </a:pathLst>
            </a:custGeom>
            <a:solidFill>
              <a:srgbClr val="000000">
                <a:alpha val="0"/>
              </a:srgbClr>
            </a:solidFill>
          </p:spPr>
        </p:sp>
        <p:sp>
          <p:nvSpPr>
            <p:cNvPr id="63" name="TextBox 63"/>
            <p:cNvSpPr txBox="1"/>
            <p:nvPr/>
          </p:nvSpPr>
          <p:spPr>
            <a:xfrm>
              <a:off x="0" y="-19050"/>
              <a:ext cx="1566682" cy="942380"/>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Step Functions </a:t>
              </a:r>
            </a:p>
          </p:txBody>
        </p:sp>
      </p:grpSp>
      <p:grpSp>
        <p:nvGrpSpPr>
          <p:cNvPr id="64" name="Group 64"/>
          <p:cNvGrpSpPr/>
          <p:nvPr/>
        </p:nvGrpSpPr>
        <p:grpSpPr>
          <a:xfrm>
            <a:off x="8097948" y="1593238"/>
            <a:ext cx="2507338" cy="2476827"/>
            <a:chOff x="0" y="0"/>
            <a:chExt cx="3343118" cy="3302436"/>
          </a:xfrm>
        </p:grpSpPr>
        <p:sp>
          <p:nvSpPr>
            <p:cNvPr id="65" name="Freeform 65"/>
            <p:cNvSpPr/>
            <p:nvPr/>
          </p:nvSpPr>
          <p:spPr>
            <a:xfrm>
              <a:off x="0" y="254"/>
              <a:ext cx="3167380" cy="3159506"/>
            </a:xfrm>
            <a:custGeom>
              <a:avLst/>
              <a:gdLst/>
              <a:ahLst/>
              <a:cxnLst/>
              <a:rect l="l" t="t" r="r" b="b"/>
              <a:pathLst>
                <a:path w="3167380" h="3159506">
                  <a:moveTo>
                    <a:pt x="9652" y="1472057"/>
                  </a:moveTo>
                  <a:cubicBezTo>
                    <a:pt x="12446" y="1446530"/>
                    <a:pt x="15875" y="1421130"/>
                    <a:pt x="19812" y="1395984"/>
                  </a:cubicBezTo>
                  <a:lnTo>
                    <a:pt x="44958" y="1399921"/>
                  </a:lnTo>
                  <a:cubicBezTo>
                    <a:pt x="41021" y="1424686"/>
                    <a:pt x="37719" y="1449705"/>
                    <a:pt x="35052" y="1474851"/>
                  </a:cubicBezTo>
                  <a:close/>
                  <a:moveTo>
                    <a:pt x="64262" y="1298067"/>
                  </a:moveTo>
                  <a:cubicBezTo>
                    <a:pt x="69850" y="1273048"/>
                    <a:pt x="75946" y="1248156"/>
                    <a:pt x="82677" y="1223518"/>
                  </a:cubicBezTo>
                  <a:lnTo>
                    <a:pt x="107188" y="1230249"/>
                  </a:lnTo>
                  <a:cubicBezTo>
                    <a:pt x="100584" y="1254506"/>
                    <a:pt x="94488" y="1278890"/>
                    <a:pt x="89027" y="1303655"/>
                  </a:cubicBezTo>
                  <a:close/>
                  <a:moveTo>
                    <a:pt x="87249" y="1122934"/>
                  </a:moveTo>
                  <a:cubicBezTo>
                    <a:pt x="95504" y="1098677"/>
                    <a:pt x="104394" y="1074674"/>
                    <a:pt x="113792" y="1050925"/>
                  </a:cubicBezTo>
                  <a:lnTo>
                    <a:pt x="137414" y="1060196"/>
                  </a:lnTo>
                  <a:cubicBezTo>
                    <a:pt x="128143" y="1083564"/>
                    <a:pt x="119507" y="1107186"/>
                    <a:pt x="111252" y="1131189"/>
                  </a:cubicBezTo>
                  <a:close/>
                  <a:moveTo>
                    <a:pt x="178308" y="965200"/>
                  </a:moveTo>
                  <a:cubicBezTo>
                    <a:pt x="189230" y="941959"/>
                    <a:pt x="200660" y="919099"/>
                    <a:pt x="212598" y="896493"/>
                  </a:cubicBezTo>
                  <a:lnTo>
                    <a:pt x="235077" y="908304"/>
                  </a:lnTo>
                  <a:cubicBezTo>
                    <a:pt x="223266" y="930529"/>
                    <a:pt x="212090" y="953135"/>
                    <a:pt x="201295" y="975995"/>
                  </a:cubicBezTo>
                  <a:close/>
                  <a:moveTo>
                    <a:pt x="286258" y="818261"/>
                  </a:moveTo>
                  <a:cubicBezTo>
                    <a:pt x="299593" y="796417"/>
                    <a:pt x="313436" y="774954"/>
                    <a:pt x="327787" y="753745"/>
                  </a:cubicBezTo>
                  <a:lnTo>
                    <a:pt x="348869" y="767969"/>
                  </a:lnTo>
                  <a:cubicBezTo>
                    <a:pt x="334772" y="788797"/>
                    <a:pt x="321183" y="810006"/>
                    <a:pt x="307975" y="831469"/>
                  </a:cubicBezTo>
                  <a:close/>
                  <a:moveTo>
                    <a:pt x="409448" y="683895"/>
                  </a:moveTo>
                  <a:cubicBezTo>
                    <a:pt x="425069" y="663575"/>
                    <a:pt x="441198" y="643763"/>
                    <a:pt x="457708" y="624205"/>
                  </a:cubicBezTo>
                  <a:lnTo>
                    <a:pt x="477139" y="640588"/>
                  </a:lnTo>
                  <a:cubicBezTo>
                    <a:pt x="460883" y="659765"/>
                    <a:pt x="445008" y="679450"/>
                    <a:pt x="429641" y="699389"/>
                  </a:cubicBezTo>
                  <a:close/>
                  <a:moveTo>
                    <a:pt x="546354" y="563626"/>
                  </a:moveTo>
                  <a:cubicBezTo>
                    <a:pt x="564007" y="545211"/>
                    <a:pt x="582168" y="527050"/>
                    <a:pt x="600710" y="509397"/>
                  </a:cubicBezTo>
                  <a:lnTo>
                    <a:pt x="618236" y="527812"/>
                  </a:lnTo>
                  <a:cubicBezTo>
                    <a:pt x="599948" y="545211"/>
                    <a:pt x="582168" y="562991"/>
                    <a:pt x="564642" y="581152"/>
                  </a:cubicBezTo>
                  <a:close/>
                  <a:moveTo>
                    <a:pt x="588137" y="393446"/>
                  </a:moveTo>
                  <a:cubicBezTo>
                    <a:pt x="607695" y="376936"/>
                    <a:pt x="627634" y="360934"/>
                    <a:pt x="647954" y="345440"/>
                  </a:cubicBezTo>
                  <a:lnTo>
                    <a:pt x="663448" y="365633"/>
                  </a:lnTo>
                  <a:cubicBezTo>
                    <a:pt x="643382" y="381000"/>
                    <a:pt x="623824" y="396748"/>
                    <a:pt x="604520" y="413004"/>
                  </a:cubicBezTo>
                  <a:close/>
                  <a:moveTo>
                    <a:pt x="747522" y="305181"/>
                  </a:moveTo>
                  <a:cubicBezTo>
                    <a:pt x="768731" y="290957"/>
                    <a:pt x="790194" y="277114"/>
                    <a:pt x="812038" y="263779"/>
                  </a:cubicBezTo>
                  <a:lnTo>
                    <a:pt x="825246" y="285496"/>
                  </a:lnTo>
                  <a:cubicBezTo>
                    <a:pt x="803656" y="298577"/>
                    <a:pt x="782574" y="312166"/>
                    <a:pt x="761619" y="326263"/>
                  </a:cubicBezTo>
                  <a:close/>
                  <a:moveTo>
                    <a:pt x="915289" y="234315"/>
                  </a:moveTo>
                  <a:cubicBezTo>
                    <a:pt x="937895" y="222377"/>
                    <a:pt x="960755" y="210947"/>
                    <a:pt x="983869" y="200152"/>
                  </a:cubicBezTo>
                  <a:lnTo>
                    <a:pt x="994664" y="223139"/>
                  </a:lnTo>
                  <a:cubicBezTo>
                    <a:pt x="971804" y="233934"/>
                    <a:pt x="949325" y="245110"/>
                    <a:pt x="927100" y="256794"/>
                  </a:cubicBezTo>
                  <a:close/>
                  <a:moveTo>
                    <a:pt x="1089660" y="181737"/>
                  </a:moveTo>
                  <a:cubicBezTo>
                    <a:pt x="1113409" y="172339"/>
                    <a:pt x="1137412" y="163322"/>
                    <a:pt x="1161669" y="154940"/>
                  </a:cubicBezTo>
                  <a:lnTo>
                    <a:pt x="1169924" y="178943"/>
                  </a:lnTo>
                  <a:cubicBezTo>
                    <a:pt x="1146048" y="187198"/>
                    <a:pt x="1122426" y="195961"/>
                    <a:pt x="1099058" y="205232"/>
                  </a:cubicBezTo>
                  <a:close/>
                  <a:moveTo>
                    <a:pt x="1268730" y="148082"/>
                  </a:moveTo>
                  <a:cubicBezTo>
                    <a:pt x="1293368" y="141224"/>
                    <a:pt x="1318133" y="134874"/>
                    <a:pt x="1343152" y="129159"/>
                  </a:cubicBezTo>
                  <a:lnTo>
                    <a:pt x="1348867" y="153924"/>
                  </a:lnTo>
                  <a:cubicBezTo>
                    <a:pt x="1324229" y="159639"/>
                    <a:pt x="1299845" y="165735"/>
                    <a:pt x="1275588" y="172593"/>
                  </a:cubicBezTo>
                  <a:close/>
                  <a:moveTo>
                    <a:pt x="1391920" y="22733"/>
                  </a:moveTo>
                  <a:cubicBezTo>
                    <a:pt x="1417066" y="18542"/>
                    <a:pt x="1442339" y="14859"/>
                    <a:pt x="1467866" y="11811"/>
                  </a:cubicBezTo>
                  <a:lnTo>
                    <a:pt x="1470914" y="37084"/>
                  </a:lnTo>
                  <a:cubicBezTo>
                    <a:pt x="1445768" y="40132"/>
                    <a:pt x="1420876" y="43688"/>
                    <a:pt x="1396111" y="47752"/>
                  </a:cubicBezTo>
                  <a:close/>
                  <a:moveTo>
                    <a:pt x="1569847" y="2794"/>
                  </a:moveTo>
                  <a:cubicBezTo>
                    <a:pt x="1595247" y="1270"/>
                    <a:pt x="1620774" y="381"/>
                    <a:pt x="1646555" y="0"/>
                  </a:cubicBezTo>
                  <a:lnTo>
                    <a:pt x="1646936" y="25400"/>
                  </a:lnTo>
                  <a:cubicBezTo>
                    <a:pt x="1621663" y="25781"/>
                    <a:pt x="1596390" y="26670"/>
                    <a:pt x="1571371" y="28194"/>
                  </a:cubicBezTo>
                  <a:close/>
                  <a:moveTo>
                    <a:pt x="1750568" y="26924"/>
                  </a:moveTo>
                  <a:cubicBezTo>
                    <a:pt x="1776222" y="28067"/>
                    <a:pt x="1801749" y="29845"/>
                    <a:pt x="1827149" y="32131"/>
                  </a:cubicBezTo>
                  <a:lnTo>
                    <a:pt x="1824863" y="57404"/>
                  </a:lnTo>
                  <a:cubicBezTo>
                    <a:pt x="1799844" y="55118"/>
                    <a:pt x="1774698" y="53467"/>
                    <a:pt x="1749425" y="52324"/>
                  </a:cubicBezTo>
                  <a:close/>
                  <a:moveTo>
                    <a:pt x="1927606" y="69723"/>
                  </a:moveTo>
                  <a:cubicBezTo>
                    <a:pt x="1953006" y="73533"/>
                    <a:pt x="1978279" y="77978"/>
                    <a:pt x="2003298" y="82931"/>
                  </a:cubicBezTo>
                  <a:lnTo>
                    <a:pt x="1998345" y="107823"/>
                  </a:lnTo>
                  <a:cubicBezTo>
                    <a:pt x="1973707" y="102870"/>
                    <a:pt x="1948815" y="98552"/>
                    <a:pt x="1923796" y="94742"/>
                  </a:cubicBezTo>
                  <a:close/>
                  <a:moveTo>
                    <a:pt x="2099183" y="130937"/>
                  </a:moveTo>
                  <a:cubicBezTo>
                    <a:pt x="2123948" y="137414"/>
                    <a:pt x="2148586" y="144526"/>
                    <a:pt x="2172970" y="152146"/>
                  </a:cubicBezTo>
                  <a:lnTo>
                    <a:pt x="2165350" y="176403"/>
                  </a:lnTo>
                  <a:cubicBezTo>
                    <a:pt x="2141347" y="168910"/>
                    <a:pt x="2117090" y="161925"/>
                    <a:pt x="2092706" y="155575"/>
                  </a:cubicBezTo>
                  <a:close/>
                  <a:moveTo>
                    <a:pt x="2263267" y="210312"/>
                  </a:moveTo>
                  <a:cubicBezTo>
                    <a:pt x="2287270" y="219456"/>
                    <a:pt x="2311019" y="229108"/>
                    <a:pt x="2334387" y="239268"/>
                  </a:cubicBezTo>
                  <a:lnTo>
                    <a:pt x="2324227" y="262509"/>
                  </a:lnTo>
                  <a:cubicBezTo>
                    <a:pt x="2301113" y="252476"/>
                    <a:pt x="2277745" y="242951"/>
                    <a:pt x="2254123" y="233934"/>
                  </a:cubicBezTo>
                  <a:close/>
                  <a:moveTo>
                    <a:pt x="2417826" y="306578"/>
                  </a:moveTo>
                  <a:cubicBezTo>
                    <a:pt x="2440686" y="318262"/>
                    <a:pt x="2463165" y="330327"/>
                    <a:pt x="2485390" y="343027"/>
                  </a:cubicBezTo>
                  <a:lnTo>
                    <a:pt x="2491867" y="241046"/>
                  </a:lnTo>
                  <a:cubicBezTo>
                    <a:pt x="2470023" y="228600"/>
                    <a:pt x="2447798" y="216662"/>
                    <a:pt x="2425319" y="205232"/>
                  </a:cubicBezTo>
                  <a:close/>
                  <a:moveTo>
                    <a:pt x="2580259" y="294894"/>
                  </a:moveTo>
                  <a:cubicBezTo>
                    <a:pt x="2601722" y="308864"/>
                    <a:pt x="2622804" y="323342"/>
                    <a:pt x="2643632" y="338328"/>
                  </a:cubicBezTo>
                  <a:lnTo>
                    <a:pt x="2628773" y="358902"/>
                  </a:lnTo>
                  <a:cubicBezTo>
                    <a:pt x="2608326" y="344170"/>
                    <a:pt x="2587498" y="329946"/>
                    <a:pt x="2566416" y="316103"/>
                  </a:cubicBezTo>
                  <a:close/>
                  <a:moveTo>
                    <a:pt x="2710942" y="421767"/>
                  </a:moveTo>
                  <a:cubicBezTo>
                    <a:pt x="2730754" y="438023"/>
                    <a:pt x="2750185" y="454660"/>
                    <a:pt x="2769235" y="471678"/>
                  </a:cubicBezTo>
                  <a:lnTo>
                    <a:pt x="2752217" y="490601"/>
                  </a:lnTo>
                  <a:cubicBezTo>
                    <a:pt x="2733421" y="473837"/>
                    <a:pt x="2714244" y="457327"/>
                    <a:pt x="2694686" y="441452"/>
                  </a:cubicBezTo>
                  <a:close/>
                  <a:moveTo>
                    <a:pt x="2827147" y="561975"/>
                  </a:moveTo>
                  <a:cubicBezTo>
                    <a:pt x="2845181" y="580136"/>
                    <a:pt x="2862707" y="598805"/>
                    <a:pt x="2879852" y="617855"/>
                  </a:cubicBezTo>
                  <a:lnTo>
                    <a:pt x="2860929" y="634873"/>
                  </a:lnTo>
                  <a:cubicBezTo>
                    <a:pt x="2844038" y="616077"/>
                    <a:pt x="2826766" y="597789"/>
                    <a:pt x="2809113" y="579882"/>
                  </a:cubicBezTo>
                  <a:close/>
                  <a:moveTo>
                    <a:pt x="2927858" y="713867"/>
                  </a:moveTo>
                  <a:cubicBezTo>
                    <a:pt x="2943733" y="733933"/>
                    <a:pt x="2959227" y="754253"/>
                    <a:pt x="2974213" y="775081"/>
                  </a:cubicBezTo>
                  <a:lnTo>
                    <a:pt x="2953639" y="789940"/>
                  </a:lnTo>
                  <a:cubicBezTo>
                    <a:pt x="2938907" y="769493"/>
                    <a:pt x="2923667" y="749427"/>
                    <a:pt x="2908046" y="729615"/>
                  </a:cubicBezTo>
                  <a:close/>
                  <a:moveTo>
                    <a:pt x="3011678" y="875665"/>
                  </a:moveTo>
                  <a:cubicBezTo>
                    <a:pt x="3025394" y="897255"/>
                    <a:pt x="3038475" y="919226"/>
                    <a:pt x="3051175" y="941578"/>
                  </a:cubicBezTo>
                  <a:lnTo>
                    <a:pt x="3029077" y="954151"/>
                  </a:lnTo>
                  <a:cubicBezTo>
                    <a:pt x="3016631" y="932180"/>
                    <a:pt x="3003677" y="910590"/>
                    <a:pt x="2990215" y="889254"/>
                  </a:cubicBezTo>
                  <a:close/>
                  <a:moveTo>
                    <a:pt x="3077464" y="1045718"/>
                  </a:moveTo>
                  <a:cubicBezTo>
                    <a:pt x="3088640" y="1068705"/>
                    <a:pt x="3099308" y="1091946"/>
                    <a:pt x="3109468" y="1115441"/>
                  </a:cubicBezTo>
                  <a:lnTo>
                    <a:pt x="3086100" y="1125474"/>
                  </a:lnTo>
                  <a:cubicBezTo>
                    <a:pt x="3076067" y="1102233"/>
                    <a:pt x="3065653" y="1079373"/>
                    <a:pt x="3054604" y="1056767"/>
                  </a:cubicBezTo>
                  <a:close/>
                  <a:moveTo>
                    <a:pt x="3124200" y="1221740"/>
                  </a:moveTo>
                  <a:cubicBezTo>
                    <a:pt x="3132836" y="1245743"/>
                    <a:pt x="3140837" y="1270127"/>
                    <a:pt x="3148330" y="1294638"/>
                  </a:cubicBezTo>
                  <a:lnTo>
                    <a:pt x="3124073" y="1302004"/>
                  </a:lnTo>
                  <a:cubicBezTo>
                    <a:pt x="3116707" y="1277874"/>
                    <a:pt x="3108706" y="1253871"/>
                    <a:pt x="3100324" y="1230249"/>
                  </a:cubicBezTo>
                  <a:close/>
                  <a:moveTo>
                    <a:pt x="3151378" y="1401953"/>
                  </a:moveTo>
                  <a:cubicBezTo>
                    <a:pt x="3157347" y="1426718"/>
                    <a:pt x="3162681" y="1451864"/>
                    <a:pt x="3167380" y="1477010"/>
                  </a:cubicBezTo>
                  <a:lnTo>
                    <a:pt x="3142361" y="1481709"/>
                  </a:lnTo>
                  <a:cubicBezTo>
                    <a:pt x="3137662" y="1456817"/>
                    <a:pt x="3132455" y="1432179"/>
                    <a:pt x="3126613" y="1407795"/>
                  </a:cubicBezTo>
                  <a:close/>
                  <a:moveTo>
                    <a:pt x="3158363" y="1584071"/>
                  </a:moveTo>
                  <a:cubicBezTo>
                    <a:pt x="3161538" y="1609344"/>
                    <a:pt x="3164078" y="1634871"/>
                    <a:pt x="3165983" y="1660398"/>
                  </a:cubicBezTo>
                  <a:lnTo>
                    <a:pt x="3140710" y="1662303"/>
                  </a:lnTo>
                  <a:cubicBezTo>
                    <a:pt x="3138805" y="1637030"/>
                    <a:pt x="3136265" y="1612011"/>
                    <a:pt x="3133217" y="1587119"/>
                  </a:cubicBezTo>
                  <a:close/>
                  <a:moveTo>
                    <a:pt x="3145536" y="1765808"/>
                  </a:moveTo>
                  <a:cubicBezTo>
                    <a:pt x="3145663" y="1773936"/>
                    <a:pt x="3145663" y="1782064"/>
                    <a:pt x="3145663" y="1790192"/>
                  </a:cubicBezTo>
                  <a:lnTo>
                    <a:pt x="3132963" y="1790192"/>
                  </a:lnTo>
                  <a:lnTo>
                    <a:pt x="3145663" y="1790192"/>
                  </a:lnTo>
                  <a:cubicBezTo>
                    <a:pt x="3145663" y="1807845"/>
                    <a:pt x="3145409" y="1825371"/>
                    <a:pt x="3144774" y="1842770"/>
                  </a:cubicBezTo>
                  <a:lnTo>
                    <a:pt x="3119374" y="1842008"/>
                  </a:lnTo>
                  <a:cubicBezTo>
                    <a:pt x="3119882" y="1824863"/>
                    <a:pt x="3120136" y="1807591"/>
                    <a:pt x="3120136" y="1790192"/>
                  </a:cubicBezTo>
                  <a:cubicBezTo>
                    <a:pt x="3120136" y="1782191"/>
                    <a:pt x="3120136" y="1774190"/>
                    <a:pt x="3120009" y="1766189"/>
                  </a:cubicBezTo>
                  <a:close/>
                  <a:moveTo>
                    <a:pt x="3112897" y="1945259"/>
                  </a:moveTo>
                  <a:cubicBezTo>
                    <a:pt x="3110484" y="1970913"/>
                    <a:pt x="3107436" y="1996313"/>
                    <a:pt x="3103880" y="2021586"/>
                  </a:cubicBezTo>
                  <a:lnTo>
                    <a:pt x="3078734" y="2018030"/>
                  </a:lnTo>
                  <a:cubicBezTo>
                    <a:pt x="3082290" y="1993138"/>
                    <a:pt x="3085211" y="1968119"/>
                    <a:pt x="3087624" y="1942973"/>
                  </a:cubicBezTo>
                  <a:close/>
                  <a:moveTo>
                    <a:pt x="3061081" y="2120011"/>
                  </a:moveTo>
                  <a:cubicBezTo>
                    <a:pt x="3055874" y="2145157"/>
                    <a:pt x="3050159" y="2170176"/>
                    <a:pt x="3043809" y="2194814"/>
                  </a:cubicBezTo>
                  <a:lnTo>
                    <a:pt x="3019171" y="2188464"/>
                  </a:lnTo>
                  <a:cubicBezTo>
                    <a:pt x="3025394" y="2164080"/>
                    <a:pt x="3031109" y="2139569"/>
                    <a:pt x="3036189" y="2114804"/>
                  </a:cubicBezTo>
                  <a:close/>
                  <a:moveTo>
                    <a:pt x="2990342" y="2288032"/>
                  </a:moveTo>
                  <a:cubicBezTo>
                    <a:pt x="2982468" y="2312416"/>
                    <a:pt x="2973959" y="2336546"/>
                    <a:pt x="2964942" y="2360422"/>
                  </a:cubicBezTo>
                  <a:lnTo>
                    <a:pt x="2941193" y="2351405"/>
                  </a:lnTo>
                  <a:cubicBezTo>
                    <a:pt x="2950083" y="2327910"/>
                    <a:pt x="2958465" y="2304161"/>
                    <a:pt x="2966212" y="2280031"/>
                  </a:cubicBezTo>
                  <a:close/>
                  <a:moveTo>
                    <a:pt x="2901569" y="2447036"/>
                  </a:moveTo>
                  <a:cubicBezTo>
                    <a:pt x="2891028" y="2470404"/>
                    <a:pt x="2879979" y="2493518"/>
                    <a:pt x="2868295" y="2516251"/>
                  </a:cubicBezTo>
                  <a:lnTo>
                    <a:pt x="2845689" y="2504694"/>
                  </a:lnTo>
                  <a:cubicBezTo>
                    <a:pt x="2857119" y="2482215"/>
                    <a:pt x="2868041" y="2459609"/>
                    <a:pt x="2878455" y="2436495"/>
                  </a:cubicBezTo>
                  <a:close/>
                  <a:moveTo>
                    <a:pt x="2795905" y="2595499"/>
                  </a:moveTo>
                  <a:cubicBezTo>
                    <a:pt x="2782824" y="2617597"/>
                    <a:pt x="2769362" y="2639314"/>
                    <a:pt x="2755392" y="2660650"/>
                  </a:cubicBezTo>
                  <a:lnTo>
                    <a:pt x="2734183" y="2646680"/>
                  </a:lnTo>
                  <a:cubicBezTo>
                    <a:pt x="2748026" y="2625598"/>
                    <a:pt x="2761361" y="2604262"/>
                    <a:pt x="2774188" y="2582545"/>
                  </a:cubicBezTo>
                  <a:close/>
                  <a:moveTo>
                    <a:pt x="2674874" y="2731516"/>
                  </a:moveTo>
                  <a:cubicBezTo>
                    <a:pt x="2659507" y="2751963"/>
                    <a:pt x="2643759" y="2772156"/>
                    <a:pt x="2627503" y="2791968"/>
                  </a:cubicBezTo>
                  <a:lnTo>
                    <a:pt x="2607945" y="2775839"/>
                  </a:lnTo>
                  <a:cubicBezTo>
                    <a:pt x="2623947" y="2756408"/>
                    <a:pt x="2639441" y="2736596"/>
                    <a:pt x="2654554" y="2716403"/>
                  </a:cubicBezTo>
                  <a:close/>
                  <a:moveTo>
                    <a:pt x="2902204" y="2768346"/>
                  </a:moveTo>
                  <a:cubicBezTo>
                    <a:pt x="2884805" y="2787015"/>
                    <a:pt x="2866898" y="2805430"/>
                    <a:pt x="2848610" y="2823337"/>
                  </a:cubicBezTo>
                  <a:lnTo>
                    <a:pt x="2830830" y="2805176"/>
                  </a:lnTo>
                  <a:cubicBezTo>
                    <a:pt x="2848864" y="2787523"/>
                    <a:pt x="2866390" y="2769489"/>
                    <a:pt x="2883662" y="2751074"/>
                  </a:cubicBezTo>
                  <a:close/>
                  <a:moveTo>
                    <a:pt x="2754757" y="2875407"/>
                  </a:moveTo>
                  <a:cubicBezTo>
                    <a:pt x="2735453" y="2892171"/>
                    <a:pt x="2715641" y="2908427"/>
                    <a:pt x="2695575" y="2924302"/>
                  </a:cubicBezTo>
                  <a:lnTo>
                    <a:pt x="2679827" y="2904363"/>
                  </a:lnTo>
                  <a:cubicBezTo>
                    <a:pt x="2699639" y="2888742"/>
                    <a:pt x="2719070" y="2872613"/>
                    <a:pt x="2738120" y="2856230"/>
                  </a:cubicBezTo>
                  <a:close/>
                  <a:moveTo>
                    <a:pt x="2596769" y="2966085"/>
                  </a:moveTo>
                  <a:cubicBezTo>
                    <a:pt x="2575814" y="2980690"/>
                    <a:pt x="2554478" y="2994787"/>
                    <a:pt x="2532761" y="3008376"/>
                  </a:cubicBezTo>
                  <a:lnTo>
                    <a:pt x="2519299" y="2986913"/>
                  </a:lnTo>
                  <a:cubicBezTo>
                    <a:pt x="2540635" y="2973451"/>
                    <a:pt x="2561717" y="2959608"/>
                    <a:pt x="2582291" y="2945257"/>
                  </a:cubicBezTo>
                  <a:close/>
                  <a:moveTo>
                    <a:pt x="2430018" y="3039364"/>
                  </a:moveTo>
                  <a:cubicBezTo>
                    <a:pt x="2407666" y="3051556"/>
                    <a:pt x="2384933" y="3063367"/>
                    <a:pt x="2361946" y="3074543"/>
                  </a:cubicBezTo>
                  <a:lnTo>
                    <a:pt x="2350770" y="3051683"/>
                  </a:lnTo>
                  <a:cubicBezTo>
                    <a:pt x="2373376" y="3040634"/>
                    <a:pt x="2395728" y="3029077"/>
                    <a:pt x="2417826" y="3017012"/>
                  </a:cubicBezTo>
                  <a:close/>
                  <a:moveTo>
                    <a:pt x="2256282" y="3094355"/>
                  </a:moveTo>
                  <a:cubicBezTo>
                    <a:pt x="2232660" y="3104134"/>
                    <a:pt x="2208784" y="3113405"/>
                    <a:pt x="2184654" y="3122168"/>
                  </a:cubicBezTo>
                  <a:lnTo>
                    <a:pt x="2176018" y="3098292"/>
                  </a:lnTo>
                  <a:cubicBezTo>
                    <a:pt x="2199767" y="3089656"/>
                    <a:pt x="2223262" y="3080512"/>
                    <a:pt x="2246503" y="3070987"/>
                  </a:cubicBezTo>
                  <a:close/>
                  <a:moveTo>
                    <a:pt x="2077720" y="3130677"/>
                  </a:moveTo>
                  <a:cubicBezTo>
                    <a:pt x="2053209" y="3137916"/>
                    <a:pt x="2028571" y="3144520"/>
                    <a:pt x="2003552" y="3150616"/>
                  </a:cubicBezTo>
                  <a:lnTo>
                    <a:pt x="1997456" y="3125978"/>
                  </a:lnTo>
                  <a:cubicBezTo>
                    <a:pt x="2021967" y="3120009"/>
                    <a:pt x="2046351" y="3113405"/>
                    <a:pt x="2070481" y="3106293"/>
                  </a:cubicBezTo>
                  <a:close/>
                  <a:moveTo>
                    <a:pt x="1896237" y="3147568"/>
                  </a:moveTo>
                  <a:cubicBezTo>
                    <a:pt x="1871091" y="3152140"/>
                    <a:pt x="1845818" y="3156077"/>
                    <a:pt x="1820418" y="3159506"/>
                  </a:cubicBezTo>
                  <a:lnTo>
                    <a:pt x="1816989" y="3134360"/>
                  </a:lnTo>
                  <a:cubicBezTo>
                    <a:pt x="1842008" y="3130931"/>
                    <a:pt x="1867027" y="3126994"/>
                    <a:pt x="1891665" y="3122549"/>
                  </a:cubicBezTo>
                  <a:close/>
                  <a:moveTo>
                    <a:pt x="1714119" y="3145155"/>
                  </a:moveTo>
                  <a:cubicBezTo>
                    <a:pt x="1688719" y="3147060"/>
                    <a:pt x="1663192" y="3148330"/>
                    <a:pt x="1637411" y="3149092"/>
                  </a:cubicBezTo>
                  <a:lnTo>
                    <a:pt x="1636649" y="3123692"/>
                  </a:lnTo>
                  <a:cubicBezTo>
                    <a:pt x="1661922" y="3122930"/>
                    <a:pt x="1687195" y="3121660"/>
                    <a:pt x="1712214" y="3119882"/>
                  </a:cubicBezTo>
                  <a:close/>
                  <a:moveTo>
                    <a:pt x="1533017" y="3123692"/>
                  </a:moveTo>
                  <a:cubicBezTo>
                    <a:pt x="1507363" y="3122930"/>
                    <a:pt x="1481709" y="3121533"/>
                    <a:pt x="1456309" y="3119628"/>
                  </a:cubicBezTo>
                  <a:lnTo>
                    <a:pt x="1458214" y="3094355"/>
                  </a:lnTo>
                  <a:cubicBezTo>
                    <a:pt x="1483233" y="3096260"/>
                    <a:pt x="1508379" y="3097657"/>
                    <a:pt x="1533779" y="3098419"/>
                  </a:cubicBezTo>
                  <a:close/>
                  <a:moveTo>
                    <a:pt x="1355344" y="3083560"/>
                  </a:moveTo>
                  <a:cubicBezTo>
                    <a:pt x="1329944" y="3080131"/>
                    <a:pt x="1304671" y="3076067"/>
                    <a:pt x="1279525" y="3071368"/>
                  </a:cubicBezTo>
                  <a:lnTo>
                    <a:pt x="1284097" y="3046349"/>
                  </a:lnTo>
                  <a:cubicBezTo>
                    <a:pt x="1308735" y="3050921"/>
                    <a:pt x="1333627" y="3054858"/>
                    <a:pt x="1358773" y="3058287"/>
                  </a:cubicBezTo>
                  <a:close/>
                  <a:moveTo>
                    <a:pt x="1183005" y="3024632"/>
                  </a:moveTo>
                  <a:cubicBezTo>
                    <a:pt x="1158113" y="3018409"/>
                    <a:pt x="1133348" y="3011805"/>
                    <a:pt x="1108964" y="3004439"/>
                  </a:cubicBezTo>
                  <a:lnTo>
                    <a:pt x="1116203" y="2980055"/>
                  </a:lnTo>
                  <a:cubicBezTo>
                    <a:pt x="1140333" y="2987167"/>
                    <a:pt x="1164590" y="2993771"/>
                    <a:pt x="1189228" y="2999867"/>
                  </a:cubicBezTo>
                  <a:close/>
                  <a:moveTo>
                    <a:pt x="1017905" y="2947670"/>
                  </a:moveTo>
                  <a:cubicBezTo>
                    <a:pt x="993775" y="2938907"/>
                    <a:pt x="970026" y="2929509"/>
                    <a:pt x="946404" y="2919730"/>
                  </a:cubicBezTo>
                  <a:lnTo>
                    <a:pt x="956183" y="2896235"/>
                  </a:lnTo>
                  <a:cubicBezTo>
                    <a:pt x="979424" y="2905887"/>
                    <a:pt x="1002919" y="2915158"/>
                    <a:pt x="1026541" y="2923794"/>
                  </a:cubicBezTo>
                  <a:close/>
                  <a:moveTo>
                    <a:pt x="861695" y="2853436"/>
                  </a:moveTo>
                  <a:cubicBezTo>
                    <a:pt x="838708" y="2842133"/>
                    <a:pt x="815975" y="2830322"/>
                    <a:pt x="793623" y="2818003"/>
                  </a:cubicBezTo>
                  <a:lnTo>
                    <a:pt x="805815" y="2795778"/>
                  </a:lnTo>
                  <a:cubicBezTo>
                    <a:pt x="827786" y="2807843"/>
                    <a:pt x="850138" y="2819527"/>
                    <a:pt x="872744" y="2830576"/>
                  </a:cubicBezTo>
                  <a:close/>
                  <a:moveTo>
                    <a:pt x="716534" y="2743200"/>
                  </a:moveTo>
                  <a:cubicBezTo>
                    <a:pt x="694944" y="2729484"/>
                    <a:pt x="673608" y="2715387"/>
                    <a:pt x="652653" y="2700655"/>
                  </a:cubicBezTo>
                  <a:lnTo>
                    <a:pt x="667131" y="2679827"/>
                  </a:lnTo>
                  <a:cubicBezTo>
                    <a:pt x="687705" y="2694178"/>
                    <a:pt x="708787" y="2708148"/>
                    <a:pt x="730123" y="2721610"/>
                  </a:cubicBezTo>
                  <a:close/>
                  <a:moveTo>
                    <a:pt x="584073" y="2617978"/>
                  </a:moveTo>
                  <a:cubicBezTo>
                    <a:pt x="564007" y="2602103"/>
                    <a:pt x="544322" y="2585720"/>
                    <a:pt x="525018" y="2568956"/>
                  </a:cubicBezTo>
                  <a:lnTo>
                    <a:pt x="541655" y="2549779"/>
                  </a:lnTo>
                  <a:cubicBezTo>
                    <a:pt x="560705" y="2566289"/>
                    <a:pt x="580009" y="2582418"/>
                    <a:pt x="599821" y="2598166"/>
                  </a:cubicBezTo>
                  <a:close/>
                  <a:moveTo>
                    <a:pt x="465709" y="2479548"/>
                  </a:moveTo>
                  <a:cubicBezTo>
                    <a:pt x="447421" y="2461641"/>
                    <a:pt x="429641" y="2443226"/>
                    <a:pt x="412242" y="2424430"/>
                  </a:cubicBezTo>
                  <a:lnTo>
                    <a:pt x="430911" y="2407158"/>
                  </a:lnTo>
                  <a:cubicBezTo>
                    <a:pt x="448056" y="2425700"/>
                    <a:pt x="465582" y="2443734"/>
                    <a:pt x="483616" y="2461387"/>
                  </a:cubicBezTo>
                  <a:close/>
                  <a:moveTo>
                    <a:pt x="362966" y="2329053"/>
                  </a:moveTo>
                  <a:cubicBezTo>
                    <a:pt x="346710" y="2309241"/>
                    <a:pt x="330962" y="2289048"/>
                    <a:pt x="315722" y="2268601"/>
                  </a:cubicBezTo>
                  <a:lnTo>
                    <a:pt x="336042" y="2253488"/>
                  </a:lnTo>
                  <a:cubicBezTo>
                    <a:pt x="351028" y="2273681"/>
                    <a:pt x="366649" y="2293620"/>
                    <a:pt x="382524" y="2313051"/>
                  </a:cubicBezTo>
                  <a:close/>
                  <a:moveTo>
                    <a:pt x="276733" y="2168525"/>
                  </a:moveTo>
                  <a:cubicBezTo>
                    <a:pt x="262763" y="2147062"/>
                    <a:pt x="249301" y="2125345"/>
                    <a:pt x="236347" y="2103247"/>
                  </a:cubicBezTo>
                  <a:lnTo>
                    <a:pt x="258191" y="2090420"/>
                  </a:lnTo>
                  <a:cubicBezTo>
                    <a:pt x="271018" y="2112137"/>
                    <a:pt x="284226" y="2133600"/>
                    <a:pt x="297942" y="2154682"/>
                  </a:cubicBezTo>
                  <a:close/>
                  <a:moveTo>
                    <a:pt x="175641" y="2388616"/>
                  </a:moveTo>
                  <a:cubicBezTo>
                    <a:pt x="164084" y="2365756"/>
                    <a:pt x="153035" y="2342769"/>
                    <a:pt x="142621" y="2319274"/>
                  </a:cubicBezTo>
                  <a:lnTo>
                    <a:pt x="165735" y="2308860"/>
                  </a:lnTo>
                  <a:cubicBezTo>
                    <a:pt x="176022" y="2331847"/>
                    <a:pt x="186944" y="2354580"/>
                    <a:pt x="198247" y="2377059"/>
                  </a:cubicBezTo>
                  <a:close/>
                  <a:moveTo>
                    <a:pt x="103632" y="2224659"/>
                  </a:moveTo>
                  <a:cubicBezTo>
                    <a:pt x="94615" y="2200783"/>
                    <a:pt x="86233" y="2176526"/>
                    <a:pt x="78359" y="2152142"/>
                  </a:cubicBezTo>
                  <a:lnTo>
                    <a:pt x="102489" y="2144395"/>
                  </a:lnTo>
                  <a:cubicBezTo>
                    <a:pt x="110236" y="2168398"/>
                    <a:pt x="118491" y="2192274"/>
                    <a:pt x="127381" y="2215769"/>
                  </a:cubicBezTo>
                  <a:close/>
                  <a:moveTo>
                    <a:pt x="50038" y="2053717"/>
                  </a:moveTo>
                  <a:cubicBezTo>
                    <a:pt x="43815" y="2028952"/>
                    <a:pt x="38100" y="2004060"/>
                    <a:pt x="32893" y="1978787"/>
                  </a:cubicBezTo>
                  <a:lnTo>
                    <a:pt x="57785" y="1973707"/>
                  </a:lnTo>
                  <a:cubicBezTo>
                    <a:pt x="62865" y="1998472"/>
                    <a:pt x="68453" y="2023110"/>
                    <a:pt x="74676" y="2047367"/>
                  </a:cubicBezTo>
                  <a:close/>
                  <a:moveTo>
                    <a:pt x="15621" y="1878076"/>
                  </a:moveTo>
                  <a:cubicBezTo>
                    <a:pt x="12065" y="1852803"/>
                    <a:pt x="9144" y="1827403"/>
                    <a:pt x="6858" y="1801749"/>
                  </a:cubicBezTo>
                  <a:lnTo>
                    <a:pt x="32131" y="1799463"/>
                  </a:lnTo>
                  <a:cubicBezTo>
                    <a:pt x="34417" y="1824609"/>
                    <a:pt x="37338" y="1849755"/>
                    <a:pt x="40767" y="1874520"/>
                  </a:cubicBezTo>
                  <a:close/>
                  <a:moveTo>
                    <a:pt x="762" y="1699641"/>
                  </a:moveTo>
                  <a:cubicBezTo>
                    <a:pt x="254" y="1683512"/>
                    <a:pt x="0" y="1667256"/>
                    <a:pt x="0" y="1651000"/>
                  </a:cubicBezTo>
                  <a:lnTo>
                    <a:pt x="12700" y="1651000"/>
                  </a:lnTo>
                  <a:lnTo>
                    <a:pt x="23368" y="1657858"/>
                  </a:lnTo>
                  <a:cubicBezTo>
                    <a:pt x="20320" y="1662557"/>
                    <a:pt x="14478" y="1664843"/>
                    <a:pt x="9144" y="1663192"/>
                  </a:cubicBezTo>
                  <a:cubicBezTo>
                    <a:pt x="3810" y="1661541"/>
                    <a:pt x="0" y="1656588"/>
                    <a:pt x="0" y="1651000"/>
                  </a:cubicBezTo>
                  <a:cubicBezTo>
                    <a:pt x="0" y="1625219"/>
                    <a:pt x="635" y="1599692"/>
                    <a:pt x="1778" y="1574165"/>
                  </a:cubicBezTo>
                  <a:lnTo>
                    <a:pt x="27178" y="1575308"/>
                  </a:lnTo>
                  <a:cubicBezTo>
                    <a:pt x="26035" y="1600327"/>
                    <a:pt x="25400" y="1625600"/>
                    <a:pt x="25400" y="1650873"/>
                  </a:cubicBezTo>
                  <a:lnTo>
                    <a:pt x="12700" y="1650873"/>
                  </a:lnTo>
                  <a:lnTo>
                    <a:pt x="2032" y="1644015"/>
                  </a:lnTo>
                  <a:cubicBezTo>
                    <a:pt x="5080" y="1639316"/>
                    <a:pt x="10922" y="1637030"/>
                    <a:pt x="16256" y="1638681"/>
                  </a:cubicBezTo>
                  <a:cubicBezTo>
                    <a:pt x="21590" y="1640332"/>
                    <a:pt x="25400" y="1645285"/>
                    <a:pt x="25400" y="1650873"/>
                  </a:cubicBezTo>
                  <a:cubicBezTo>
                    <a:pt x="25400" y="1666875"/>
                    <a:pt x="25654" y="1682877"/>
                    <a:pt x="26162" y="1698752"/>
                  </a:cubicBezTo>
                  <a:close/>
                </a:path>
              </a:pathLst>
            </a:custGeom>
            <a:solidFill>
              <a:srgbClr val="EE1B93"/>
            </a:solidFill>
          </p:spPr>
        </p:sp>
      </p:grpSp>
      <p:grpSp>
        <p:nvGrpSpPr>
          <p:cNvPr id="66" name="Group 66"/>
          <p:cNvGrpSpPr/>
          <p:nvPr/>
        </p:nvGrpSpPr>
        <p:grpSpPr>
          <a:xfrm>
            <a:off x="8186627" y="650499"/>
            <a:ext cx="2558445" cy="877162"/>
            <a:chOff x="0" y="0"/>
            <a:chExt cx="3411260" cy="1169550"/>
          </a:xfrm>
        </p:grpSpPr>
        <p:sp>
          <p:nvSpPr>
            <p:cNvPr id="67" name="Freeform 67"/>
            <p:cNvSpPr/>
            <p:nvPr/>
          </p:nvSpPr>
          <p:spPr>
            <a:xfrm>
              <a:off x="0" y="0"/>
              <a:ext cx="3411260" cy="1169550"/>
            </a:xfrm>
            <a:custGeom>
              <a:avLst/>
              <a:gdLst/>
              <a:ahLst/>
              <a:cxnLst/>
              <a:rect l="l" t="t" r="r" b="b"/>
              <a:pathLst>
                <a:path w="3411260" h="1169550">
                  <a:moveTo>
                    <a:pt x="0" y="0"/>
                  </a:moveTo>
                  <a:lnTo>
                    <a:pt x="3411260" y="0"/>
                  </a:lnTo>
                  <a:lnTo>
                    <a:pt x="3411260" y="1169550"/>
                  </a:lnTo>
                  <a:lnTo>
                    <a:pt x="0" y="1169550"/>
                  </a:lnTo>
                  <a:close/>
                </a:path>
              </a:pathLst>
            </a:custGeom>
            <a:solidFill>
              <a:srgbClr val="000000">
                <a:alpha val="0"/>
              </a:srgbClr>
            </a:solidFill>
          </p:spPr>
        </p:sp>
        <p:sp>
          <p:nvSpPr>
            <p:cNvPr id="68" name="TextBox 68"/>
            <p:cNvSpPr txBox="1"/>
            <p:nvPr/>
          </p:nvSpPr>
          <p:spPr>
            <a:xfrm>
              <a:off x="0" y="-9525"/>
              <a:ext cx="3411260" cy="1179075"/>
            </a:xfrm>
            <a:prstGeom prst="rect">
              <a:avLst/>
            </a:prstGeom>
          </p:spPr>
          <p:txBody>
            <a:bodyPr lIns="0" tIns="0" rIns="0" bIns="0" rtlCol="0" anchor="t"/>
            <a:lstStyle/>
            <a:p>
              <a:pPr algn="ctr">
                <a:lnSpc>
                  <a:spcPts val="2879"/>
                </a:lnSpc>
              </a:pPr>
              <a:r>
                <a:rPr lang="en-US" sz="2400">
                  <a:solidFill>
                    <a:srgbClr val="EE1B93"/>
                  </a:solidFill>
                  <a:latin typeface="Arimo"/>
                  <a:ea typeface="Arimo"/>
                  <a:cs typeface="Arimo"/>
                  <a:sym typeface="Arimo"/>
                </a:rPr>
                <a:t>Multi-modal Orchestrator</a:t>
              </a:r>
            </a:p>
          </p:txBody>
        </p:sp>
      </p:grpSp>
      <p:grpSp>
        <p:nvGrpSpPr>
          <p:cNvPr id="69" name="Group 69"/>
          <p:cNvGrpSpPr/>
          <p:nvPr/>
        </p:nvGrpSpPr>
        <p:grpSpPr>
          <a:xfrm>
            <a:off x="2920486" y="4796519"/>
            <a:ext cx="8393112" cy="4676676"/>
            <a:chOff x="0" y="0"/>
            <a:chExt cx="11190816" cy="6235568"/>
          </a:xfrm>
        </p:grpSpPr>
        <p:sp>
          <p:nvSpPr>
            <p:cNvPr id="70" name="Freeform 70"/>
            <p:cNvSpPr/>
            <p:nvPr/>
          </p:nvSpPr>
          <p:spPr>
            <a:xfrm>
              <a:off x="-799084" y="0"/>
              <a:ext cx="11989943" cy="6267323"/>
            </a:xfrm>
            <a:custGeom>
              <a:avLst/>
              <a:gdLst/>
              <a:ahLst/>
              <a:cxnLst/>
              <a:rect l="l" t="t" r="r" b="b"/>
              <a:pathLst>
                <a:path w="11989943" h="6267323">
                  <a:moveTo>
                    <a:pt x="1037209" y="0"/>
                  </a:moveTo>
                  <a:lnTo>
                    <a:pt x="1132459" y="0"/>
                  </a:lnTo>
                  <a:lnTo>
                    <a:pt x="1132459" y="31750"/>
                  </a:lnTo>
                  <a:lnTo>
                    <a:pt x="1037209" y="31750"/>
                  </a:lnTo>
                  <a:close/>
                  <a:moveTo>
                    <a:pt x="1259459" y="31750"/>
                  </a:moveTo>
                  <a:lnTo>
                    <a:pt x="1354709" y="31750"/>
                  </a:lnTo>
                  <a:lnTo>
                    <a:pt x="1259459" y="31750"/>
                  </a:lnTo>
                  <a:close/>
                  <a:moveTo>
                    <a:pt x="1481709" y="31750"/>
                  </a:moveTo>
                  <a:lnTo>
                    <a:pt x="1576959" y="31750"/>
                  </a:lnTo>
                  <a:lnTo>
                    <a:pt x="1481709" y="31750"/>
                  </a:lnTo>
                  <a:close/>
                  <a:moveTo>
                    <a:pt x="1703959" y="31750"/>
                  </a:moveTo>
                  <a:lnTo>
                    <a:pt x="1799209" y="31750"/>
                  </a:lnTo>
                  <a:lnTo>
                    <a:pt x="1703959" y="31750"/>
                  </a:lnTo>
                  <a:close/>
                  <a:moveTo>
                    <a:pt x="1926209" y="31750"/>
                  </a:moveTo>
                  <a:lnTo>
                    <a:pt x="2021459" y="31750"/>
                  </a:lnTo>
                  <a:lnTo>
                    <a:pt x="1926209" y="31750"/>
                  </a:lnTo>
                  <a:close/>
                  <a:moveTo>
                    <a:pt x="2148459" y="31750"/>
                  </a:moveTo>
                  <a:lnTo>
                    <a:pt x="2243709" y="31750"/>
                  </a:lnTo>
                  <a:lnTo>
                    <a:pt x="2148459" y="31750"/>
                  </a:lnTo>
                  <a:close/>
                  <a:moveTo>
                    <a:pt x="2370709" y="31750"/>
                  </a:moveTo>
                  <a:lnTo>
                    <a:pt x="2465959" y="31750"/>
                  </a:lnTo>
                  <a:lnTo>
                    <a:pt x="2370709" y="31750"/>
                  </a:lnTo>
                  <a:close/>
                  <a:moveTo>
                    <a:pt x="2592959" y="31750"/>
                  </a:moveTo>
                  <a:lnTo>
                    <a:pt x="2688209" y="31750"/>
                  </a:lnTo>
                  <a:lnTo>
                    <a:pt x="2592959" y="31750"/>
                  </a:lnTo>
                  <a:close/>
                  <a:moveTo>
                    <a:pt x="2815209" y="31750"/>
                  </a:moveTo>
                  <a:lnTo>
                    <a:pt x="2910459" y="31750"/>
                  </a:lnTo>
                  <a:lnTo>
                    <a:pt x="2815209" y="31750"/>
                  </a:lnTo>
                  <a:close/>
                  <a:moveTo>
                    <a:pt x="3037459" y="31750"/>
                  </a:moveTo>
                  <a:lnTo>
                    <a:pt x="3132709" y="31750"/>
                  </a:lnTo>
                  <a:lnTo>
                    <a:pt x="3037459" y="31750"/>
                  </a:lnTo>
                  <a:close/>
                  <a:moveTo>
                    <a:pt x="3259709" y="31750"/>
                  </a:moveTo>
                  <a:lnTo>
                    <a:pt x="3354959" y="31750"/>
                  </a:lnTo>
                  <a:lnTo>
                    <a:pt x="3259709" y="31750"/>
                  </a:lnTo>
                  <a:close/>
                  <a:moveTo>
                    <a:pt x="3481959" y="31750"/>
                  </a:moveTo>
                  <a:lnTo>
                    <a:pt x="3577209" y="31750"/>
                  </a:lnTo>
                  <a:lnTo>
                    <a:pt x="3481959" y="31750"/>
                  </a:lnTo>
                  <a:close/>
                  <a:moveTo>
                    <a:pt x="3704209" y="31750"/>
                  </a:moveTo>
                  <a:lnTo>
                    <a:pt x="3799459" y="31750"/>
                  </a:lnTo>
                  <a:lnTo>
                    <a:pt x="3704209" y="31750"/>
                  </a:lnTo>
                  <a:close/>
                  <a:moveTo>
                    <a:pt x="3926459" y="31750"/>
                  </a:moveTo>
                  <a:lnTo>
                    <a:pt x="4021709" y="31750"/>
                  </a:lnTo>
                  <a:lnTo>
                    <a:pt x="3926459" y="31750"/>
                  </a:lnTo>
                  <a:close/>
                  <a:moveTo>
                    <a:pt x="4148709" y="31750"/>
                  </a:moveTo>
                  <a:lnTo>
                    <a:pt x="4243959" y="31750"/>
                  </a:lnTo>
                  <a:lnTo>
                    <a:pt x="4148709" y="31750"/>
                  </a:lnTo>
                  <a:close/>
                  <a:moveTo>
                    <a:pt x="4370959" y="31750"/>
                  </a:moveTo>
                  <a:lnTo>
                    <a:pt x="4466209" y="31750"/>
                  </a:lnTo>
                  <a:lnTo>
                    <a:pt x="4370959" y="31750"/>
                  </a:lnTo>
                  <a:close/>
                  <a:moveTo>
                    <a:pt x="4593209" y="31750"/>
                  </a:moveTo>
                  <a:lnTo>
                    <a:pt x="4688459" y="31750"/>
                  </a:lnTo>
                  <a:lnTo>
                    <a:pt x="4593209" y="31750"/>
                  </a:lnTo>
                  <a:close/>
                  <a:moveTo>
                    <a:pt x="4815459" y="31750"/>
                  </a:moveTo>
                  <a:lnTo>
                    <a:pt x="4910709" y="31750"/>
                  </a:lnTo>
                  <a:lnTo>
                    <a:pt x="4815459" y="31750"/>
                  </a:lnTo>
                  <a:close/>
                  <a:moveTo>
                    <a:pt x="5037709" y="31750"/>
                  </a:moveTo>
                  <a:lnTo>
                    <a:pt x="5132959" y="31750"/>
                  </a:lnTo>
                  <a:lnTo>
                    <a:pt x="5037709" y="31750"/>
                  </a:lnTo>
                  <a:close/>
                  <a:moveTo>
                    <a:pt x="5259959" y="31750"/>
                  </a:moveTo>
                  <a:lnTo>
                    <a:pt x="5355209" y="31750"/>
                  </a:lnTo>
                  <a:lnTo>
                    <a:pt x="5259959" y="31750"/>
                  </a:lnTo>
                  <a:close/>
                  <a:moveTo>
                    <a:pt x="5482209" y="31750"/>
                  </a:moveTo>
                  <a:lnTo>
                    <a:pt x="5577459" y="31750"/>
                  </a:lnTo>
                  <a:lnTo>
                    <a:pt x="5482209" y="31750"/>
                  </a:lnTo>
                  <a:close/>
                  <a:moveTo>
                    <a:pt x="5704459" y="31750"/>
                  </a:moveTo>
                  <a:lnTo>
                    <a:pt x="5799709" y="31750"/>
                  </a:lnTo>
                  <a:lnTo>
                    <a:pt x="5704459" y="31750"/>
                  </a:lnTo>
                  <a:close/>
                  <a:moveTo>
                    <a:pt x="5926709" y="31750"/>
                  </a:moveTo>
                  <a:lnTo>
                    <a:pt x="6021959" y="31750"/>
                  </a:lnTo>
                  <a:lnTo>
                    <a:pt x="5926709" y="31750"/>
                  </a:lnTo>
                  <a:close/>
                  <a:moveTo>
                    <a:pt x="6148959" y="31750"/>
                  </a:moveTo>
                  <a:lnTo>
                    <a:pt x="6244209" y="31750"/>
                  </a:lnTo>
                  <a:lnTo>
                    <a:pt x="6148959" y="31750"/>
                  </a:lnTo>
                  <a:close/>
                  <a:moveTo>
                    <a:pt x="6371209" y="31750"/>
                  </a:moveTo>
                  <a:lnTo>
                    <a:pt x="6466459" y="31750"/>
                  </a:lnTo>
                  <a:lnTo>
                    <a:pt x="6371209" y="31750"/>
                  </a:lnTo>
                  <a:close/>
                  <a:moveTo>
                    <a:pt x="6593459" y="31750"/>
                  </a:moveTo>
                  <a:lnTo>
                    <a:pt x="6688709" y="31750"/>
                  </a:lnTo>
                  <a:lnTo>
                    <a:pt x="6593459" y="31750"/>
                  </a:lnTo>
                  <a:close/>
                  <a:moveTo>
                    <a:pt x="6815709" y="31750"/>
                  </a:moveTo>
                  <a:lnTo>
                    <a:pt x="6910959" y="31750"/>
                  </a:lnTo>
                  <a:lnTo>
                    <a:pt x="6815709" y="31750"/>
                  </a:lnTo>
                  <a:close/>
                  <a:moveTo>
                    <a:pt x="7037959" y="31750"/>
                  </a:moveTo>
                  <a:lnTo>
                    <a:pt x="7133209" y="31750"/>
                  </a:lnTo>
                  <a:lnTo>
                    <a:pt x="7037959" y="31750"/>
                  </a:lnTo>
                  <a:close/>
                  <a:moveTo>
                    <a:pt x="7260209" y="31750"/>
                  </a:moveTo>
                  <a:lnTo>
                    <a:pt x="7355459" y="31750"/>
                  </a:lnTo>
                  <a:lnTo>
                    <a:pt x="7260209" y="31750"/>
                  </a:lnTo>
                  <a:close/>
                  <a:moveTo>
                    <a:pt x="7482459" y="31750"/>
                  </a:moveTo>
                  <a:lnTo>
                    <a:pt x="7577709" y="31750"/>
                  </a:lnTo>
                  <a:lnTo>
                    <a:pt x="7482459" y="31750"/>
                  </a:lnTo>
                  <a:close/>
                  <a:moveTo>
                    <a:pt x="7704709" y="31750"/>
                  </a:moveTo>
                  <a:lnTo>
                    <a:pt x="7799959" y="31750"/>
                  </a:lnTo>
                  <a:lnTo>
                    <a:pt x="7704709" y="31750"/>
                  </a:lnTo>
                  <a:close/>
                  <a:moveTo>
                    <a:pt x="7926959" y="31750"/>
                  </a:moveTo>
                  <a:lnTo>
                    <a:pt x="8022209" y="31750"/>
                  </a:lnTo>
                  <a:lnTo>
                    <a:pt x="7926959" y="31750"/>
                  </a:lnTo>
                  <a:close/>
                  <a:moveTo>
                    <a:pt x="8149209" y="31750"/>
                  </a:moveTo>
                  <a:lnTo>
                    <a:pt x="8244459" y="31750"/>
                  </a:lnTo>
                  <a:lnTo>
                    <a:pt x="8149209" y="31750"/>
                  </a:lnTo>
                  <a:close/>
                  <a:moveTo>
                    <a:pt x="8371459" y="31750"/>
                  </a:moveTo>
                  <a:lnTo>
                    <a:pt x="8466709" y="31750"/>
                  </a:lnTo>
                  <a:lnTo>
                    <a:pt x="8371459" y="31750"/>
                  </a:lnTo>
                  <a:close/>
                  <a:moveTo>
                    <a:pt x="8593709" y="31750"/>
                  </a:moveTo>
                  <a:lnTo>
                    <a:pt x="8688959" y="31750"/>
                  </a:lnTo>
                  <a:lnTo>
                    <a:pt x="8593709" y="31750"/>
                  </a:lnTo>
                  <a:close/>
                  <a:moveTo>
                    <a:pt x="8815959" y="31750"/>
                  </a:moveTo>
                  <a:lnTo>
                    <a:pt x="8911209" y="31750"/>
                  </a:lnTo>
                  <a:lnTo>
                    <a:pt x="8815959" y="31750"/>
                  </a:lnTo>
                  <a:close/>
                  <a:moveTo>
                    <a:pt x="9038209" y="31750"/>
                  </a:moveTo>
                  <a:lnTo>
                    <a:pt x="9133459" y="31750"/>
                  </a:lnTo>
                  <a:lnTo>
                    <a:pt x="9038209" y="31750"/>
                  </a:lnTo>
                  <a:close/>
                  <a:moveTo>
                    <a:pt x="9260459" y="31750"/>
                  </a:moveTo>
                  <a:lnTo>
                    <a:pt x="9355709" y="31750"/>
                  </a:lnTo>
                  <a:lnTo>
                    <a:pt x="9260459" y="31750"/>
                  </a:lnTo>
                  <a:close/>
                  <a:moveTo>
                    <a:pt x="9482709" y="31750"/>
                  </a:moveTo>
                  <a:lnTo>
                    <a:pt x="9577959" y="31750"/>
                  </a:lnTo>
                  <a:lnTo>
                    <a:pt x="9482709" y="31750"/>
                  </a:lnTo>
                  <a:close/>
                  <a:moveTo>
                    <a:pt x="9704959" y="31750"/>
                  </a:moveTo>
                  <a:lnTo>
                    <a:pt x="9800209" y="31750"/>
                  </a:lnTo>
                  <a:lnTo>
                    <a:pt x="9704959" y="31750"/>
                  </a:lnTo>
                  <a:close/>
                  <a:moveTo>
                    <a:pt x="9927209" y="31750"/>
                  </a:moveTo>
                  <a:lnTo>
                    <a:pt x="10022459" y="31750"/>
                  </a:lnTo>
                  <a:lnTo>
                    <a:pt x="9927209" y="31750"/>
                  </a:lnTo>
                  <a:close/>
                  <a:moveTo>
                    <a:pt x="10149459" y="31750"/>
                  </a:moveTo>
                  <a:lnTo>
                    <a:pt x="10244709" y="31750"/>
                  </a:lnTo>
                  <a:lnTo>
                    <a:pt x="10149459" y="31750"/>
                  </a:lnTo>
                  <a:close/>
                  <a:moveTo>
                    <a:pt x="10371709" y="31750"/>
                  </a:moveTo>
                  <a:lnTo>
                    <a:pt x="10466959" y="31750"/>
                  </a:lnTo>
                  <a:lnTo>
                    <a:pt x="10371709" y="31750"/>
                  </a:lnTo>
                  <a:close/>
                  <a:moveTo>
                    <a:pt x="10593959" y="31750"/>
                  </a:moveTo>
                  <a:lnTo>
                    <a:pt x="10689209" y="31750"/>
                  </a:lnTo>
                  <a:lnTo>
                    <a:pt x="10593959" y="31750"/>
                  </a:lnTo>
                  <a:close/>
                  <a:moveTo>
                    <a:pt x="10816209" y="31750"/>
                  </a:moveTo>
                  <a:lnTo>
                    <a:pt x="10911459" y="31750"/>
                  </a:lnTo>
                  <a:lnTo>
                    <a:pt x="10816209" y="31750"/>
                  </a:lnTo>
                  <a:close/>
                  <a:moveTo>
                    <a:pt x="11038459" y="31750"/>
                  </a:moveTo>
                  <a:lnTo>
                    <a:pt x="11133709" y="31750"/>
                  </a:lnTo>
                  <a:lnTo>
                    <a:pt x="11038459" y="31750"/>
                  </a:lnTo>
                  <a:close/>
                  <a:moveTo>
                    <a:pt x="11260709" y="31750"/>
                  </a:moveTo>
                  <a:lnTo>
                    <a:pt x="11355959" y="31750"/>
                  </a:lnTo>
                  <a:lnTo>
                    <a:pt x="11260709" y="31750"/>
                  </a:lnTo>
                  <a:close/>
                  <a:moveTo>
                    <a:pt x="11482959" y="31750"/>
                  </a:moveTo>
                  <a:lnTo>
                    <a:pt x="11578209" y="31750"/>
                  </a:lnTo>
                  <a:lnTo>
                    <a:pt x="11482959" y="31750"/>
                  </a:lnTo>
                  <a:close/>
                  <a:moveTo>
                    <a:pt x="11705209" y="31750"/>
                  </a:moveTo>
                  <a:lnTo>
                    <a:pt x="11800459" y="31750"/>
                  </a:lnTo>
                  <a:lnTo>
                    <a:pt x="11705209" y="31750"/>
                  </a:lnTo>
                  <a:close/>
                  <a:moveTo>
                    <a:pt x="11927459" y="31750"/>
                  </a:moveTo>
                  <a:lnTo>
                    <a:pt x="11974068" y="31750"/>
                  </a:lnTo>
                  <a:cubicBezTo>
                    <a:pt x="11982831" y="31750"/>
                    <a:pt x="11989943" y="38862"/>
                    <a:pt x="11989943" y="47625"/>
                  </a:cubicBezTo>
                  <a:lnTo>
                    <a:pt x="11989943" y="64516"/>
                  </a:lnTo>
                  <a:lnTo>
                    <a:pt x="11958193" y="64516"/>
                  </a:lnTo>
                  <a:lnTo>
                    <a:pt x="11958193" y="15875"/>
                  </a:lnTo>
                  <a:lnTo>
                    <a:pt x="11974068" y="15875"/>
                  </a:lnTo>
                  <a:lnTo>
                    <a:pt x="11974068" y="31750"/>
                  </a:lnTo>
                  <a:lnTo>
                    <a:pt x="11927459" y="31750"/>
                  </a:lnTo>
                  <a:close/>
                  <a:moveTo>
                    <a:pt x="11989943" y="223266"/>
                  </a:moveTo>
                  <a:lnTo>
                    <a:pt x="11989943" y="318516"/>
                  </a:lnTo>
                  <a:lnTo>
                    <a:pt x="11958193" y="318516"/>
                  </a:lnTo>
                  <a:lnTo>
                    <a:pt x="11958193" y="223266"/>
                  </a:lnTo>
                  <a:close/>
                  <a:moveTo>
                    <a:pt x="11958193" y="445516"/>
                  </a:moveTo>
                  <a:lnTo>
                    <a:pt x="11958193" y="540766"/>
                  </a:lnTo>
                  <a:lnTo>
                    <a:pt x="11926443" y="540766"/>
                  </a:lnTo>
                  <a:lnTo>
                    <a:pt x="11926443" y="445516"/>
                  </a:lnTo>
                  <a:close/>
                  <a:moveTo>
                    <a:pt x="11926443" y="667766"/>
                  </a:moveTo>
                  <a:lnTo>
                    <a:pt x="11926443" y="763016"/>
                  </a:lnTo>
                  <a:lnTo>
                    <a:pt x="11894693" y="763016"/>
                  </a:lnTo>
                  <a:lnTo>
                    <a:pt x="11894693" y="667766"/>
                  </a:lnTo>
                  <a:close/>
                  <a:moveTo>
                    <a:pt x="11894693" y="890016"/>
                  </a:moveTo>
                  <a:lnTo>
                    <a:pt x="11894693" y="985266"/>
                  </a:lnTo>
                  <a:lnTo>
                    <a:pt x="11862943" y="985266"/>
                  </a:lnTo>
                  <a:lnTo>
                    <a:pt x="11862943" y="890016"/>
                  </a:lnTo>
                  <a:close/>
                  <a:moveTo>
                    <a:pt x="11862943" y="1112266"/>
                  </a:moveTo>
                  <a:lnTo>
                    <a:pt x="11862943" y="1207516"/>
                  </a:lnTo>
                  <a:lnTo>
                    <a:pt x="11831193" y="1207516"/>
                  </a:lnTo>
                  <a:lnTo>
                    <a:pt x="11831193" y="1112266"/>
                  </a:lnTo>
                  <a:close/>
                  <a:moveTo>
                    <a:pt x="11831193" y="1334516"/>
                  </a:moveTo>
                  <a:lnTo>
                    <a:pt x="11831193" y="1429766"/>
                  </a:lnTo>
                  <a:lnTo>
                    <a:pt x="11799443" y="1429766"/>
                  </a:lnTo>
                  <a:lnTo>
                    <a:pt x="11799443" y="1334516"/>
                  </a:lnTo>
                  <a:close/>
                  <a:moveTo>
                    <a:pt x="11799443" y="1556766"/>
                  </a:moveTo>
                  <a:lnTo>
                    <a:pt x="11799443" y="1652016"/>
                  </a:lnTo>
                  <a:lnTo>
                    <a:pt x="11767693" y="1652016"/>
                  </a:lnTo>
                  <a:lnTo>
                    <a:pt x="11767693" y="1556766"/>
                  </a:lnTo>
                  <a:close/>
                  <a:moveTo>
                    <a:pt x="11767693" y="1779016"/>
                  </a:moveTo>
                  <a:lnTo>
                    <a:pt x="11767693" y="1874266"/>
                  </a:lnTo>
                  <a:lnTo>
                    <a:pt x="11735943" y="1874266"/>
                  </a:lnTo>
                  <a:lnTo>
                    <a:pt x="11735943" y="1779016"/>
                  </a:lnTo>
                  <a:close/>
                  <a:moveTo>
                    <a:pt x="11735943" y="2001266"/>
                  </a:moveTo>
                  <a:lnTo>
                    <a:pt x="11735943" y="2096516"/>
                  </a:lnTo>
                  <a:lnTo>
                    <a:pt x="11704193" y="2096516"/>
                  </a:lnTo>
                  <a:lnTo>
                    <a:pt x="11704193" y="2001266"/>
                  </a:lnTo>
                  <a:close/>
                  <a:moveTo>
                    <a:pt x="11704193" y="2223516"/>
                  </a:moveTo>
                  <a:lnTo>
                    <a:pt x="11704193" y="2318766"/>
                  </a:lnTo>
                  <a:lnTo>
                    <a:pt x="11672443" y="2318766"/>
                  </a:lnTo>
                  <a:lnTo>
                    <a:pt x="11672443" y="2223516"/>
                  </a:lnTo>
                  <a:close/>
                  <a:moveTo>
                    <a:pt x="11672443" y="2445766"/>
                  </a:moveTo>
                  <a:lnTo>
                    <a:pt x="11672443" y="2541016"/>
                  </a:lnTo>
                  <a:lnTo>
                    <a:pt x="11640693" y="2541016"/>
                  </a:lnTo>
                  <a:lnTo>
                    <a:pt x="11640693" y="2445766"/>
                  </a:lnTo>
                  <a:close/>
                  <a:moveTo>
                    <a:pt x="11640693" y="2668016"/>
                  </a:moveTo>
                  <a:lnTo>
                    <a:pt x="11640693" y="2763266"/>
                  </a:lnTo>
                  <a:lnTo>
                    <a:pt x="11608943" y="2763266"/>
                  </a:lnTo>
                  <a:lnTo>
                    <a:pt x="11608943" y="2668016"/>
                  </a:lnTo>
                  <a:close/>
                  <a:moveTo>
                    <a:pt x="11608943" y="2890266"/>
                  </a:moveTo>
                  <a:lnTo>
                    <a:pt x="11608943" y="2985516"/>
                  </a:lnTo>
                  <a:lnTo>
                    <a:pt x="11577193" y="2985516"/>
                  </a:lnTo>
                  <a:lnTo>
                    <a:pt x="11577193" y="2890266"/>
                  </a:lnTo>
                  <a:close/>
                  <a:moveTo>
                    <a:pt x="11577193" y="3112516"/>
                  </a:moveTo>
                  <a:lnTo>
                    <a:pt x="11577193" y="3207766"/>
                  </a:lnTo>
                  <a:lnTo>
                    <a:pt x="11545443" y="3207766"/>
                  </a:lnTo>
                  <a:lnTo>
                    <a:pt x="11545443" y="3112516"/>
                  </a:lnTo>
                  <a:close/>
                  <a:moveTo>
                    <a:pt x="11545443" y="3334766"/>
                  </a:moveTo>
                  <a:lnTo>
                    <a:pt x="11545443" y="3430016"/>
                  </a:lnTo>
                  <a:lnTo>
                    <a:pt x="11513693" y="3430016"/>
                  </a:lnTo>
                  <a:lnTo>
                    <a:pt x="11513693" y="3334766"/>
                  </a:lnTo>
                  <a:close/>
                  <a:moveTo>
                    <a:pt x="11513693" y="3557016"/>
                  </a:moveTo>
                  <a:lnTo>
                    <a:pt x="11513693" y="3652266"/>
                  </a:lnTo>
                  <a:lnTo>
                    <a:pt x="11481943" y="3652266"/>
                  </a:lnTo>
                  <a:lnTo>
                    <a:pt x="11481943" y="3557016"/>
                  </a:lnTo>
                  <a:close/>
                  <a:moveTo>
                    <a:pt x="11481943" y="3779266"/>
                  </a:moveTo>
                  <a:lnTo>
                    <a:pt x="11481943" y="3874516"/>
                  </a:lnTo>
                  <a:lnTo>
                    <a:pt x="11450193" y="3874516"/>
                  </a:lnTo>
                  <a:lnTo>
                    <a:pt x="11450193" y="3779266"/>
                  </a:lnTo>
                  <a:close/>
                  <a:moveTo>
                    <a:pt x="11450193" y="4001516"/>
                  </a:moveTo>
                  <a:lnTo>
                    <a:pt x="11450193" y="4096766"/>
                  </a:lnTo>
                  <a:lnTo>
                    <a:pt x="11418443" y="4096766"/>
                  </a:lnTo>
                  <a:lnTo>
                    <a:pt x="11418443" y="4001516"/>
                  </a:lnTo>
                  <a:close/>
                  <a:moveTo>
                    <a:pt x="11418443" y="4223766"/>
                  </a:moveTo>
                  <a:lnTo>
                    <a:pt x="11418443" y="4319016"/>
                  </a:lnTo>
                  <a:lnTo>
                    <a:pt x="11386693" y="4319016"/>
                  </a:lnTo>
                  <a:lnTo>
                    <a:pt x="11386693" y="4223766"/>
                  </a:lnTo>
                  <a:close/>
                  <a:moveTo>
                    <a:pt x="11386693" y="4446016"/>
                  </a:moveTo>
                  <a:lnTo>
                    <a:pt x="11386693" y="4541266"/>
                  </a:lnTo>
                  <a:lnTo>
                    <a:pt x="11354943" y="4541266"/>
                  </a:lnTo>
                  <a:lnTo>
                    <a:pt x="11354943" y="4446016"/>
                  </a:lnTo>
                  <a:close/>
                  <a:moveTo>
                    <a:pt x="11354943" y="4668266"/>
                  </a:moveTo>
                  <a:lnTo>
                    <a:pt x="11354943" y="4763516"/>
                  </a:lnTo>
                  <a:lnTo>
                    <a:pt x="11323193" y="4763516"/>
                  </a:lnTo>
                  <a:lnTo>
                    <a:pt x="11323193" y="4668266"/>
                  </a:lnTo>
                  <a:close/>
                  <a:moveTo>
                    <a:pt x="11323193" y="4890516"/>
                  </a:moveTo>
                  <a:lnTo>
                    <a:pt x="11323193" y="4985766"/>
                  </a:lnTo>
                  <a:lnTo>
                    <a:pt x="11291443" y="4985766"/>
                  </a:lnTo>
                  <a:lnTo>
                    <a:pt x="11291443" y="4890516"/>
                  </a:lnTo>
                  <a:close/>
                  <a:moveTo>
                    <a:pt x="11291443" y="5112766"/>
                  </a:moveTo>
                  <a:lnTo>
                    <a:pt x="11291443" y="5208016"/>
                  </a:lnTo>
                  <a:lnTo>
                    <a:pt x="11259693" y="5208016"/>
                  </a:lnTo>
                  <a:lnTo>
                    <a:pt x="11259693" y="5112766"/>
                  </a:lnTo>
                  <a:close/>
                  <a:moveTo>
                    <a:pt x="11259693" y="5335016"/>
                  </a:moveTo>
                  <a:lnTo>
                    <a:pt x="11259693" y="5430266"/>
                  </a:lnTo>
                  <a:lnTo>
                    <a:pt x="11227943" y="5430266"/>
                  </a:lnTo>
                  <a:lnTo>
                    <a:pt x="11227943" y="5335016"/>
                  </a:lnTo>
                  <a:close/>
                  <a:moveTo>
                    <a:pt x="11227943" y="5557266"/>
                  </a:moveTo>
                  <a:lnTo>
                    <a:pt x="11227943" y="5652516"/>
                  </a:lnTo>
                  <a:lnTo>
                    <a:pt x="11196193" y="5652516"/>
                  </a:lnTo>
                  <a:lnTo>
                    <a:pt x="11196193" y="5557266"/>
                  </a:lnTo>
                  <a:close/>
                  <a:moveTo>
                    <a:pt x="11196193" y="5779516"/>
                  </a:moveTo>
                  <a:lnTo>
                    <a:pt x="11196193" y="5874766"/>
                  </a:lnTo>
                  <a:lnTo>
                    <a:pt x="11164443" y="5874766"/>
                  </a:lnTo>
                  <a:lnTo>
                    <a:pt x="11164443" y="5779516"/>
                  </a:lnTo>
                  <a:close/>
                  <a:moveTo>
                    <a:pt x="11164443" y="6001766"/>
                  </a:moveTo>
                  <a:lnTo>
                    <a:pt x="11164443" y="6097016"/>
                  </a:lnTo>
                  <a:lnTo>
                    <a:pt x="11132693" y="6097016"/>
                  </a:lnTo>
                  <a:lnTo>
                    <a:pt x="11132693" y="6001766"/>
                  </a:lnTo>
                  <a:close/>
                  <a:moveTo>
                    <a:pt x="11132693" y="6224016"/>
                  </a:moveTo>
                  <a:lnTo>
                    <a:pt x="11132693" y="6251448"/>
                  </a:lnTo>
                  <a:cubicBezTo>
                    <a:pt x="11132693" y="6260211"/>
                    <a:pt x="11125581" y="6267323"/>
                    <a:pt x="11116818" y="6267323"/>
                  </a:cubicBezTo>
                  <a:lnTo>
                    <a:pt x="11049000" y="6267323"/>
                  </a:lnTo>
                  <a:lnTo>
                    <a:pt x="11049000" y="6235573"/>
                  </a:lnTo>
                  <a:lnTo>
                    <a:pt x="11116818" y="6235573"/>
                  </a:lnTo>
                  <a:lnTo>
                    <a:pt x="11116818" y="6251448"/>
                  </a:lnTo>
                  <a:lnTo>
                    <a:pt x="11100943" y="6251448"/>
                  </a:lnTo>
                  <a:lnTo>
                    <a:pt x="11100943" y="6224016"/>
                  </a:lnTo>
                  <a:close/>
                  <a:moveTo>
                    <a:pt x="10890250" y="6267323"/>
                  </a:moveTo>
                  <a:lnTo>
                    <a:pt x="10795000" y="6267323"/>
                  </a:lnTo>
                  <a:lnTo>
                    <a:pt x="10795000" y="6235573"/>
                  </a:lnTo>
                  <a:lnTo>
                    <a:pt x="10890250" y="6235573"/>
                  </a:lnTo>
                  <a:close/>
                  <a:moveTo>
                    <a:pt x="10668000" y="6235573"/>
                  </a:moveTo>
                  <a:lnTo>
                    <a:pt x="10572750" y="6235573"/>
                  </a:lnTo>
                  <a:lnTo>
                    <a:pt x="10572750" y="6203823"/>
                  </a:lnTo>
                  <a:lnTo>
                    <a:pt x="10668000" y="6203823"/>
                  </a:lnTo>
                  <a:close/>
                  <a:moveTo>
                    <a:pt x="10445750" y="6203823"/>
                  </a:moveTo>
                  <a:lnTo>
                    <a:pt x="10350500" y="6203823"/>
                  </a:lnTo>
                  <a:lnTo>
                    <a:pt x="10350500" y="6172073"/>
                  </a:lnTo>
                  <a:lnTo>
                    <a:pt x="10445750" y="6172073"/>
                  </a:lnTo>
                  <a:close/>
                  <a:moveTo>
                    <a:pt x="10223500" y="6172073"/>
                  </a:moveTo>
                  <a:lnTo>
                    <a:pt x="10128250" y="6172073"/>
                  </a:lnTo>
                  <a:lnTo>
                    <a:pt x="10128250" y="6140323"/>
                  </a:lnTo>
                  <a:lnTo>
                    <a:pt x="10223500" y="6140323"/>
                  </a:lnTo>
                  <a:close/>
                  <a:moveTo>
                    <a:pt x="10001250" y="6140323"/>
                  </a:moveTo>
                  <a:lnTo>
                    <a:pt x="9906000" y="6140323"/>
                  </a:lnTo>
                  <a:lnTo>
                    <a:pt x="9906000" y="6108573"/>
                  </a:lnTo>
                  <a:lnTo>
                    <a:pt x="10001250" y="6108573"/>
                  </a:lnTo>
                  <a:close/>
                  <a:moveTo>
                    <a:pt x="9779000" y="6108573"/>
                  </a:moveTo>
                  <a:lnTo>
                    <a:pt x="9683750" y="6108573"/>
                  </a:lnTo>
                  <a:lnTo>
                    <a:pt x="9683750" y="6076823"/>
                  </a:lnTo>
                  <a:lnTo>
                    <a:pt x="9779000" y="6076823"/>
                  </a:lnTo>
                  <a:close/>
                  <a:moveTo>
                    <a:pt x="9556750" y="6076823"/>
                  </a:moveTo>
                  <a:lnTo>
                    <a:pt x="9461500" y="6076823"/>
                  </a:lnTo>
                  <a:lnTo>
                    <a:pt x="9461500" y="6045073"/>
                  </a:lnTo>
                  <a:lnTo>
                    <a:pt x="9556750" y="6045073"/>
                  </a:lnTo>
                  <a:close/>
                  <a:moveTo>
                    <a:pt x="9334500" y="6045073"/>
                  </a:moveTo>
                  <a:lnTo>
                    <a:pt x="9239250" y="6045073"/>
                  </a:lnTo>
                  <a:lnTo>
                    <a:pt x="9239250" y="6013323"/>
                  </a:lnTo>
                  <a:lnTo>
                    <a:pt x="9334500" y="6013323"/>
                  </a:lnTo>
                  <a:close/>
                  <a:moveTo>
                    <a:pt x="9112250" y="6013323"/>
                  </a:moveTo>
                  <a:lnTo>
                    <a:pt x="9017000" y="6013323"/>
                  </a:lnTo>
                  <a:lnTo>
                    <a:pt x="9017000" y="5981573"/>
                  </a:lnTo>
                  <a:lnTo>
                    <a:pt x="9112250" y="5981573"/>
                  </a:lnTo>
                  <a:close/>
                  <a:moveTo>
                    <a:pt x="8890000" y="5981573"/>
                  </a:moveTo>
                  <a:lnTo>
                    <a:pt x="8794750" y="5981573"/>
                  </a:lnTo>
                  <a:lnTo>
                    <a:pt x="8794750" y="5949823"/>
                  </a:lnTo>
                  <a:lnTo>
                    <a:pt x="8890000" y="5949823"/>
                  </a:lnTo>
                  <a:close/>
                  <a:moveTo>
                    <a:pt x="8667750" y="5949823"/>
                  </a:moveTo>
                  <a:lnTo>
                    <a:pt x="8572500" y="5949823"/>
                  </a:lnTo>
                  <a:lnTo>
                    <a:pt x="8572500" y="5918073"/>
                  </a:lnTo>
                  <a:lnTo>
                    <a:pt x="8667750" y="5918073"/>
                  </a:lnTo>
                  <a:close/>
                  <a:moveTo>
                    <a:pt x="8445500" y="5918073"/>
                  </a:moveTo>
                  <a:lnTo>
                    <a:pt x="8350250" y="5918073"/>
                  </a:lnTo>
                  <a:lnTo>
                    <a:pt x="8350250" y="5886323"/>
                  </a:lnTo>
                  <a:lnTo>
                    <a:pt x="8445500" y="5886323"/>
                  </a:lnTo>
                  <a:close/>
                  <a:moveTo>
                    <a:pt x="8223250" y="5886323"/>
                  </a:moveTo>
                  <a:lnTo>
                    <a:pt x="8128000" y="5886323"/>
                  </a:lnTo>
                  <a:lnTo>
                    <a:pt x="8128000" y="5854573"/>
                  </a:lnTo>
                  <a:lnTo>
                    <a:pt x="8223250" y="5854573"/>
                  </a:lnTo>
                  <a:close/>
                  <a:moveTo>
                    <a:pt x="8001000" y="5854573"/>
                  </a:moveTo>
                  <a:lnTo>
                    <a:pt x="7905750" y="5854573"/>
                  </a:lnTo>
                  <a:lnTo>
                    <a:pt x="7905750" y="5822823"/>
                  </a:lnTo>
                  <a:lnTo>
                    <a:pt x="8001000" y="5822823"/>
                  </a:lnTo>
                  <a:close/>
                  <a:moveTo>
                    <a:pt x="7778750" y="5822823"/>
                  </a:moveTo>
                  <a:lnTo>
                    <a:pt x="7683500" y="5822823"/>
                  </a:lnTo>
                  <a:lnTo>
                    <a:pt x="7683500" y="5791073"/>
                  </a:lnTo>
                  <a:lnTo>
                    <a:pt x="7778750" y="5791073"/>
                  </a:lnTo>
                  <a:close/>
                  <a:moveTo>
                    <a:pt x="7556500" y="5791073"/>
                  </a:moveTo>
                  <a:lnTo>
                    <a:pt x="7461250" y="5791073"/>
                  </a:lnTo>
                  <a:lnTo>
                    <a:pt x="7461250" y="5759323"/>
                  </a:lnTo>
                  <a:lnTo>
                    <a:pt x="7556500" y="5759323"/>
                  </a:lnTo>
                  <a:close/>
                  <a:moveTo>
                    <a:pt x="7334250" y="5759323"/>
                  </a:moveTo>
                  <a:lnTo>
                    <a:pt x="7239000" y="5759323"/>
                  </a:lnTo>
                  <a:lnTo>
                    <a:pt x="7239000" y="5727573"/>
                  </a:lnTo>
                  <a:lnTo>
                    <a:pt x="7334250" y="5727573"/>
                  </a:lnTo>
                  <a:close/>
                  <a:moveTo>
                    <a:pt x="7112000" y="5727573"/>
                  </a:moveTo>
                  <a:lnTo>
                    <a:pt x="7016750" y="5727573"/>
                  </a:lnTo>
                  <a:lnTo>
                    <a:pt x="7016750" y="5695823"/>
                  </a:lnTo>
                  <a:lnTo>
                    <a:pt x="7112000" y="5695823"/>
                  </a:lnTo>
                  <a:close/>
                  <a:moveTo>
                    <a:pt x="6889750" y="5695823"/>
                  </a:moveTo>
                  <a:lnTo>
                    <a:pt x="6794500" y="5695823"/>
                  </a:lnTo>
                  <a:lnTo>
                    <a:pt x="6794500" y="5664073"/>
                  </a:lnTo>
                  <a:lnTo>
                    <a:pt x="6889750" y="5664073"/>
                  </a:lnTo>
                  <a:close/>
                  <a:moveTo>
                    <a:pt x="6667500" y="5664073"/>
                  </a:moveTo>
                  <a:lnTo>
                    <a:pt x="6572250" y="5664073"/>
                  </a:lnTo>
                  <a:lnTo>
                    <a:pt x="6572250" y="5632323"/>
                  </a:lnTo>
                  <a:lnTo>
                    <a:pt x="6667500" y="5632323"/>
                  </a:lnTo>
                  <a:close/>
                  <a:moveTo>
                    <a:pt x="6445250" y="5632323"/>
                  </a:moveTo>
                  <a:lnTo>
                    <a:pt x="6350000" y="5632323"/>
                  </a:lnTo>
                  <a:lnTo>
                    <a:pt x="6350000" y="5600573"/>
                  </a:lnTo>
                  <a:lnTo>
                    <a:pt x="6445250" y="5600573"/>
                  </a:lnTo>
                  <a:close/>
                  <a:moveTo>
                    <a:pt x="6223000" y="5600573"/>
                  </a:moveTo>
                  <a:lnTo>
                    <a:pt x="6127750" y="5600573"/>
                  </a:lnTo>
                  <a:lnTo>
                    <a:pt x="6127750" y="5568823"/>
                  </a:lnTo>
                  <a:lnTo>
                    <a:pt x="6223000" y="5568823"/>
                  </a:lnTo>
                  <a:close/>
                  <a:moveTo>
                    <a:pt x="6000750" y="5568823"/>
                  </a:moveTo>
                  <a:lnTo>
                    <a:pt x="5905500" y="5568823"/>
                  </a:lnTo>
                  <a:lnTo>
                    <a:pt x="5905500" y="5537073"/>
                  </a:lnTo>
                  <a:lnTo>
                    <a:pt x="6000750" y="5537073"/>
                  </a:lnTo>
                  <a:close/>
                  <a:moveTo>
                    <a:pt x="5778500" y="5537073"/>
                  </a:moveTo>
                  <a:lnTo>
                    <a:pt x="5683250" y="5537073"/>
                  </a:lnTo>
                  <a:lnTo>
                    <a:pt x="5683250" y="5505323"/>
                  </a:lnTo>
                  <a:lnTo>
                    <a:pt x="5778500" y="5505323"/>
                  </a:lnTo>
                  <a:close/>
                  <a:moveTo>
                    <a:pt x="5556250" y="5505323"/>
                  </a:moveTo>
                  <a:lnTo>
                    <a:pt x="5461000" y="5505323"/>
                  </a:lnTo>
                  <a:lnTo>
                    <a:pt x="5461000" y="5473573"/>
                  </a:lnTo>
                  <a:lnTo>
                    <a:pt x="5556250" y="5473573"/>
                  </a:lnTo>
                  <a:close/>
                  <a:moveTo>
                    <a:pt x="5334000" y="5473573"/>
                  </a:moveTo>
                  <a:lnTo>
                    <a:pt x="5238750" y="5473573"/>
                  </a:lnTo>
                  <a:lnTo>
                    <a:pt x="5238750" y="5441823"/>
                  </a:lnTo>
                  <a:lnTo>
                    <a:pt x="5334000" y="5441823"/>
                  </a:lnTo>
                  <a:close/>
                  <a:moveTo>
                    <a:pt x="5111750" y="5441823"/>
                  </a:moveTo>
                  <a:lnTo>
                    <a:pt x="5016500" y="5441823"/>
                  </a:lnTo>
                  <a:lnTo>
                    <a:pt x="5016500" y="5410073"/>
                  </a:lnTo>
                  <a:lnTo>
                    <a:pt x="5111750" y="5410073"/>
                  </a:lnTo>
                  <a:close/>
                  <a:moveTo>
                    <a:pt x="4889500" y="5410073"/>
                  </a:moveTo>
                  <a:lnTo>
                    <a:pt x="4794250" y="5410073"/>
                  </a:lnTo>
                  <a:lnTo>
                    <a:pt x="4794250" y="5378323"/>
                  </a:lnTo>
                  <a:lnTo>
                    <a:pt x="4889500" y="5378323"/>
                  </a:lnTo>
                  <a:close/>
                  <a:moveTo>
                    <a:pt x="4667250" y="5378323"/>
                  </a:moveTo>
                  <a:lnTo>
                    <a:pt x="4572000" y="5378323"/>
                  </a:lnTo>
                  <a:lnTo>
                    <a:pt x="4572000" y="5346573"/>
                  </a:lnTo>
                  <a:lnTo>
                    <a:pt x="4667250" y="5346573"/>
                  </a:lnTo>
                  <a:close/>
                  <a:moveTo>
                    <a:pt x="4445000" y="5346573"/>
                  </a:moveTo>
                  <a:lnTo>
                    <a:pt x="4349750" y="5346573"/>
                  </a:lnTo>
                  <a:lnTo>
                    <a:pt x="4349750" y="5314823"/>
                  </a:lnTo>
                  <a:lnTo>
                    <a:pt x="4445000" y="5314823"/>
                  </a:lnTo>
                  <a:close/>
                  <a:moveTo>
                    <a:pt x="4222750" y="5314823"/>
                  </a:moveTo>
                  <a:lnTo>
                    <a:pt x="4127500" y="5314823"/>
                  </a:lnTo>
                  <a:lnTo>
                    <a:pt x="4127500" y="5283073"/>
                  </a:lnTo>
                  <a:lnTo>
                    <a:pt x="4222750" y="5283073"/>
                  </a:lnTo>
                  <a:close/>
                  <a:moveTo>
                    <a:pt x="4000500" y="5283073"/>
                  </a:moveTo>
                  <a:lnTo>
                    <a:pt x="3905250" y="5283073"/>
                  </a:lnTo>
                  <a:lnTo>
                    <a:pt x="3905250" y="5251323"/>
                  </a:lnTo>
                  <a:lnTo>
                    <a:pt x="4000500" y="5251323"/>
                  </a:lnTo>
                  <a:close/>
                  <a:moveTo>
                    <a:pt x="3778250" y="5251323"/>
                  </a:moveTo>
                  <a:lnTo>
                    <a:pt x="3683000" y="5251323"/>
                  </a:lnTo>
                  <a:lnTo>
                    <a:pt x="3683000" y="5219573"/>
                  </a:lnTo>
                  <a:lnTo>
                    <a:pt x="3778250" y="5219573"/>
                  </a:lnTo>
                  <a:close/>
                  <a:moveTo>
                    <a:pt x="3556000" y="5219573"/>
                  </a:moveTo>
                  <a:lnTo>
                    <a:pt x="3460750" y="5219573"/>
                  </a:lnTo>
                  <a:lnTo>
                    <a:pt x="3460750" y="5187823"/>
                  </a:lnTo>
                  <a:lnTo>
                    <a:pt x="3556000" y="5187823"/>
                  </a:lnTo>
                  <a:close/>
                  <a:moveTo>
                    <a:pt x="3333750" y="5187823"/>
                  </a:moveTo>
                  <a:lnTo>
                    <a:pt x="3238500" y="5187823"/>
                  </a:lnTo>
                  <a:lnTo>
                    <a:pt x="3238500" y="5156073"/>
                  </a:lnTo>
                  <a:lnTo>
                    <a:pt x="3333750" y="5156073"/>
                  </a:lnTo>
                  <a:close/>
                  <a:moveTo>
                    <a:pt x="3111500" y="5156073"/>
                  </a:moveTo>
                  <a:lnTo>
                    <a:pt x="3016250" y="5156073"/>
                  </a:lnTo>
                  <a:lnTo>
                    <a:pt x="3016250" y="5124323"/>
                  </a:lnTo>
                  <a:lnTo>
                    <a:pt x="3111500" y="5124323"/>
                  </a:lnTo>
                  <a:close/>
                  <a:moveTo>
                    <a:pt x="2889250" y="5124323"/>
                  </a:moveTo>
                  <a:lnTo>
                    <a:pt x="2794000" y="5124323"/>
                  </a:lnTo>
                  <a:lnTo>
                    <a:pt x="2794000" y="5092573"/>
                  </a:lnTo>
                  <a:lnTo>
                    <a:pt x="2889250" y="5092573"/>
                  </a:lnTo>
                  <a:close/>
                  <a:moveTo>
                    <a:pt x="2667000" y="5092573"/>
                  </a:moveTo>
                  <a:lnTo>
                    <a:pt x="2571750" y="5092573"/>
                  </a:lnTo>
                  <a:lnTo>
                    <a:pt x="2571750" y="5060823"/>
                  </a:lnTo>
                  <a:lnTo>
                    <a:pt x="2667000" y="5060823"/>
                  </a:lnTo>
                  <a:close/>
                  <a:moveTo>
                    <a:pt x="2444750" y="5060823"/>
                  </a:moveTo>
                  <a:lnTo>
                    <a:pt x="2349500" y="5060823"/>
                  </a:lnTo>
                  <a:lnTo>
                    <a:pt x="2349500" y="5029073"/>
                  </a:lnTo>
                  <a:lnTo>
                    <a:pt x="2444750" y="5029073"/>
                  </a:lnTo>
                  <a:close/>
                  <a:moveTo>
                    <a:pt x="2222500" y="5029073"/>
                  </a:moveTo>
                  <a:lnTo>
                    <a:pt x="2127250" y="5029073"/>
                  </a:lnTo>
                  <a:lnTo>
                    <a:pt x="2127250" y="4997323"/>
                  </a:lnTo>
                  <a:lnTo>
                    <a:pt x="2222500" y="4997323"/>
                  </a:lnTo>
                  <a:close/>
                  <a:moveTo>
                    <a:pt x="2000250" y="4997323"/>
                  </a:moveTo>
                  <a:lnTo>
                    <a:pt x="1905000" y="4997323"/>
                  </a:lnTo>
                  <a:lnTo>
                    <a:pt x="1905000" y="4965573"/>
                  </a:lnTo>
                  <a:lnTo>
                    <a:pt x="2000250" y="4965573"/>
                  </a:lnTo>
                  <a:close/>
                  <a:moveTo>
                    <a:pt x="1778000" y="4965573"/>
                  </a:moveTo>
                  <a:lnTo>
                    <a:pt x="1682750" y="4965573"/>
                  </a:lnTo>
                  <a:lnTo>
                    <a:pt x="1682750" y="4933823"/>
                  </a:lnTo>
                  <a:lnTo>
                    <a:pt x="1778000" y="4933823"/>
                  </a:lnTo>
                  <a:close/>
                  <a:moveTo>
                    <a:pt x="1555750" y="4933823"/>
                  </a:moveTo>
                  <a:lnTo>
                    <a:pt x="1460500" y="4933823"/>
                  </a:lnTo>
                  <a:lnTo>
                    <a:pt x="1460500" y="4902073"/>
                  </a:lnTo>
                  <a:lnTo>
                    <a:pt x="1555750" y="4902073"/>
                  </a:lnTo>
                  <a:close/>
                  <a:moveTo>
                    <a:pt x="1333500" y="4902073"/>
                  </a:moveTo>
                  <a:lnTo>
                    <a:pt x="1238250" y="4902073"/>
                  </a:lnTo>
                  <a:lnTo>
                    <a:pt x="1238250" y="4870323"/>
                  </a:lnTo>
                  <a:lnTo>
                    <a:pt x="1333500" y="4870323"/>
                  </a:lnTo>
                  <a:close/>
                  <a:moveTo>
                    <a:pt x="1111250" y="4870323"/>
                  </a:moveTo>
                  <a:lnTo>
                    <a:pt x="1016000" y="4870323"/>
                  </a:lnTo>
                  <a:lnTo>
                    <a:pt x="1016000" y="4838573"/>
                  </a:lnTo>
                  <a:lnTo>
                    <a:pt x="1111250" y="4838573"/>
                  </a:lnTo>
                  <a:close/>
                  <a:moveTo>
                    <a:pt x="889000" y="4838573"/>
                  </a:moveTo>
                  <a:lnTo>
                    <a:pt x="793750" y="4838573"/>
                  </a:lnTo>
                  <a:lnTo>
                    <a:pt x="793750" y="4806823"/>
                  </a:lnTo>
                  <a:lnTo>
                    <a:pt x="889000" y="4806823"/>
                  </a:lnTo>
                  <a:close/>
                  <a:moveTo>
                    <a:pt x="666750" y="4806823"/>
                  </a:moveTo>
                  <a:lnTo>
                    <a:pt x="571500" y="4806823"/>
                  </a:lnTo>
                  <a:lnTo>
                    <a:pt x="571500" y="4775073"/>
                  </a:lnTo>
                  <a:lnTo>
                    <a:pt x="666750" y="4775073"/>
                  </a:lnTo>
                  <a:close/>
                  <a:moveTo>
                    <a:pt x="444500" y="4775073"/>
                  </a:moveTo>
                  <a:lnTo>
                    <a:pt x="349250" y="4775073"/>
                  </a:lnTo>
                  <a:lnTo>
                    <a:pt x="349250" y="4743323"/>
                  </a:lnTo>
                  <a:lnTo>
                    <a:pt x="444500" y="4743323"/>
                  </a:lnTo>
                  <a:close/>
                  <a:moveTo>
                    <a:pt x="222250" y="4743323"/>
                  </a:moveTo>
                  <a:lnTo>
                    <a:pt x="127000" y="4743323"/>
                  </a:lnTo>
                  <a:lnTo>
                    <a:pt x="127000" y="4711573"/>
                  </a:lnTo>
                  <a:lnTo>
                    <a:pt x="222250" y="4711573"/>
                  </a:lnTo>
                  <a:close/>
                  <a:moveTo>
                    <a:pt x="0" y="4711573"/>
                  </a:moveTo>
                  <a:lnTo>
                    <a:pt x="814959" y="4711573"/>
                  </a:lnTo>
                  <a:cubicBezTo>
                    <a:pt x="806196" y="4711573"/>
                    <a:pt x="799084" y="4704461"/>
                    <a:pt x="799084" y="4695698"/>
                  </a:cubicBezTo>
                  <a:lnTo>
                    <a:pt x="799084" y="4674362"/>
                  </a:lnTo>
                  <a:lnTo>
                    <a:pt x="830834" y="4674362"/>
                  </a:lnTo>
                  <a:lnTo>
                    <a:pt x="830834" y="4695698"/>
                  </a:lnTo>
                  <a:lnTo>
                    <a:pt x="814959" y="4695698"/>
                  </a:lnTo>
                  <a:lnTo>
                    <a:pt x="814959" y="4679823"/>
                  </a:lnTo>
                  <a:lnTo>
                    <a:pt x="888873" y="4679823"/>
                  </a:lnTo>
                  <a:close/>
                  <a:moveTo>
                    <a:pt x="799084" y="6071362"/>
                  </a:moveTo>
                  <a:lnTo>
                    <a:pt x="799084" y="5976112"/>
                  </a:lnTo>
                  <a:lnTo>
                    <a:pt x="830834" y="5976112"/>
                  </a:lnTo>
                  <a:lnTo>
                    <a:pt x="830834" y="6071362"/>
                  </a:lnTo>
                  <a:close/>
                  <a:moveTo>
                    <a:pt x="830834" y="5849112"/>
                  </a:moveTo>
                  <a:lnTo>
                    <a:pt x="830834" y="5753862"/>
                  </a:lnTo>
                  <a:lnTo>
                    <a:pt x="830834" y="5849112"/>
                  </a:lnTo>
                  <a:close/>
                  <a:moveTo>
                    <a:pt x="830834" y="5626862"/>
                  </a:moveTo>
                  <a:lnTo>
                    <a:pt x="830834" y="5531612"/>
                  </a:lnTo>
                  <a:lnTo>
                    <a:pt x="830834" y="5626862"/>
                  </a:lnTo>
                  <a:close/>
                  <a:moveTo>
                    <a:pt x="830834" y="5404612"/>
                  </a:moveTo>
                  <a:lnTo>
                    <a:pt x="830834" y="5309362"/>
                  </a:lnTo>
                  <a:lnTo>
                    <a:pt x="830834" y="5404612"/>
                  </a:lnTo>
                  <a:close/>
                  <a:moveTo>
                    <a:pt x="830834" y="5182362"/>
                  </a:moveTo>
                  <a:lnTo>
                    <a:pt x="830834" y="5087112"/>
                  </a:lnTo>
                  <a:lnTo>
                    <a:pt x="830834" y="5182362"/>
                  </a:lnTo>
                  <a:close/>
                  <a:moveTo>
                    <a:pt x="830834" y="4960112"/>
                  </a:moveTo>
                  <a:lnTo>
                    <a:pt x="830834" y="4864862"/>
                  </a:lnTo>
                  <a:lnTo>
                    <a:pt x="830834" y="4960112"/>
                  </a:lnTo>
                  <a:close/>
                  <a:moveTo>
                    <a:pt x="830834" y="4737862"/>
                  </a:moveTo>
                  <a:lnTo>
                    <a:pt x="830834" y="4642612"/>
                  </a:lnTo>
                  <a:lnTo>
                    <a:pt x="830834" y="4737862"/>
                  </a:lnTo>
                  <a:close/>
                  <a:moveTo>
                    <a:pt x="830834" y="4515612"/>
                  </a:moveTo>
                  <a:lnTo>
                    <a:pt x="830834" y="4420362"/>
                  </a:lnTo>
                  <a:lnTo>
                    <a:pt x="830834" y="4515612"/>
                  </a:lnTo>
                  <a:close/>
                  <a:moveTo>
                    <a:pt x="830834" y="4293362"/>
                  </a:moveTo>
                  <a:lnTo>
                    <a:pt x="830834" y="4198112"/>
                  </a:lnTo>
                  <a:lnTo>
                    <a:pt x="830834" y="4293362"/>
                  </a:lnTo>
                  <a:close/>
                  <a:moveTo>
                    <a:pt x="830834" y="4071112"/>
                  </a:moveTo>
                  <a:lnTo>
                    <a:pt x="830834" y="3975862"/>
                  </a:lnTo>
                  <a:lnTo>
                    <a:pt x="830834" y="4071112"/>
                  </a:lnTo>
                  <a:close/>
                  <a:moveTo>
                    <a:pt x="830834" y="3848862"/>
                  </a:moveTo>
                  <a:lnTo>
                    <a:pt x="830834" y="3753612"/>
                  </a:lnTo>
                  <a:lnTo>
                    <a:pt x="830834" y="3848862"/>
                  </a:lnTo>
                  <a:close/>
                  <a:moveTo>
                    <a:pt x="830834" y="3626612"/>
                  </a:moveTo>
                  <a:lnTo>
                    <a:pt x="830834" y="3531362"/>
                  </a:lnTo>
                  <a:lnTo>
                    <a:pt x="830834" y="3626612"/>
                  </a:lnTo>
                  <a:close/>
                  <a:moveTo>
                    <a:pt x="830834" y="3404362"/>
                  </a:moveTo>
                  <a:lnTo>
                    <a:pt x="830834" y="3309112"/>
                  </a:lnTo>
                  <a:lnTo>
                    <a:pt x="830834" y="3404362"/>
                  </a:lnTo>
                  <a:close/>
                  <a:moveTo>
                    <a:pt x="830834" y="3182112"/>
                  </a:moveTo>
                  <a:lnTo>
                    <a:pt x="830834" y="3086862"/>
                  </a:lnTo>
                  <a:lnTo>
                    <a:pt x="830834" y="3182112"/>
                  </a:lnTo>
                  <a:close/>
                  <a:moveTo>
                    <a:pt x="830834" y="2959862"/>
                  </a:moveTo>
                  <a:lnTo>
                    <a:pt x="830834" y="2864612"/>
                  </a:lnTo>
                  <a:lnTo>
                    <a:pt x="830834" y="2959862"/>
                  </a:lnTo>
                  <a:close/>
                  <a:moveTo>
                    <a:pt x="830834" y="2737612"/>
                  </a:moveTo>
                  <a:lnTo>
                    <a:pt x="830834" y="2642362"/>
                  </a:lnTo>
                  <a:lnTo>
                    <a:pt x="830834" y="2737612"/>
                  </a:lnTo>
                  <a:close/>
                  <a:moveTo>
                    <a:pt x="830834" y="2515362"/>
                  </a:moveTo>
                  <a:lnTo>
                    <a:pt x="830834" y="2420112"/>
                  </a:lnTo>
                  <a:lnTo>
                    <a:pt x="830834" y="2515362"/>
                  </a:lnTo>
                  <a:close/>
                  <a:moveTo>
                    <a:pt x="830834" y="2293112"/>
                  </a:moveTo>
                  <a:lnTo>
                    <a:pt x="830834" y="2197862"/>
                  </a:lnTo>
                  <a:lnTo>
                    <a:pt x="830834" y="2293112"/>
                  </a:lnTo>
                  <a:close/>
                  <a:moveTo>
                    <a:pt x="830834" y="2070862"/>
                  </a:moveTo>
                  <a:lnTo>
                    <a:pt x="830834" y="1975612"/>
                  </a:lnTo>
                  <a:lnTo>
                    <a:pt x="830834" y="2070862"/>
                  </a:lnTo>
                  <a:close/>
                  <a:moveTo>
                    <a:pt x="830834" y="1848612"/>
                  </a:moveTo>
                  <a:lnTo>
                    <a:pt x="830834" y="1753362"/>
                  </a:lnTo>
                  <a:lnTo>
                    <a:pt x="830834" y="1848612"/>
                  </a:lnTo>
                  <a:close/>
                  <a:moveTo>
                    <a:pt x="830834" y="1626362"/>
                  </a:moveTo>
                  <a:lnTo>
                    <a:pt x="830834" y="1531112"/>
                  </a:lnTo>
                  <a:lnTo>
                    <a:pt x="830834" y="1626362"/>
                  </a:lnTo>
                  <a:close/>
                  <a:moveTo>
                    <a:pt x="830834" y="1404112"/>
                  </a:moveTo>
                  <a:lnTo>
                    <a:pt x="830834" y="1308862"/>
                  </a:lnTo>
                  <a:lnTo>
                    <a:pt x="830834" y="1404112"/>
                  </a:lnTo>
                  <a:close/>
                  <a:moveTo>
                    <a:pt x="830834" y="1181862"/>
                  </a:moveTo>
                  <a:lnTo>
                    <a:pt x="830834" y="1086612"/>
                  </a:lnTo>
                  <a:lnTo>
                    <a:pt x="830834" y="1181862"/>
                  </a:lnTo>
                  <a:close/>
                  <a:moveTo>
                    <a:pt x="830834" y="959612"/>
                  </a:moveTo>
                  <a:lnTo>
                    <a:pt x="830834" y="864362"/>
                  </a:lnTo>
                  <a:lnTo>
                    <a:pt x="830834" y="959612"/>
                  </a:lnTo>
                  <a:close/>
                  <a:moveTo>
                    <a:pt x="830834" y="737362"/>
                  </a:moveTo>
                  <a:lnTo>
                    <a:pt x="830834" y="642112"/>
                  </a:lnTo>
                  <a:lnTo>
                    <a:pt x="830834" y="737362"/>
                  </a:lnTo>
                  <a:close/>
                  <a:moveTo>
                    <a:pt x="830834" y="515112"/>
                  </a:moveTo>
                  <a:lnTo>
                    <a:pt x="830834" y="419862"/>
                  </a:lnTo>
                  <a:lnTo>
                    <a:pt x="830834" y="515112"/>
                  </a:lnTo>
                  <a:close/>
                  <a:moveTo>
                    <a:pt x="830834" y="292862"/>
                  </a:moveTo>
                  <a:lnTo>
                    <a:pt x="830834" y="197612"/>
                  </a:lnTo>
                  <a:lnTo>
                    <a:pt x="830834" y="292862"/>
                  </a:lnTo>
                  <a:close/>
                  <a:moveTo>
                    <a:pt x="799084" y="70612"/>
                  </a:moveTo>
                  <a:lnTo>
                    <a:pt x="799084" y="15875"/>
                  </a:lnTo>
                  <a:cubicBezTo>
                    <a:pt x="799084" y="7112"/>
                    <a:pt x="806196" y="0"/>
                    <a:pt x="814959" y="0"/>
                  </a:cubicBezTo>
                  <a:lnTo>
                    <a:pt x="910209" y="0"/>
                  </a:lnTo>
                  <a:lnTo>
                    <a:pt x="910209" y="31750"/>
                  </a:lnTo>
                  <a:lnTo>
                    <a:pt x="814959" y="31750"/>
                  </a:lnTo>
                  <a:lnTo>
                    <a:pt x="814959" y="15875"/>
                  </a:lnTo>
                  <a:lnTo>
                    <a:pt x="830834" y="15875"/>
                  </a:lnTo>
                  <a:lnTo>
                    <a:pt x="830834" y="70612"/>
                  </a:lnTo>
                  <a:close/>
                </a:path>
              </a:pathLst>
            </a:custGeom>
            <a:solidFill>
              <a:srgbClr val="E7157B"/>
            </a:solidFill>
          </p:spPr>
        </p:sp>
      </p:grpSp>
      <p:grpSp>
        <p:nvGrpSpPr>
          <p:cNvPr id="71" name="Group 71"/>
          <p:cNvGrpSpPr/>
          <p:nvPr/>
        </p:nvGrpSpPr>
        <p:grpSpPr>
          <a:xfrm>
            <a:off x="2876803" y="4798506"/>
            <a:ext cx="2472450" cy="755092"/>
            <a:chOff x="0" y="0"/>
            <a:chExt cx="3296600" cy="1006790"/>
          </a:xfrm>
        </p:grpSpPr>
        <p:sp>
          <p:nvSpPr>
            <p:cNvPr id="72" name="Freeform 72"/>
            <p:cNvSpPr/>
            <p:nvPr/>
          </p:nvSpPr>
          <p:spPr>
            <a:xfrm>
              <a:off x="0" y="0"/>
              <a:ext cx="3296539" cy="1006729"/>
            </a:xfrm>
            <a:custGeom>
              <a:avLst/>
              <a:gdLst/>
              <a:ahLst/>
              <a:cxnLst/>
              <a:rect l="l" t="t" r="r" b="b"/>
              <a:pathLst>
                <a:path w="3296539" h="1006729">
                  <a:moveTo>
                    <a:pt x="0" y="0"/>
                  </a:moveTo>
                  <a:lnTo>
                    <a:pt x="3296539" y="0"/>
                  </a:lnTo>
                  <a:lnTo>
                    <a:pt x="3296539" y="1006729"/>
                  </a:lnTo>
                  <a:lnTo>
                    <a:pt x="0" y="1006729"/>
                  </a:lnTo>
                  <a:close/>
                </a:path>
              </a:pathLst>
            </a:custGeom>
            <a:solidFill>
              <a:srgbClr val="EE1B93"/>
            </a:solidFill>
          </p:spPr>
        </p:sp>
        <p:sp>
          <p:nvSpPr>
            <p:cNvPr id="73" name="TextBox 73"/>
            <p:cNvSpPr txBox="1"/>
            <p:nvPr/>
          </p:nvSpPr>
          <p:spPr>
            <a:xfrm>
              <a:off x="0" y="-9525"/>
              <a:ext cx="3296600" cy="1016315"/>
            </a:xfrm>
            <a:prstGeom prst="rect">
              <a:avLst/>
            </a:prstGeom>
          </p:spPr>
          <p:txBody>
            <a:bodyPr lIns="50800" tIns="50800" rIns="50800" bIns="50800" rtlCol="0" anchor="ctr"/>
            <a:lstStyle/>
            <a:p>
              <a:pPr algn="ctr">
                <a:lnSpc>
                  <a:spcPts val="2879"/>
                </a:lnSpc>
              </a:pPr>
              <a:r>
                <a:rPr lang="en-US" sz="2400">
                  <a:solidFill>
                    <a:srgbClr val="FFFFFF"/>
                  </a:solidFill>
                  <a:latin typeface="Arimo"/>
                  <a:ea typeface="Arimo"/>
                  <a:cs typeface="Arimo"/>
                  <a:sym typeface="Arimo"/>
                </a:rPr>
                <a:t>multi-modal embedding</a:t>
              </a:r>
            </a:p>
          </p:txBody>
        </p:sp>
      </p:grpSp>
      <p:grpSp>
        <p:nvGrpSpPr>
          <p:cNvPr id="74" name="Group 74"/>
          <p:cNvGrpSpPr/>
          <p:nvPr/>
        </p:nvGrpSpPr>
        <p:grpSpPr>
          <a:xfrm>
            <a:off x="3913212" y="8352868"/>
            <a:ext cx="1394703" cy="969497"/>
            <a:chOff x="0" y="0"/>
            <a:chExt cx="1859604" cy="1292662"/>
          </a:xfrm>
        </p:grpSpPr>
        <p:sp>
          <p:nvSpPr>
            <p:cNvPr id="75" name="Freeform 75"/>
            <p:cNvSpPr/>
            <p:nvPr/>
          </p:nvSpPr>
          <p:spPr>
            <a:xfrm>
              <a:off x="0" y="0"/>
              <a:ext cx="1859604" cy="1292662"/>
            </a:xfrm>
            <a:custGeom>
              <a:avLst/>
              <a:gdLst/>
              <a:ahLst/>
              <a:cxnLst/>
              <a:rect l="l" t="t" r="r" b="b"/>
              <a:pathLst>
                <a:path w="1859604" h="1292662">
                  <a:moveTo>
                    <a:pt x="0" y="0"/>
                  </a:moveTo>
                  <a:lnTo>
                    <a:pt x="1859604" y="0"/>
                  </a:lnTo>
                  <a:lnTo>
                    <a:pt x="1859604" y="1292662"/>
                  </a:lnTo>
                  <a:lnTo>
                    <a:pt x="0" y="1292662"/>
                  </a:lnTo>
                  <a:close/>
                </a:path>
              </a:pathLst>
            </a:custGeom>
            <a:solidFill>
              <a:srgbClr val="000000">
                <a:alpha val="0"/>
              </a:srgbClr>
            </a:solidFill>
          </p:spPr>
        </p:sp>
        <p:sp>
          <p:nvSpPr>
            <p:cNvPr id="76" name="TextBox 76"/>
            <p:cNvSpPr txBox="1"/>
            <p:nvPr/>
          </p:nvSpPr>
          <p:spPr>
            <a:xfrm>
              <a:off x="0" y="-19050"/>
              <a:ext cx="1859604" cy="1311712"/>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Textract</a:t>
              </a:r>
            </a:p>
            <a:p>
              <a:pPr algn="ctr">
                <a:lnSpc>
                  <a:spcPts val="2160"/>
                </a:lnSpc>
              </a:pPr>
              <a:endParaRPr lang="en-US" sz="1800">
                <a:solidFill>
                  <a:srgbClr val="FFFFFF"/>
                </a:solidFill>
                <a:latin typeface="Arimo"/>
                <a:ea typeface="Arimo"/>
                <a:cs typeface="Arimo"/>
                <a:sym typeface="Arimo"/>
              </a:endParaRPr>
            </a:p>
          </p:txBody>
        </p:sp>
      </p:grpSp>
      <p:sp>
        <p:nvSpPr>
          <p:cNvPr id="77" name="Freeform 77"/>
          <p:cNvSpPr/>
          <p:nvPr/>
        </p:nvSpPr>
        <p:spPr>
          <a:xfrm>
            <a:off x="9064749" y="7686266"/>
            <a:ext cx="710447" cy="656231"/>
          </a:xfrm>
          <a:custGeom>
            <a:avLst/>
            <a:gdLst/>
            <a:ahLst/>
            <a:cxnLst/>
            <a:rect l="l" t="t" r="r" b="b"/>
            <a:pathLst>
              <a:path w="710447" h="656231">
                <a:moveTo>
                  <a:pt x="0" y="0"/>
                </a:moveTo>
                <a:lnTo>
                  <a:pt x="710447" y="0"/>
                </a:lnTo>
                <a:lnTo>
                  <a:pt x="710447" y="656230"/>
                </a:lnTo>
                <a:lnTo>
                  <a:pt x="0" y="65623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grpSp>
        <p:nvGrpSpPr>
          <p:cNvPr id="78" name="Group 78"/>
          <p:cNvGrpSpPr/>
          <p:nvPr/>
        </p:nvGrpSpPr>
        <p:grpSpPr>
          <a:xfrm>
            <a:off x="8718851" y="8323798"/>
            <a:ext cx="1543934" cy="692498"/>
            <a:chOff x="0" y="0"/>
            <a:chExt cx="2058578" cy="923330"/>
          </a:xfrm>
        </p:grpSpPr>
        <p:sp>
          <p:nvSpPr>
            <p:cNvPr id="79" name="Freeform 79"/>
            <p:cNvSpPr/>
            <p:nvPr/>
          </p:nvSpPr>
          <p:spPr>
            <a:xfrm>
              <a:off x="0" y="0"/>
              <a:ext cx="2058578" cy="923330"/>
            </a:xfrm>
            <a:custGeom>
              <a:avLst/>
              <a:gdLst/>
              <a:ahLst/>
              <a:cxnLst/>
              <a:rect l="l" t="t" r="r" b="b"/>
              <a:pathLst>
                <a:path w="2058578" h="923330">
                  <a:moveTo>
                    <a:pt x="0" y="0"/>
                  </a:moveTo>
                  <a:lnTo>
                    <a:pt x="2058578" y="0"/>
                  </a:lnTo>
                  <a:lnTo>
                    <a:pt x="2058578" y="923330"/>
                  </a:lnTo>
                  <a:lnTo>
                    <a:pt x="0" y="923330"/>
                  </a:lnTo>
                  <a:close/>
                </a:path>
              </a:pathLst>
            </a:custGeom>
            <a:solidFill>
              <a:srgbClr val="000000">
                <a:alpha val="0"/>
              </a:srgbClr>
            </a:solidFill>
          </p:spPr>
        </p:sp>
        <p:sp>
          <p:nvSpPr>
            <p:cNvPr id="80" name="TextBox 80"/>
            <p:cNvSpPr txBox="1"/>
            <p:nvPr/>
          </p:nvSpPr>
          <p:spPr>
            <a:xfrm>
              <a:off x="0" y="-19050"/>
              <a:ext cx="2058578" cy="942380"/>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Transcribe</a:t>
              </a:r>
            </a:p>
          </p:txBody>
        </p:sp>
      </p:grpSp>
      <p:sp>
        <p:nvSpPr>
          <p:cNvPr id="81" name="Freeform 81"/>
          <p:cNvSpPr/>
          <p:nvPr/>
        </p:nvSpPr>
        <p:spPr>
          <a:xfrm>
            <a:off x="6404266" y="5235050"/>
            <a:ext cx="1094340" cy="840875"/>
          </a:xfrm>
          <a:custGeom>
            <a:avLst/>
            <a:gdLst/>
            <a:ahLst/>
            <a:cxnLst/>
            <a:rect l="l" t="t" r="r" b="b"/>
            <a:pathLst>
              <a:path w="1094340" h="840875">
                <a:moveTo>
                  <a:pt x="0" y="0"/>
                </a:moveTo>
                <a:lnTo>
                  <a:pt x="1094340" y="0"/>
                </a:lnTo>
                <a:lnTo>
                  <a:pt x="1094340" y="840875"/>
                </a:lnTo>
                <a:lnTo>
                  <a:pt x="0" y="84087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82" name="Freeform 82"/>
          <p:cNvSpPr/>
          <p:nvPr/>
        </p:nvSpPr>
        <p:spPr>
          <a:xfrm>
            <a:off x="7365217" y="5428500"/>
            <a:ext cx="450578" cy="450578"/>
          </a:xfrm>
          <a:custGeom>
            <a:avLst/>
            <a:gdLst/>
            <a:ahLst/>
            <a:cxnLst/>
            <a:rect l="l" t="t" r="r" b="b"/>
            <a:pathLst>
              <a:path w="450578" h="450578">
                <a:moveTo>
                  <a:pt x="0" y="0"/>
                </a:moveTo>
                <a:lnTo>
                  <a:pt x="450578" y="0"/>
                </a:lnTo>
                <a:lnTo>
                  <a:pt x="450578" y="450578"/>
                </a:lnTo>
                <a:lnTo>
                  <a:pt x="0" y="450578"/>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grpSp>
        <p:nvGrpSpPr>
          <p:cNvPr id="83" name="Group 83"/>
          <p:cNvGrpSpPr/>
          <p:nvPr/>
        </p:nvGrpSpPr>
        <p:grpSpPr>
          <a:xfrm>
            <a:off x="6263316" y="6145029"/>
            <a:ext cx="1394703" cy="692498"/>
            <a:chOff x="0" y="0"/>
            <a:chExt cx="1859604" cy="923330"/>
          </a:xfrm>
        </p:grpSpPr>
        <p:sp>
          <p:nvSpPr>
            <p:cNvPr id="84" name="Freeform 84"/>
            <p:cNvSpPr/>
            <p:nvPr/>
          </p:nvSpPr>
          <p:spPr>
            <a:xfrm>
              <a:off x="0" y="0"/>
              <a:ext cx="1859604" cy="923330"/>
            </a:xfrm>
            <a:custGeom>
              <a:avLst/>
              <a:gdLst/>
              <a:ahLst/>
              <a:cxnLst/>
              <a:rect l="l" t="t" r="r" b="b"/>
              <a:pathLst>
                <a:path w="1859604" h="923330">
                  <a:moveTo>
                    <a:pt x="0" y="0"/>
                  </a:moveTo>
                  <a:lnTo>
                    <a:pt x="1859604" y="0"/>
                  </a:lnTo>
                  <a:lnTo>
                    <a:pt x="1859604" y="923330"/>
                  </a:lnTo>
                  <a:lnTo>
                    <a:pt x="0" y="923330"/>
                  </a:lnTo>
                  <a:close/>
                </a:path>
              </a:pathLst>
            </a:custGeom>
            <a:solidFill>
              <a:srgbClr val="000000">
                <a:alpha val="0"/>
              </a:srgbClr>
            </a:solidFill>
          </p:spPr>
        </p:sp>
        <p:sp>
          <p:nvSpPr>
            <p:cNvPr id="85" name="TextBox 85"/>
            <p:cNvSpPr txBox="1"/>
            <p:nvPr/>
          </p:nvSpPr>
          <p:spPr>
            <a:xfrm>
              <a:off x="0" y="-19050"/>
              <a:ext cx="1859604" cy="942380"/>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Categorized Data</a:t>
              </a:r>
            </a:p>
          </p:txBody>
        </p:sp>
      </p:grpSp>
      <p:sp>
        <p:nvSpPr>
          <p:cNvPr id="86" name="AutoShape 86"/>
          <p:cNvSpPr/>
          <p:nvPr/>
        </p:nvSpPr>
        <p:spPr>
          <a:xfrm rot="2124859">
            <a:off x="7273387" y="6799462"/>
            <a:ext cx="2612556" cy="0"/>
          </a:xfrm>
          <a:prstGeom prst="line">
            <a:avLst/>
          </a:prstGeom>
          <a:ln w="19050" cap="rnd">
            <a:solidFill>
              <a:srgbClr val="FFFFFF"/>
            </a:solidFill>
            <a:prstDash val="solid"/>
            <a:headEnd type="none" w="sm" len="sm"/>
            <a:tailEnd type="triangle" w="lg" len="med"/>
          </a:ln>
        </p:spPr>
      </p:sp>
      <p:sp>
        <p:nvSpPr>
          <p:cNvPr id="87" name="Freeform 87"/>
          <p:cNvSpPr/>
          <p:nvPr/>
        </p:nvSpPr>
        <p:spPr>
          <a:xfrm>
            <a:off x="4472640" y="7650051"/>
            <a:ext cx="674778" cy="662940"/>
          </a:xfrm>
          <a:custGeom>
            <a:avLst/>
            <a:gdLst/>
            <a:ahLst/>
            <a:cxnLst/>
            <a:rect l="l" t="t" r="r" b="b"/>
            <a:pathLst>
              <a:path w="674778" h="662940">
                <a:moveTo>
                  <a:pt x="0" y="0"/>
                </a:moveTo>
                <a:lnTo>
                  <a:pt x="674778" y="0"/>
                </a:lnTo>
                <a:lnTo>
                  <a:pt x="674778" y="662940"/>
                </a:lnTo>
                <a:lnTo>
                  <a:pt x="0" y="66294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88" name="Freeform 88"/>
          <p:cNvSpPr/>
          <p:nvPr/>
        </p:nvSpPr>
        <p:spPr>
          <a:xfrm>
            <a:off x="3900765" y="6527841"/>
            <a:ext cx="685800" cy="544436"/>
          </a:xfrm>
          <a:custGeom>
            <a:avLst/>
            <a:gdLst/>
            <a:ahLst/>
            <a:cxnLst/>
            <a:rect l="l" t="t" r="r" b="b"/>
            <a:pathLst>
              <a:path w="685800" h="544436">
                <a:moveTo>
                  <a:pt x="0" y="0"/>
                </a:moveTo>
                <a:lnTo>
                  <a:pt x="685800" y="0"/>
                </a:lnTo>
                <a:lnTo>
                  <a:pt x="685800" y="544436"/>
                </a:lnTo>
                <a:lnTo>
                  <a:pt x="0" y="544436"/>
                </a:lnTo>
                <a:lnTo>
                  <a:pt x="0" y="0"/>
                </a:lnTo>
                <a:close/>
              </a:path>
            </a:pathLst>
          </a:custGeom>
          <a:blipFill>
            <a:blip r:embed="rId12">
              <a:extLst>
                <a:ext uri="{96DAC541-7B7A-43D3-8B79-37D633B846F1}">
                  <asvg:svgBlip xmlns:asvg="http://schemas.microsoft.com/office/drawing/2016/SVG/main" r:embed="rId13"/>
                </a:ext>
              </a:extLst>
            </a:blip>
            <a:stretch>
              <a:fillRect b="-25965"/>
            </a:stretch>
          </a:blipFill>
        </p:spPr>
      </p:sp>
      <p:sp>
        <p:nvSpPr>
          <p:cNvPr id="89" name="AutoShape 89"/>
          <p:cNvSpPr/>
          <p:nvPr/>
        </p:nvSpPr>
        <p:spPr>
          <a:xfrm rot="-2395619">
            <a:off x="4300631" y="6807615"/>
            <a:ext cx="2367922" cy="0"/>
          </a:xfrm>
          <a:prstGeom prst="line">
            <a:avLst/>
          </a:prstGeom>
          <a:ln w="19050" cap="rnd">
            <a:solidFill>
              <a:srgbClr val="FFFFFF"/>
            </a:solidFill>
            <a:prstDash val="solid"/>
            <a:headEnd type="none" w="sm" len="sm"/>
            <a:tailEnd type="triangle" w="lg" len="med"/>
          </a:ln>
        </p:spPr>
      </p:sp>
      <p:sp>
        <p:nvSpPr>
          <p:cNvPr id="90" name="Freeform 90"/>
          <p:cNvSpPr/>
          <p:nvPr/>
        </p:nvSpPr>
        <p:spPr>
          <a:xfrm>
            <a:off x="9649649" y="6266241"/>
            <a:ext cx="587006" cy="571286"/>
          </a:xfrm>
          <a:custGeom>
            <a:avLst/>
            <a:gdLst/>
            <a:ahLst/>
            <a:cxnLst/>
            <a:rect l="l" t="t" r="r" b="b"/>
            <a:pathLst>
              <a:path w="587006" h="571286">
                <a:moveTo>
                  <a:pt x="0" y="0"/>
                </a:moveTo>
                <a:lnTo>
                  <a:pt x="587005" y="0"/>
                </a:lnTo>
                <a:lnTo>
                  <a:pt x="587005" y="571285"/>
                </a:lnTo>
                <a:lnTo>
                  <a:pt x="0" y="571285"/>
                </a:lnTo>
                <a:lnTo>
                  <a:pt x="0" y="0"/>
                </a:lnTo>
                <a:close/>
              </a:path>
            </a:pathLst>
          </a:custGeom>
          <a:blipFill>
            <a:blip r:embed="rId10">
              <a:extLst>
                <a:ext uri="{96DAC541-7B7A-43D3-8B79-37D633B846F1}">
                  <asvg:svgBlip xmlns:asvg="http://schemas.microsoft.com/office/drawing/2016/SVG/main" r:embed="rId11"/>
                </a:ext>
              </a:extLst>
            </a:blip>
            <a:stretch>
              <a:fillRect t="-1375" b="-1375"/>
            </a:stretch>
          </a:blipFill>
        </p:spPr>
      </p:sp>
      <p:grpSp>
        <p:nvGrpSpPr>
          <p:cNvPr id="91" name="Group 91"/>
          <p:cNvGrpSpPr/>
          <p:nvPr/>
        </p:nvGrpSpPr>
        <p:grpSpPr>
          <a:xfrm>
            <a:off x="6316191" y="8629869"/>
            <a:ext cx="1743220" cy="415499"/>
            <a:chOff x="0" y="0"/>
            <a:chExt cx="2324294" cy="553998"/>
          </a:xfrm>
        </p:grpSpPr>
        <p:sp>
          <p:nvSpPr>
            <p:cNvPr id="92" name="Freeform 92"/>
            <p:cNvSpPr/>
            <p:nvPr/>
          </p:nvSpPr>
          <p:spPr>
            <a:xfrm>
              <a:off x="0" y="0"/>
              <a:ext cx="2324294" cy="553998"/>
            </a:xfrm>
            <a:custGeom>
              <a:avLst/>
              <a:gdLst/>
              <a:ahLst/>
              <a:cxnLst/>
              <a:rect l="l" t="t" r="r" b="b"/>
              <a:pathLst>
                <a:path w="2324294" h="553998">
                  <a:moveTo>
                    <a:pt x="0" y="0"/>
                  </a:moveTo>
                  <a:lnTo>
                    <a:pt x="2324294" y="0"/>
                  </a:lnTo>
                  <a:lnTo>
                    <a:pt x="2324294" y="553998"/>
                  </a:lnTo>
                  <a:lnTo>
                    <a:pt x="0" y="553998"/>
                  </a:lnTo>
                  <a:close/>
                </a:path>
              </a:pathLst>
            </a:custGeom>
            <a:solidFill>
              <a:srgbClr val="000000">
                <a:alpha val="0"/>
              </a:srgbClr>
            </a:solidFill>
          </p:spPr>
        </p:sp>
        <p:sp>
          <p:nvSpPr>
            <p:cNvPr id="93" name="TextBox 93"/>
            <p:cNvSpPr txBox="1"/>
            <p:nvPr/>
          </p:nvSpPr>
          <p:spPr>
            <a:xfrm>
              <a:off x="0" y="-19050"/>
              <a:ext cx="2324294"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Translation</a:t>
              </a:r>
            </a:p>
          </p:txBody>
        </p:sp>
      </p:grpSp>
      <p:sp>
        <p:nvSpPr>
          <p:cNvPr id="94" name="AutoShape 94"/>
          <p:cNvSpPr/>
          <p:nvPr/>
        </p:nvSpPr>
        <p:spPr>
          <a:xfrm rot="5249651">
            <a:off x="6828858" y="7229953"/>
            <a:ext cx="653579" cy="0"/>
          </a:xfrm>
          <a:prstGeom prst="line">
            <a:avLst/>
          </a:prstGeom>
          <a:ln w="19050" cap="rnd">
            <a:solidFill>
              <a:srgbClr val="FFFFFF"/>
            </a:solidFill>
            <a:prstDash val="solid"/>
            <a:headEnd type="none" w="sm" len="sm"/>
            <a:tailEnd type="triangle" w="lg" len="med"/>
          </a:ln>
        </p:spPr>
      </p:sp>
      <p:sp>
        <p:nvSpPr>
          <p:cNvPr id="95" name="Freeform 95"/>
          <p:cNvSpPr/>
          <p:nvPr/>
        </p:nvSpPr>
        <p:spPr>
          <a:xfrm>
            <a:off x="9783776" y="6706016"/>
            <a:ext cx="587006" cy="571285"/>
          </a:xfrm>
          <a:custGeom>
            <a:avLst/>
            <a:gdLst/>
            <a:ahLst/>
            <a:cxnLst/>
            <a:rect l="l" t="t" r="r" b="b"/>
            <a:pathLst>
              <a:path w="587006" h="571285">
                <a:moveTo>
                  <a:pt x="0" y="0"/>
                </a:moveTo>
                <a:lnTo>
                  <a:pt x="587005" y="0"/>
                </a:lnTo>
                <a:lnTo>
                  <a:pt x="587005" y="571285"/>
                </a:lnTo>
                <a:lnTo>
                  <a:pt x="0" y="571285"/>
                </a:lnTo>
                <a:lnTo>
                  <a:pt x="0" y="0"/>
                </a:lnTo>
                <a:close/>
              </a:path>
            </a:pathLst>
          </a:custGeom>
          <a:blipFill>
            <a:blip r:embed="rId4">
              <a:extLst>
                <a:ext uri="{96DAC541-7B7A-43D3-8B79-37D633B846F1}">
                  <asvg:svgBlip xmlns:asvg="http://schemas.microsoft.com/office/drawing/2016/SVG/main" r:embed="rId5"/>
                </a:ext>
              </a:extLst>
            </a:blip>
            <a:stretch>
              <a:fillRect t="-1375" b="-1375"/>
            </a:stretch>
          </a:blipFill>
        </p:spPr>
      </p:sp>
      <p:sp>
        <p:nvSpPr>
          <p:cNvPr id="96" name="Freeform 96"/>
          <p:cNvSpPr/>
          <p:nvPr/>
        </p:nvSpPr>
        <p:spPr>
          <a:xfrm>
            <a:off x="6596229" y="7502667"/>
            <a:ext cx="1168724" cy="1200626"/>
          </a:xfrm>
          <a:custGeom>
            <a:avLst/>
            <a:gdLst/>
            <a:ahLst/>
            <a:cxnLst/>
            <a:rect l="l" t="t" r="r" b="b"/>
            <a:pathLst>
              <a:path w="1168724" h="1200626">
                <a:moveTo>
                  <a:pt x="0" y="0"/>
                </a:moveTo>
                <a:lnTo>
                  <a:pt x="1168724" y="0"/>
                </a:lnTo>
                <a:lnTo>
                  <a:pt x="1168724" y="1200625"/>
                </a:lnTo>
                <a:lnTo>
                  <a:pt x="0" y="1200625"/>
                </a:lnTo>
                <a:lnTo>
                  <a:pt x="0" y="0"/>
                </a:lnTo>
                <a:close/>
              </a:path>
            </a:pathLst>
          </a:custGeom>
          <a:blipFill>
            <a:blip r:embed="rId30">
              <a:extLst>
                <a:ext uri="{96DAC541-7B7A-43D3-8B79-37D633B846F1}">
                  <asvg:svgBlip xmlns:asvg="http://schemas.microsoft.com/office/drawing/2016/SVG/main" r:embed="rId31"/>
                </a:ext>
              </a:extLst>
            </a:blip>
            <a:stretch>
              <a:fillRect l="-1364" r="-1364"/>
            </a:stretch>
          </a:blipFill>
        </p:spPr>
      </p:sp>
      <p:sp>
        <p:nvSpPr>
          <p:cNvPr id="97" name="Freeform 97"/>
          <p:cNvSpPr/>
          <p:nvPr/>
        </p:nvSpPr>
        <p:spPr>
          <a:xfrm>
            <a:off x="6447704" y="6932103"/>
            <a:ext cx="587005" cy="571285"/>
          </a:xfrm>
          <a:custGeom>
            <a:avLst/>
            <a:gdLst/>
            <a:ahLst/>
            <a:cxnLst/>
            <a:rect l="l" t="t" r="r" b="b"/>
            <a:pathLst>
              <a:path w="587005" h="571285">
                <a:moveTo>
                  <a:pt x="0" y="0"/>
                </a:moveTo>
                <a:lnTo>
                  <a:pt x="587005" y="0"/>
                </a:lnTo>
                <a:lnTo>
                  <a:pt x="587005" y="571285"/>
                </a:lnTo>
                <a:lnTo>
                  <a:pt x="0" y="571285"/>
                </a:lnTo>
                <a:lnTo>
                  <a:pt x="0" y="0"/>
                </a:lnTo>
                <a:close/>
              </a:path>
            </a:pathLst>
          </a:custGeom>
          <a:blipFill>
            <a:blip r:embed="rId8">
              <a:extLst>
                <a:ext uri="{96DAC541-7B7A-43D3-8B79-37D633B846F1}">
                  <asvg:svgBlip xmlns:asvg="http://schemas.microsoft.com/office/drawing/2016/SVG/main" r:embed="rId9"/>
                </a:ext>
              </a:extLst>
            </a:blip>
            <a:stretch>
              <a:fillRect b="-2751"/>
            </a:stretch>
          </a:blipFill>
        </p:spPr>
      </p:sp>
      <p:sp>
        <p:nvSpPr>
          <p:cNvPr id="98" name="Freeform 98"/>
          <p:cNvSpPr/>
          <p:nvPr/>
        </p:nvSpPr>
        <p:spPr>
          <a:xfrm>
            <a:off x="3753300" y="6663620"/>
            <a:ext cx="587005" cy="571285"/>
          </a:xfrm>
          <a:custGeom>
            <a:avLst/>
            <a:gdLst/>
            <a:ahLst/>
            <a:cxnLst/>
            <a:rect l="l" t="t" r="r" b="b"/>
            <a:pathLst>
              <a:path w="587005" h="571285">
                <a:moveTo>
                  <a:pt x="0" y="0"/>
                </a:moveTo>
                <a:lnTo>
                  <a:pt x="587006" y="0"/>
                </a:lnTo>
                <a:lnTo>
                  <a:pt x="587006" y="571285"/>
                </a:lnTo>
                <a:lnTo>
                  <a:pt x="0" y="571285"/>
                </a:lnTo>
                <a:lnTo>
                  <a:pt x="0" y="0"/>
                </a:lnTo>
                <a:close/>
              </a:path>
            </a:pathLst>
          </a:custGeom>
          <a:blipFill>
            <a:blip r:embed="rId6">
              <a:extLst>
                <a:ext uri="{96DAC541-7B7A-43D3-8B79-37D633B846F1}">
                  <asvg:svgBlip xmlns:asvg="http://schemas.microsoft.com/office/drawing/2016/SVG/main" r:embed="rId7"/>
                </a:ext>
              </a:extLst>
            </a:blip>
            <a:stretch>
              <a:fillRect b="-2751"/>
            </a:stretch>
          </a:blipFill>
        </p:spPr>
      </p:sp>
      <p:sp>
        <p:nvSpPr>
          <p:cNvPr id="99" name="AutoShape 99"/>
          <p:cNvSpPr/>
          <p:nvPr/>
        </p:nvSpPr>
        <p:spPr>
          <a:xfrm rot="-2226319">
            <a:off x="6656484" y="4426114"/>
            <a:ext cx="2103227" cy="0"/>
          </a:xfrm>
          <a:prstGeom prst="line">
            <a:avLst/>
          </a:prstGeom>
          <a:ln w="19050" cap="rnd">
            <a:solidFill>
              <a:srgbClr val="FFFFFF"/>
            </a:solidFill>
            <a:prstDash val="solid"/>
            <a:headEnd type="none" w="sm" len="sm"/>
            <a:tailEnd type="triangle" w="lg" len="med"/>
          </a:ln>
        </p:spPr>
      </p:sp>
      <p:grpSp>
        <p:nvGrpSpPr>
          <p:cNvPr id="100" name="Group 100"/>
          <p:cNvGrpSpPr/>
          <p:nvPr/>
        </p:nvGrpSpPr>
        <p:grpSpPr>
          <a:xfrm>
            <a:off x="11342658" y="2265906"/>
            <a:ext cx="769058" cy="769057"/>
            <a:chOff x="0" y="0"/>
            <a:chExt cx="1025410" cy="1025410"/>
          </a:xfrm>
        </p:grpSpPr>
        <p:sp>
          <p:nvSpPr>
            <p:cNvPr id="101" name="Freeform 101"/>
            <p:cNvSpPr/>
            <p:nvPr/>
          </p:nvSpPr>
          <p:spPr>
            <a:xfrm>
              <a:off x="0" y="0"/>
              <a:ext cx="1025398" cy="1025398"/>
            </a:xfrm>
            <a:custGeom>
              <a:avLst/>
              <a:gdLst/>
              <a:ahLst/>
              <a:cxnLst/>
              <a:rect l="l" t="t" r="r" b="b"/>
              <a:pathLst>
                <a:path w="1025398" h="1025398">
                  <a:moveTo>
                    <a:pt x="0" y="0"/>
                  </a:moveTo>
                  <a:lnTo>
                    <a:pt x="1025398" y="0"/>
                  </a:lnTo>
                  <a:lnTo>
                    <a:pt x="1025398" y="1025398"/>
                  </a:lnTo>
                  <a:lnTo>
                    <a:pt x="0" y="1025398"/>
                  </a:lnTo>
                  <a:close/>
                </a:path>
              </a:pathLst>
            </a:custGeom>
            <a:solidFill>
              <a:srgbClr val="FFFFFF"/>
            </a:solidFill>
          </p:spPr>
        </p:sp>
      </p:grpSp>
      <p:sp>
        <p:nvSpPr>
          <p:cNvPr id="102" name="Freeform 102"/>
          <p:cNvSpPr/>
          <p:nvPr/>
        </p:nvSpPr>
        <p:spPr>
          <a:xfrm>
            <a:off x="11339634" y="2300758"/>
            <a:ext cx="774619" cy="702000"/>
          </a:xfrm>
          <a:custGeom>
            <a:avLst/>
            <a:gdLst/>
            <a:ahLst/>
            <a:cxnLst/>
            <a:rect l="l" t="t" r="r" b="b"/>
            <a:pathLst>
              <a:path w="774619" h="702000">
                <a:moveTo>
                  <a:pt x="0" y="0"/>
                </a:moveTo>
                <a:lnTo>
                  <a:pt x="774619" y="0"/>
                </a:lnTo>
                <a:lnTo>
                  <a:pt x="774619" y="702000"/>
                </a:lnTo>
                <a:lnTo>
                  <a:pt x="0" y="702000"/>
                </a:lnTo>
                <a:lnTo>
                  <a:pt x="0" y="0"/>
                </a:lnTo>
                <a:close/>
              </a:path>
            </a:pathLst>
          </a:custGeom>
          <a:blipFill>
            <a:blip r:embed="rId32"/>
            <a:stretch>
              <a:fillRect/>
            </a:stretch>
          </a:blipFill>
        </p:spPr>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526366" y="310416"/>
            <a:ext cx="12506078" cy="803296"/>
            <a:chOff x="0" y="0"/>
            <a:chExt cx="16674770" cy="1071062"/>
          </a:xfrm>
        </p:grpSpPr>
        <p:sp>
          <p:nvSpPr>
            <p:cNvPr id="4" name="Freeform 4"/>
            <p:cNvSpPr/>
            <p:nvPr/>
          </p:nvSpPr>
          <p:spPr>
            <a:xfrm>
              <a:off x="0" y="0"/>
              <a:ext cx="16674770" cy="1071062"/>
            </a:xfrm>
            <a:custGeom>
              <a:avLst/>
              <a:gdLst/>
              <a:ahLst/>
              <a:cxnLst/>
              <a:rect l="l" t="t" r="r" b="b"/>
              <a:pathLst>
                <a:path w="16674770" h="1071062">
                  <a:moveTo>
                    <a:pt x="0" y="0"/>
                  </a:moveTo>
                  <a:lnTo>
                    <a:pt x="16674770" y="0"/>
                  </a:lnTo>
                  <a:lnTo>
                    <a:pt x="16674770" y="1071062"/>
                  </a:lnTo>
                  <a:lnTo>
                    <a:pt x="0" y="1071062"/>
                  </a:lnTo>
                  <a:close/>
                </a:path>
              </a:pathLst>
            </a:custGeom>
            <a:solidFill>
              <a:srgbClr val="000000">
                <a:alpha val="0"/>
              </a:srgbClr>
            </a:solidFill>
          </p:spPr>
        </p:sp>
        <p:sp>
          <p:nvSpPr>
            <p:cNvPr id="5" name="TextBox 5"/>
            <p:cNvSpPr txBox="1"/>
            <p:nvPr/>
          </p:nvSpPr>
          <p:spPr>
            <a:xfrm>
              <a:off x="0" y="38100"/>
              <a:ext cx="1667477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Multiple Models</a:t>
              </a:r>
            </a:p>
          </p:txBody>
        </p:sp>
      </p:grpSp>
      <p:grpSp>
        <p:nvGrpSpPr>
          <p:cNvPr id="6" name="Group 6"/>
          <p:cNvGrpSpPr/>
          <p:nvPr/>
        </p:nvGrpSpPr>
        <p:grpSpPr>
          <a:xfrm>
            <a:off x="13393800" y="9434250"/>
            <a:ext cx="4114800" cy="547687"/>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8" name="TextBox 8"/>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17</a:t>
              </a:r>
            </a:p>
          </p:txBody>
        </p:sp>
      </p:grpSp>
      <p:grpSp>
        <p:nvGrpSpPr>
          <p:cNvPr id="9" name="Group 9"/>
          <p:cNvGrpSpPr/>
          <p:nvPr/>
        </p:nvGrpSpPr>
        <p:grpSpPr>
          <a:xfrm>
            <a:off x="13480875" y="18945"/>
            <a:ext cx="4807125" cy="10285827"/>
            <a:chOff x="0" y="0"/>
            <a:chExt cx="6409500" cy="13714436"/>
          </a:xfrm>
        </p:grpSpPr>
        <p:sp>
          <p:nvSpPr>
            <p:cNvPr id="10" name="Freeform 10"/>
            <p:cNvSpPr/>
            <p:nvPr/>
          </p:nvSpPr>
          <p:spPr>
            <a:xfrm>
              <a:off x="0" y="0"/>
              <a:ext cx="6409563" cy="13714476"/>
            </a:xfrm>
            <a:custGeom>
              <a:avLst/>
              <a:gdLst/>
              <a:ahLst/>
              <a:cxnLst/>
              <a:rect l="l" t="t" r="r" b="b"/>
              <a:pathLst>
                <a:path w="6409563" h="13714476">
                  <a:moveTo>
                    <a:pt x="0" y="0"/>
                  </a:moveTo>
                  <a:lnTo>
                    <a:pt x="6409563" y="0"/>
                  </a:lnTo>
                  <a:lnTo>
                    <a:pt x="6409563" y="13714476"/>
                  </a:lnTo>
                  <a:lnTo>
                    <a:pt x="0" y="13714476"/>
                  </a:lnTo>
                  <a:close/>
                </a:path>
              </a:pathLst>
            </a:custGeom>
            <a:solidFill>
              <a:srgbClr val="000000">
                <a:alpha val="24706"/>
              </a:srgbClr>
            </a:solidFill>
          </p:spPr>
        </p:sp>
      </p:grpSp>
      <p:grpSp>
        <p:nvGrpSpPr>
          <p:cNvPr id="11" name="Group 11"/>
          <p:cNvGrpSpPr/>
          <p:nvPr/>
        </p:nvGrpSpPr>
        <p:grpSpPr>
          <a:xfrm>
            <a:off x="669543" y="5413348"/>
            <a:ext cx="1346523" cy="692498"/>
            <a:chOff x="0" y="0"/>
            <a:chExt cx="1795364" cy="923330"/>
          </a:xfrm>
        </p:grpSpPr>
        <p:sp>
          <p:nvSpPr>
            <p:cNvPr id="12" name="Freeform 12"/>
            <p:cNvSpPr/>
            <p:nvPr/>
          </p:nvSpPr>
          <p:spPr>
            <a:xfrm>
              <a:off x="0" y="0"/>
              <a:ext cx="1795364" cy="923330"/>
            </a:xfrm>
            <a:custGeom>
              <a:avLst/>
              <a:gdLst/>
              <a:ahLst/>
              <a:cxnLst/>
              <a:rect l="l" t="t" r="r" b="b"/>
              <a:pathLst>
                <a:path w="1795364" h="923330">
                  <a:moveTo>
                    <a:pt x="0" y="0"/>
                  </a:moveTo>
                  <a:lnTo>
                    <a:pt x="1795364" y="0"/>
                  </a:lnTo>
                  <a:lnTo>
                    <a:pt x="1795364" y="923330"/>
                  </a:lnTo>
                  <a:lnTo>
                    <a:pt x="0" y="923330"/>
                  </a:lnTo>
                  <a:close/>
                </a:path>
              </a:pathLst>
            </a:custGeom>
            <a:solidFill>
              <a:srgbClr val="000000">
                <a:alpha val="0"/>
              </a:srgbClr>
            </a:solidFill>
          </p:spPr>
        </p:sp>
        <p:sp>
          <p:nvSpPr>
            <p:cNvPr id="13" name="TextBox 13"/>
            <p:cNvSpPr txBox="1"/>
            <p:nvPr/>
          </p:nvSpPr>
          <p:spPr>
            <a:xfrm>
              <a:off x="0" y="-19050"/>
              <a:ext cx="1795364" cy="942380"/>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a:t>
              </a:r>
            </a:p>
            <a:p>
              <a:pPr algn="ctr">
                <a:lnSpc>
                  <a:spcPts val="2160"/>
                </a:lnSpc>
              </a:pPr>
              <a:r>
                <a:rPr lang="en-US" sz="1800">
                  <a:solidFill>
                    <a:srgbClr val="FFFFFF"/>
                  </a:solidFill>
                  <a:latin typeface="Arimo"/>
                  <a:ea typeface="Arimo"/>
                  <a:cs typeface="Arimo"/>
                  <a:sym typeface="Arimo"/>
                </a:rPr>
                <a:t>API Gateway</a:t>
              </a:r>
            </a:p>
          </p:txBody>
        </p:sp>
      </p:grpSp>
      <p:sp>
        <p:nvSpPr>
          <p:cNvPr id="14" name="Freeform 14"/>
          <p:cNvSpPr/>
          <p:nvPr/>
        </p:nvSpPr>
        <p:spPr>
          <a:xfrm>
            <a:off x="849258" y="4492478"/>
            <a:ext cx="868396" cy="868396"/>
          </a:xfrm>
          <a:custGeom>
            <a:avLst/>
            <a:gdLst/>
            <a:ahLst/>
            <a:cxnLst/>
            <a:rect l="l" t="t" r="r" b="b"/>
            <a:pathLst>
              <a:path w="868396" h="868396">
                <a:moveTo>
                  <a:pt x="0" y="0"/>
                </a:moveTo>
                <a:lnTo>
                  <a:pt x="868396" y="0"/>
                </a:lnTo>
                <a:lnTo>
                  <a:pt x="868396" y="868396"/>
                </a:lnTo>
                <a:lnTo>
                  <a:pt x="0" y="8683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2539969" y="5413348"/>
            <a:ext cx="1274388" cy="692498"/>
            <a:chOff x="0" y="0"/>
            <a:chExt cx="1699184" cy="923330"/>
          </a:xfrm>
        </p:grpSpPr>
        <p:sp>
          <p:nvSpPr>
            <p:cNvPr id="16" name="Freeform 16"/>
            <p:cNvSpPr/>
            <p:nvPr/>
          </p:nvSpPr>
          <p:spPr>
            <a:xfrm>
              <a:off x="0" y="0"/>
              <a:ext cx="1699184" cy="923330"/>
            </a:xfrm>
            <a:custGeom>
              <a:avLst/>
              <a:gdLst/>
              <a:ahLst/>
              <a:cxnLst/>
              <a:rect l="l" t="t" r="r" b="b"/>
              <a:pathLst>
                <a:path w="1699184" h="923330">
                  <a:moveTo>
                    <a:pt x="0" y="0"/>
                  </a:moveTo>
                  <a:lnTo>
                    <a:pt x="1699184" y="0"/>
                  </a:lnTo>
                  <a:lnTo>
                    <a:pt x="1699184" y="923330"/>
                  </a:lnTo>
                  <a:lnTo>
                    <a:pt x="0" y="923330"/>
                  </a:lnTo>
                  <a:close/>
                </a:path>
              </a:pathLst>
            </a:custGeom>
            <a:solidFill>
              <a:srgbClr val="000000">
                <a:alpha val="0"/>
              </a:srgbClr>
            </a:solidFill>
          </p:spPr>
        </p:sp>
        <p:sp>
          <p:nvSpPr>
            <p:cNvPr id="17" name="TextBox 17"/>
            <p:cNvSpPr txBox="1"/>
            <p:nvPr/>
          </p:nvSpPr>
          <p:spPr>
            <a:xfrm>
              <a:off x="0" y="-19050"/>
              <a:ext cx="1699184" cy="942380"/>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a:t>
              </a:r>
            </a:p>
            <a:p>
              <a:pPr algn="ctr">
                <a:lnSpc>
                  <a:spcPts val="2160"/>
                </a:lnSpc>
              </a:pPr>
              <a:r>
                <a:rPr lang="en-US" sz="1800">
                  <a:solidFill>
                    <a:srgbClr val="FFFFFF"/>
                  </a:solidFill>
                  <a:latin typeface="Arimo"/>
                  <a:ea typeface="Arimo"/>
                  <a:cs typeface="Arimo"/>
                  <a:sym typeface="Arimo"/>
                </a:rPr>
                <a:t>EventBridge</a:t>
              </a:r>
            </a:p>
          </p:txBody>
        </p:sp>
      </p:grpSp>
      <p:sp>
        <p:nvSpPr>
          <p:cNvPr id="18" name="Freeform 18"/>
          <p:cNvSpPr/>
          <p:nvPr/>
        </p:nvSpPr>
        <p:spPr>
          <a:xfrm>
            <a:off x="2749857" y="4465356"/>
            <a:ext cx="868308" cy="868308"/>
          </a:xfrm>
          <a:custGeom>
            <a:avLst/>
            <a:gdLst/>
            <a:ahLst/>
            <a:cxnLst/>
            <a:rect l="l" t="t" r="r" b="b"/>
            <a:pathLst>
              <a:path w="868308" h="868308">
                <a:moveTo>
                  <a:pt x="0" y="0"/>
                </a:moveTo>
                <a:lnTo>
                  <a:pt x="868308" y="0"/>
                </a:lnTo>
                <a:lnTo>
                  <a:pt x="868308" y="868308"/>
                </a:lnTo>
                <a:lnTo>
                  <a:pt x="0" y="868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AutoShape 19"/>
          <p:cNvSpPr/>
          <p:nvPr/>
        </p:nvSpPr>
        <p:spPr>
          <a:xfrm rot="186375">
            <a:off x="1941620" y="4917150"/>
            <a:ext cx="703111" cy="0"/>
          </a:xfrm>
          <a:prstGeom prst="line">
            <a:avLst/>
          </a:prstGeom>
          <a:ln w="19050" cap="rnd">
            <a:solidFill>
              <a:srgbClr val="FFC000"/>
            </a:solidFill>
            <a:prstDash val="solid"/>
            <a:headEnd type="none" w="sm" len="sm"/>
            <a:tailEnd type="triangle" w="lg" len="med"/>
          </a:ln>
        </p:spPr>
      </p:sp>
      <p:sp>
        <p:nvSpPr>
          <p:cNvPr id="20" name="AutoShape 20"/>
          <p:cNvSpPr/>
          <p:nvPr/>
        </p:nvSpPr>
        <p:spPr>
          <a:xfrm rot="-5213672">
            <a:off x="931505" y="6547507"/>
            <a:ext cx="703289" cy="0"/>
          </a:xfrm>
          <a:prstGeom prst="line">
            <a:avLst/>
          </a:prstGeom>
          <a:ln w="19050" cap="rnd">
            <a:solidFill>
              <a:srgbClr val="FFC000"/>
            </a:solidFill>
            <a:prstDash val="solid"/>
            <a:headEnd type="none" w="sm" len="sm"/>
            <a:tailEnd type="triangle" w="lg" len="med"/>
          </a:ln>
        </p:spPr>
      </p:sp>
      <p:sp>
        <p:nvSpPr>
          <p:cNvPr id="21" name="Freeform 21" descr="Users"/>
          <p:cNvSpPr/>
          <p:nvPr/>
        </p:nvSpPr>
        <p:spPr>
          <a:xfrm>
            <a:off x="623001" y="6970032"/>
            <a:ext cx="1371600" cy="1371600"/>
          </a:xfrm>
          <a:custGeom>
            <a:avLst/>
            <a:gdLst/>
            <a:ahLst/>
            <a:cxnLst/>
            <a:rect l="l" t="t" r="r" b="b"/>
            <a:pathLst>
              <a:path w="1371600" h="1371600">
                <a:moveTo>
                  <a:pt x="0" y="0"/>
                </a:moveTo>
                <a:lnTo>
                  <a:pt x="1371600" y="0"/>
                </a:lnTo>
                <a:lnTo>
                  <a:pt x="1371600" y="1371600"/>
                </a:lnTo>
                <a:lnTo>
                  <a:pt x="0" y="13716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2" name="Group 22"/>
          <p:cNvGrpSpPr/>
          <p:nvPr/>
        </p:nvGrpSpPr>
        <p:grpSpPr>
          <a:xfrm>
            <a:off x="17147858" y="-2978"/>
            <a:ext cx="1054989" cy="1055222"/>
            <a:chOff x="0" y="0"/>
            <a:chExt cx="1406652" cy="1406962"/>
          </a:xfrm>
        </p:grpSpPr>
        <p:sp>
          <p:nvSpPr>
            <p:cNvPr id="23" name="Freeform 23"/>
            <p:cNvSpPr/>
            <p:nvPr/>
          </p:nvSpPr>
          <p:spPr>
            <a:xfrm>
              <a:off x="0" y="0"/>
              <a:ext cx="1406652" cy="1406906"/>
            </a:xfrm>
            <a:custGeom>
              <a:avLst/>
              <a:gdLst/>
              <a:ahLst/>
              <a:cxnLst/>
              <a:rect l="l" t="t" r="r" b="b"/>
              <a:pathLst>
                <a:path w="1406652" h="1406906">
                  <a:moveTo>
                    <a:pt x="57150" y="0"/>
                  </a:moveTo>
                  <a:lnTo>
                    <a:pt x="1349502" y="0"/>
                  </a:lnTo>
                  <a:cubicBezTo>
                    <a:pt x="1381125" y="0"/>
                    <a:pt x="1406652" y="25527"/>
                    <a:pt x="1406652" y="57150"/>
                  </a:cubicBezTo>
                  <a:lnTo>
                    <a:pt x="1406652" y="1349756"/>
                  </a:lnTo>
                  <a:cubicBezTo>
                    <a:pt x="1406652" y="1381379"/>
                    <a:pt x="1381125" y="1406906"/>
                    <a:pt x="1349502" y="1406906"/>
                  </a:cubicBezTo>
                  <a:lnTo>
                    <a:pt x="57150" y="1406906"/>
                  </a:lnTo>
                  <a:cubicBezTo>
                    <a:pt x="25527" y="1406906"/>
                    <a:pt x="0" y="1381379"/>
                    <a:pt x="0" y="1349756"/>
                  </a:cubicBezTo>
                  <a:lnTo>
                    <a:pt x="0" y="57150"/>
                  </a:lnTo>
                  <a:cubicBezTo>
                    <a:pt x="0" y="25527"/>
                    <a:pt x="25527" y="0"/>
                    <a:pt x="57150" y="0"/>
                  </a:cubicBezTo>
                  <a:moveTo>
                    <a:pt x="57150" y="114300"/>
                  </a:moveTo>
                  <a:lnTo>
                    <a:pt x="57150" y="57150"/>
                  </a:lnTo>
                  <a:lnTo>
                    <a:pt x="114300" y="57150"/>
                  </a:lnTo>
                  <a:lnTo>
                    <a:pt x="114300" y="1349756"/>
                  </a:lnTo>
                  <a:lnTo>
                    <a:pt x="57150" y="1349756"/>
                  </a:lnTo>
                  <a:lnTo>
                    <a:pt x="57150" y="1292606"/>
                  </a:lnTo>
                  <a:lnTo>
                    <a:pt x="1349502" y="1292606"/>
                  </a:lnTo>
                  <a:lnTo>
                    <a:pt x="1349502" y="1349756"/>
                  </a:lnTo>
                  <a:lnTo>
                    <a:pt x="1292352" y="1349756"/>
                  </a:lnTo>
                  <a:lnTo>
                    <a:pt x="1292352" y="57150"/>
                  </a:lnTo>
                  <a:lnTo>
                    <a:pt x="1349502" y="57150"/>
                  </a:lnTo>
                  <a:lnTo>
                    <a:pt x="1349502" y="114300"/>
                  </a:lnTo>
                  <a:lnTo>
                    <a:pt x="57150" y="114300"/>
                  </a:lnTo>
                  <a:close/>
                </a:path>
              </a:pathLst>
            </a:custGeom>
            <a:solidFill>
              <a:srgbClr val="38EF7D"/>
            </a:solidFill>
          </p:spPr>
        </p:sp>
        <p:sp>
          <p:nvSpPr>
            <p:cNvPr id="24" name="TextBox 24"/>
            <p:cNvSpPr txBox="1"/>
            <p:nvPr/>
          </p:nvSpPr>
          <p:spPr>
            <a:xfrm>
              <a:off x="0" y="-28575"/>
              <a:ext cx="1406652" cy="1435537"/>
            </a:xfrm>
            <a:prstGeom prst="rect">
              <a:avLst/>
            </a:prstGeom>
          </p:spPr>
          <p:txBody>
            <a:bodyPr lIns="50800" tIns="50800" rIns="50800" bIns="50800" rtlCol="0" anchor="t"/>
            <a:lstStyle/>
            <a:p>
              <a:pPr algn="ctr">
                <a:lnSpc>
                  <a:spcPts val="6480"/>
                </a:lnSpc>
              </a:pPr>
              <a:r>
                <a:rPr lang="en-US" sz="5400" b="1">
                  <a:solidFill>
                    <a:srgbClr val="FFFFFF"/>
                  </a:solidFill>
                  <a:latin typeface="Arimo Bold"/>
                  <a:ea typeface="Arimo Bold"/>
                  <a:cs typeface="Arimo Bold"/>
                  <a:sym typeface="Arimo Bold"/>
                </a:rPr>
                <a:t>D</a:t>
              </a:r>
            </a:p>
          </p:txBody>
        </p:sp>
      </p:grpSp>
      <p:grpSp>
        <p:nvGrpSpPr>
          <p:cNvPr id="25" name="Group 25"/>
          <p:cNvGrpSpPr/>
          <p:nvPr/>
        </p:nvGrpSpPr>
        <p:grpSpPr>
          <a:xfrm>
            <a:off x="13929296" y="783140"/>
            <a:ext cx="3910274" cy="2290978"/>
            <a:chOff x="0" y="0"/>
            <a:chExt cx="5213698" cy="3054638"/>
          </a:xfrm>
        </p:grpSpPr>
        <p:sp>
          <p:nvSpPr>
            <p:cNvPr id="26" name="Freeform 26"/>
            <p:cNvSpPr/>
            <p:nvPr/>
          </p:nvSpPr>
          <p:spPr>
            <a:xfrm>
              <a:off x="0" y="0"/>
              <a:ext cx="5213698" cy="3054638"/>
            </a:xfrm>
            <a:custGeom>
              <a:avLst/>
              <a:gdLst/>
              <a:ahLst/>
              <a:cxnLst/>
              <a:rect l="l" t="t" r="r" b="b"/>
              <a:pathLst>
                <a:path w="5213698" h="3054638">
                  <a:moveTo>
                    <a:pt x="0" y="0"/>
                  </a:moveTo>
                  <a:lnTo>
                    <a:pt x="5213698" y="0"/>
                  </a:lnTo>
                  <a:lnTo>
                    <a:pt x="5213698" y="3054638"/>
                  </a:lnTo>
                  <a:lnTo>
                    <a:pt x="0" y="3054638"/>
                  </a:lnTo>
                  <a:close/>
                </a:path>
              </a:pathLst>
            </a:custGeom>
            <a:solidFill>
              <a:srgbClr val="000000">
                <a:alpha val="0"/>
              </a:srgbClr>
            </a:solidFill>
          </p:spPr>
        </p:sp>
        <p:sp>
          <p:nvSpPr>
            <p:cNvPr id="27" name="TextBox 27"/>
            <p:cNvSpPr txBox="1"/>
            <p:nvPr/>
          </p:nvSpPr>
          <p:spPr>
            <a:xfrm>
              <a:off x="0" y="19050"/>
              <a:ext cx="5213698" cy="3035588"/>
            </a:xfrm>
            <a:prstGeom prst="rect">
              <a:avLst/>
            </a:prstGeom>
          </p:spPr>
          <p:txBody>
            <a:bodyPr lIns="0" tIns="0" rIns="0" bIns="0" rtlCol="0" anchor="t"/>
            <a:lstStyle/>
            <a:p>
              <a:pPr marL="380048" lvl="1" indent="-190024" algn="l">
                <a:lnSpc>
                  <a:spcPts val="2268"/>
                </a:lnSpc>
                <a:buFont typeface="Arial"/>
                <a:buChar char="•"/>
              </a:pPr>
              <a:r>
                <a:rPr lang="en-US" sz="2100">
                  <a:solidFill>
                    <a:srgbClr val="FFFFFF"/>
                  </a:solidFill>
                  <a:latin typeface="Arimo"/>
                  <a:ea typeface="Arimo"/>
                  <a:cs typeface="Arimo"/>
                  <a:sym typeface="Arimo"/>
                </a:rPr>
                <a:t>Amazon Bedrock</a:t>
              </a:r>
            </a:p>
            <a:p>
              <a:pPr marL="380048" lvl="1" indent="-190024" algn="l">
                <a:lnSpc>
                  <a:spcPts val="2268"/>
                </a:lnSpc>
                <a:buFont typeface="Arial"/>
                <a:buChar char="•"/>
              </a:pPr>
              <a:r>
                <a:rPr lang="en-US" sz="2100">
                  <a:solidFill>
                    <a:srgbClr val="FFFFFF"/>
                  </a:solidFill>
                  <a:latin typeface="Arimo"/>
                  <a:ea typeface="Arimo"/>
                  <a:cs typeface="Arimo"/>
                  <a:sym typeface="Arimo"/>
                </a:rPr>
                <a:t>Amazon SageMaker Jumpstart</a:t>
              </a:r>
            </a:p>
            <a:p>
              <a:pPr marL="380048" lvl="1" indent="-190024" algn="l">
                <a:lnSpc>
                  <a:spcPts val="2268"/>
                </a:lnSpc>
                <a:buFont typeface="Arial"/>
                <a:buChar char="•"/>
              </a:pPr>
              <a:r>
                <a:rPr lang="en-US" sz="2100">
                  <a:solidFill>
                    <a:srgbClr val="FFFFFF"/>
                  </a:solidFill>
                  <a:latin typeface="Arimo"/>
                  <a:ea typeface="Arimo"/>
                  <a:cs typeface="Arimo"/>
                  <a:sym typeface="Arimo"/>
                </a:rPr>
                <a:t>Models hosted on:</a:t>
              </a:r>
            </a:p>
            <a:p>
              <a:pPr marL="700088" lvl="2" indent="-233362" algn="l">
                <a:lnSpc>
                  <a:spcPts val="1620"/>
                </a:lnSpc>
                <a:buFont typeface="Arial"/>
                <a:buChar char="⚬"/>
              </a:pPr>
              <a:r>
                <a:rPr lang="en-US" sz="1500">
                  <a:solidFill>
                    <a:srgbClr val="FFFFFF"/>
                  </a:solidFill>
                  <a:latin typeface="Arimo"/>
                  <a:ea typeface="Arimo"/>
                  <a:cs typeface="Arimo"/>
                  <a:sym typeface="Arimo"/>
                </a:rPr>
                <a:t>EKS</a:t>
              </a:r>
            </a:p>
            <a:p>
              <a:pPr marL="700088" lvl="2" indent="-233362" algn="l">
                <a:lnSpc>
                  <a:spcPts val="1620"/>
                </a:lnSpc>
                <a:buFont typeface="Arial"/>
                <a:buChar char="⚬"/>
              </a:pPr>
              <a:r>
                <a:rPr lang="en-US" sz="1500">
                  <a:solidFill>
                    <a:srgbClr val="FFFFFF"/>
                  </a:solidFill>
                  <a:latin typeface="Arimo"/>
                  <a:ea typeface="Arimo"/>
                  <a:cs typeface="Arimo"/>
                  <a:sym typeface="Arimo"/>
                </a:rPr>
                <a:t>Other computes</a:t>
              </a:r>
            </a:p>
          </p:txBody>
        </p:sp>
      </p:grpSp>
      <p:grpSp>
        <p:nvGrpSpPr>
          <p:cNvPr id="28" name="Group 28"/>
          <p:cNvGrpSpPr/>
          <p:nvPr/>
        </p:nvGrpSpPr>
        <p:grpSpPr>
          <a:xfrm>
            <a:off x="13713790" y="427145"/>
            <a:ext cx="3911336" cy="503926"/>
            <a:chOff x="0" y="0"/>
            <a:chExt cx="5215114" cy="671902"/>
          </a:xfrm>
        </p:grpSpPr>
        <p:sp>
          <p:nvSpPr>
            <p:cNvPr id="29" name="Freeform 29"/>
            <p:cNvSpPr/>
            <p:nvPr/>
          </p:nvSpPr>
          <p:spPr>
            <a:xfrm>
              <a:off x="0" y="0"/>
              <a:ext cx="5215114" cy="671902"/>
            </a:xfrm>
            <a:custGeom>
              <a:avLst/>
              <a:gdLst/>
              <a:ahLst/>
              <a:cxnLst/>
              <a:rect l="l" t="t" r="r" b="b"/>
              <a:pathLst>
                <a:path w="5215114" h="671902">
                  <a:moveTo>
                    <a:pt x="0" y="0"/>
                  </a:moveTo>
                  <a:lnTo>
                    <a:pt x="5215114" y="0"/>
                  </a:lnTo>
                  <a:lnTo>
                    <a:pt x="5215114" y="671902"/>
                  </a:lnTo>
                  <a:lnTo>
                    <a:pt x="0" y="671902"/>
                  </a:lnTo>
                  <a:close/>
                </a:path>
              </a:pathLst>
            </a:custGeom>
            <a:solidFill>
              <a:srgbClr val="000000">
                <a:alpha val="0"/>
              </a:srgbClr>
            </a:solidFill>
          </p:spPr>
        </p:sp>
        <p:sp>
          <p:nvSpPr>
            <p:cNvPr id="30" name="TextBox 30"/>
            <p:cNvSpPr txBox="1"/>
            <p:nvPr/>
          </p:nvSpPr>
          <p:spPr>
            <a:xfrm>
              <a:off x="0" y="19050"/>
              <a:ext cx="5215114" cy="652852"/>
            </a:xfrm>
            <a:prstGeom prst="rect">
              <a:avLst/>
            </a:prstGeom>
          </p:spPr>
          <p:txBody>
            <a:bodyPr lIns="0" tIns="0" rIns="0" bIns="0" rtlCol="0" anchor="t"/>
            <a:lstStyle/>
            <a:p>
              <a:pPr algn="l">
                <a:lnSpc>
                  <a:spcPts val="2592"/>
                </a:lnSpc>
              </a:pPr>
              <a:r>
                <a:rPr lang="en-US" sz="2400">
                  <a:solidFill>
                    <a:srgbClr val="38EF7D"/>
                  </a:solidFill>
                  <a:latin typeface="Arimo"/>
                  <a:ea typeface="Arimo"/>
                  <a:cs typeface="Arimo"/>
                  <a:sym typeface="Arimo"/>
                </a:rPr>
                <a:t>FM Endpoint</a:t>
              </a:r>
            </a:p>
          </p:txBody>
        </p:sp>
      </p:grpSp>
      <p:grpSp>
        <p:nvGrpSpPr>
          <p:cNvPr id="31" name="Group 31"/>
          <p:cNvGrpSpPr/>
          <p:nvPr/>
        </p:nvGrpSpPr>
        <p:grpSpPr>
          <a:xfrm>
            <a:off x="13941343" y="3981782"/>
            <a:ext cx="3910274" cy="2880795"/>
            <a:chOff x="0" y="0"/>
            <a:chExt cx="5213698" cy="3841060"/>
          </a:xfrm>
        </p:grpSpPr>
        <p:sp>
          <p:nvSpPr>
            <p:cNvPr id="32" name="Freeform 32"/>
            <p:cNvSpPr/>
            <p:nvPr/>
          </p:nvSpPr>
          <p:spPr>
            <a:xfrm>
              <a:off x="0" y="0"/>
              <a:ext cx="5213698" cy="3841060"/>
            </a:xfrm>
            <a:custGeom>
              <a:avLst/>
              <a:gdLst/>
              <a:ahLst/>
              <a:cxnLst/>
              <a:rect l="l" t="t" r="r" b="b"/>
              <a:pathLst>
                <a:path w="5213698" h="3841060">
                  <a:moveTo>
                    <a:pt x="0" y="0"/>
                  </a:moveTo>
                  <a:lnTo>
                    <a:pt x="5213698" y="0"/>
                  </a:lnTo>
                  <a:lnTo>
                    <a:pt x="5213698" y="3841060"/>
                  </a:lnTo>
                  <a:lnTo>
                    <a:pt x="0" y="3841060"/>
                  </a:lnTo>
                  <a:close/>
                </a:path>
              </a:pathLst>
            </a:custGeom>
            <a:solidFill>
              <a:srgbClr val="000000">
                <a:alpha val="0"/>
              </a:srgbClr>
            </a:solidFill>
          </p:spPr>
        </p:sp>
        <p:sp>
          <p:nvSpPr>
            <p:cNvPr id="33" name="TextBox 33"/>
            <p:cNvSpPr txBox="1"/>
            <p:nvPr/>
          </p:nvSpPr>
          <p:spPr>
            <a:xfrm>
              <a:off x="0" y="19050"/>
              <a:ext cx="5213698" cy="3822010"/>
            </a:xfrm>
            <a:prstGeom prst="rect">
              <a:avLst/>
            </a:prstGeom>
          </p:spPr>
          <p:txBody>
            <a:bodyPr lIns="0" tIns="0" rIns="0" bIns="0" rtlCol="0" anchor="t"/>
            <a:lstStyle/>
            <a:p>
              <a:pPr marL="380048" lvl="1" indent="-190024" algn="l">
                <a:lnSpc>
                  <a:spcPts val="2268"/>
                </a:lnSpc>
                <a:buFont typeface="Arial"/>
                <a:buChar char="•"/>
              </a:pPr>
              <a:r>
                <a:rPr lang="en-US" sz="2100">
                  <a:solidFill>
                    <a:srgbClr val="FFFFFF"/>
                  </a:solidFill>
                  <a:latin typeface="Arimo"/>
                  <a:ea typeface="Arimo"/>
                  <a:cs typeface="Arimo"/>
                  <a:sym typeface="Arimo"/>
                </a:rPr>
                <a:t>Auth, Rate limiting, Caching with Amazon API Gateway</a:t>
              </a:r>
            </a:p>
            <a:p>
              <a:pPr marL="380048" lvl="1" indent="-190024" algn="l">
                <a:lnSpc>
                  <a:spcPts val="2268"/>
                </a:lnSpc>
                <a:buFont typeface="Arial"/>
                <a:buChar char="•"/>
              </a:pPr>
              <a:r>
                <a:rPr lang="en-US" sz="2100">
                  <a:solidFill>
                    <a:srgbClr val="FFFFFF"/>
                  </a:solidFill>
                  <a:latin typeface="Arimo"/>
                  <a:ea typeface="Arimo"/>
                  <a:cs typeface="Arimo"/>
                  <a:sym typeface="Arimo"/>
                </a:rPr>
                <a:t>Amazon EventBridge or Amazon SNS to fan-out</a:t>
              </a:r>
            </a:p>
            <a:p>
              <a:pPr marL="380048" lvl="1" indent="-190024" algn="l">
                <a:lnSpc>
                  <a:spcPts val="2268"/>
                </a:lnSpc>
                <a:buFont typeface="Arial"/>
                <a:buChar char="•"/>
              </a:pPr>
              <a:r>
                <a:rPr lang="en-US" sz="2100">
                  <a:solidFill>
                    <a:srgbClr val="FFFFFF"/>
                  </a:solidFill>
                  <a:latin typeface="Arimo"/>
                  <a:ea typeface="Arimo"/>
                  <a:cs typeface="Arimo"/>
                  <a:sym typeface="Arimo"/>
                </a:rPr>
                <a:t>Amazon SQS as subscribers</a:t>
              </a:r>
            </a:p>
            <a:p>
              <a:pPr marL="380048" lvl="1" indent="-190024" algn="l">
                <a:lnSpc>
                  <a:spcPts val="2268"/>
                </a:lnSpc>
                <a:buFont typeface="Arial"/>
                <a:buChar char="•"/>
              </a:pPr>
              <a:r>
                <a:rPr lang="en-US" sz="2100">
                  <a:solidFill>
                    <a:srgbClr val="FFFFFF"/>
                  </a:solidFill>
                  <a:latin typeface="Arimo"/>
                  <a:ea typeface="Arimo"/>
                  <a:cs typeface="Arimo"/>
                  <a:sym typeface="Arimo"/>
                </a:rPr>
                <a:t>AWS Lambda or AWS Step Functions getting from the queue</a:t>
              </a:r>
            </a:p>
            <a:p>
              <a:pPr marL="380048" lvl="1" indent="-190024" algn="l">
                <a:lnSpc>
                  <a:spcPts val="2268"/>
                </a:lnSpc>
              </a:pPr>
              <a:endParaRPr lang="en-US" sz="2100">
                <a:solidFill>
                  <a:srgbClr val="FFFFFF"/>
                </a:solidFill>
                <a:latin typeface="Arimo"/>
                <a:ea typeface="Arimo"/>
                <a:cs typeface="Arimo"/>
                <a:sym typeface="Arimo"/>
              </a:endParaRPr>
            </a:p>
            <a:p>
              <a:pPr marL="380048" lvl="1" indent="-190024" algn="l">
                <a:lnSpc>
                  <a:spcPts val="2268"/>
                </a:lnSpc>
              </a:pPr>
              <a:endParaRPr lang="en-US" sz="2100">
                <a:solidFill>
                  <a:srgbClr val="FFFFFF"/>
                </a:solidFill>
                <a:latin typeface="Arimo"/>
                <a:ea typeface="Arimo"/>
                <a:cs typeface="Arimo"/>
                <a:sym typeface="Arimo"/>
              </a:endParaRPr>
            </a:p>
          </p:txBody>
        </p:sp>
      </p:grpSp>
      <p:grpSp>
        <p:nvGrpSpPr>
          <p:cNvPr id="34" name="Group 34"/>
          <p:cNvGrpSpPr/>
          <p:nvPr/>
        </p:nvGrpSpPr>
        <p:grpSpPr>
          <a:xfrm>
            <a:off x="13724775" y="3542220"/>
            <a:ext cx="4359094" cy="503927"/>
            <a:chOff x="0" y="0"/>
            <a:chExt cx="5812126" cy="671902"/>
          </a:xfrm>
        </p:grpSpPr>
        <p:sp>
          <p:nvSpPr>
            <p:cNvPr id="35" name="Freeform 35"/>
            <p:cNvSpPr/>
            <p:nvPr/>
          </p:nvSpPr>
          <p:spPr>
            <a:xfrm>
              <a:off x="0" y="0"/>
              <a:ext cx="5812126" cy="671902"/>
            </a:xfrm>
            <a:custGeom>
              <a:avLst/>
              <a:gdLst/>
              <a:ahLst/>
              <a:cxnLst/>
              <a:rect l="l" t="t" r="r" b="b"/>
              <a:pathLst>
                <a:path w="5812126" h="671902">
                  <a:moveTo>
                    <a:pt x="0" y="0"/>
                  </a:moveTo>
                  <a:lnTo>
                    <a:pt x="5812126" y="0"/>
                  </a:lnTo>
                  <a:lnTo>
                    <a:pt x="5812126" y="671902"/>
                  </a:lnTo>
                  <a:lnTo>
                    <a:pt x="0" y="671902"/>
                  </a:lnTo>
                  <a:close/>
                </a:path>
              </a:pathLst>
            </a:custGeom>
            <a:solidFill>
              <a:srgbClr val="000000">
                <a:alpha val="0"/>
              </a:srgbClr>
            </a:solidFill>
          </p:spPr>
        </p:sp>
        <p:sp>
          <p:nvSpPr>
            <p:cNvPr id="36" name="TextBox 36"/>
            <p:cNvSpPr txBox="1"/>
            <p:nvPr/>
          </p:nvSpPr>
          <p:spPr>
            <a:xfrm>
              <a:off x="0" y="19050"/>
              <a:ext cx="5812126" cy="652852"/>
            </a:xfrm>
            <a:prstGeom prst="rect">
              <a:avLst/>
            </a:prstGeom>
          </p:spPr>
          <p:txBody>
            <a:bodyPr lIns="0" tIns="0" rIns="0" bIns="0" rtlCol="0" anchor="t"/>
            <a:lstStyle/>
            <a:p>
              <a:pPr algn="l">
                <a:lnSpc>
                  <a:spcPts val="2592"/>
                </a:lnSpc>
              </a:pPr>
              <a:r>
                <a:rPr lang="en-US" sz="2400">
                  <a:solidFill>
                    <a:srgbClr val="38EF7D"/>
                  </a:solidFill>
                  <a:latin typeface="Arimo"/>
                  <a:ea typeface="Arimo"/>
                  <a:cs typeface="Arimo"/>
                  <a:sym typeface="Arimo"/>
                </a:rPr>
                <a:t>Serverless Services</a:t>
              </a:r>
            </a:p>
          </p:txBody>
        </p:sp>
      </p:grpSp>
      <p:grpSp>
        <p:nvGrpSpPr>
          <p:cNvPr id="37" name="Group 37"/>
          <p:cNvGrpSpPr/>
          <p:nvPr/>
        </p:nvGrpSpPr>
        <p:grpSpPr>
          <a:xfrm>
            <a:off x="14025508" y="7762077"/>
            <a:ext cx="3910274" cy="1672173"/>
            <a:chOff x="0" y="0"/>
            <a:chExt cx="5213698" cy="2229564"/>
          </a:xfrm>
        </p:grpSpPr>
        <p:sp>
          <p:nvSpPr>
            <p:cNvPr id="38" name="Freeform 38"/>
            <p:cNvSpPr/>
            <p:nvPr/>
          </p:nvSpPr>
          <p:spPr>
            <a:xfrm>
              <a:off x="0" y="0"/>
              <a:ext cx="5213698" cy="2229564"/>
            </a:xfrm>
            <a:custGeom>
              <a:avLst/>
              <a:gdLst/>
              <a:ahLst/>
              <a:cxnLst/>
              <a:rect l="l" t="t" r="r" b="b"/>
              <a:pathLst>
                <a:path w="5213698" h="2229564">
                  <a:moveTo>
                    <a:pt x="0" y="0"/>
                  </a:moveTo>
                  <a:lnTo>
                    <a:pt x="5213698" y="0"/>
                  </a:lnTo>
                  <a:lnTo>
                    <a:pt x="5213698" y="2229564"/>
                  </a:lnTo>
                  <a:lnTo>
                    <a:pt x="0" y="2229564"/>
                  </a:lnTo>
                  <a:close/>
                </a:path>
              </a:pathLst>
            </a:custGeom>
            <a:solidFill>
              <a:srgbClr val="000000">
                <a:alpha val="0"/>
              </a:srgbClr>
            </a:solidFill>
          </p:spPr>
        </p:sp>
        <p:sp>
          <p:nvSpPr>
            <p:cNvPr id="39" name="TextBox 39"/>
            <p:cNvSpPr txBox="1"/>
            <p:nvPr/>
          </p:nvSpPr>
          <p:spPr>
            <a:xfrm>
              <a:off x="0" y="19050"/>
              <a:ext cx="5213698" cy="2210514"/>
            </a:xfrm>
            <a:prstGeom prst="rect">
              <a:avLst/>
            </a:prstGeom>
          </p:spPr>
          <p:txBody>
            <a:bodyPr lIns="0" tIns="0" rIns="0" bIns="0" rtlCol="0" anchor="t"/>
            <a:lstStyle/>
            <a:p>
              <a:pPr marL="380048" lvl="1" indent="-190024" algn="l">
                <a:lnSpc>
                  <a:spcPts val="2268"/>
                </a:lnSpc>
                <a:buFont typeface="Arial"/>
                <a:buChar char="•"/>
              </a:pPr>
              <a:r>
                <a:rPr lang="en-US" sz="2100">
                  <a:solidFill>
                    <a:srgbClr val="FFFFFF"/>
                  </a:solidFill>
                  <a:latin typeface="Arimo"/>
                  <a:ea typeface="Arimo"/>
                  <a:cs typeface="Arimo"/>
                  <a:sym typeface="Arimo"/>
                </a:rPr>
                <a:t>Multi-model evaluation</a:t>
              </a:r>
            </a:p>
            <a:p>
              <a:pPr marL="380048" lvl="1" indent="-190024" algn="l">
                <a:lnSpc>
                  <a:spcPts val="2268"/>
                </a:lnSpc>
                <a:buFont typeface="Arial"/>
                <a:buChar char="•"/>
              </a:pPr>
              <a:r>
                <a:rPr lang="en-US" sz="2100">
                  <a:solidFill>
                    <a:srgbClr val="FFFFFF"/>
                  </a:solidFill>
                  <a:latin typeface="Arimo"/>
                  <a:ea typeface="Arimo"/>
                  <a:cs typeface="Arimo"/>
                  <a:sym typeface="Arimo"/>
                </a:rPr>
                <a:t>Content generation from different models</a:t>
              </a:r>
            </a:p>
            <a:p>
              <a:pPr marL="380048" lvl="1" indent="-190024" algn="l">
                <a:lnSpc>
                  <a:spcPts val="2268"/>
                </a:lnSpc>
                <a:buFont typeface="Arial"/>
                <a:buChar char="•"/>
              </a:pPr>
              <a:r>
                <a:rPr lang="en-US" sz="2100">
                  <a:solidFill>
                    <a:srgbClr val="FFFFFF"/>
                  </a:solidFill>
                  <a:latin typeface="Arimo"/>
                  <a:ea typeface="Arimo"/>
                  <a:cs typeface="Arimo"/>
                  <a:sym typeface="Arimo"/>
                </a:rPr>
                <a:t>Selecting model for specific task</a:t>
              </a:r>
            </a:p>
          </p:txBody>
        </p:sp>
      </p:grpSp>
      <p:grpSp>
        <p:nvGrpSpPr>
          <p:cNvPr id="40" name="Group 40"/>
          <p:cNvGrpSpPr/>
          <p:nvPr/>
        </p:nvGrpSpPr>
        <p:grpSpPr>
          <a:xfrm>
            <a:off x="13808940" y="7322517"/>
            <a:ext cx="3911336" cy="503926"/>
            <a:chOff x="0" y="0"/>
            <a:chExt cx="5215114" cy="671902"/>
          </a:xfrm>
        </p:grpSpPr>
        <p:sp>
          <p:nvSpPr>
            <p:cNvPr id="41" name="Freeform 41"/>
            <p:cNvSpPr/>
            <p:nvPr/>
          </p:nvSpPr>
          <p:spPr>
            <a:xfrm>
              <a:off x="0" y="0"/>
              <a:ext cx="5215114" cy="671902"/>
            </a:xfrm>
            <a:custGeom>
              <a:avLst/>
              <a:gdLst/>
              <a:ahLst/>
              <a:cxnLst/>
              <a:rect l="l" t="t" r="r" b="b"/>
              <a:pathLst>
                <a:path w="5215114" h="671902">
                  <a:moveTo>
                    <a:pt x="0" y="0"/>
                  </a:moveTo>
                  <a:lnTo>
                    <a:pt x="5215114" y="0"/>
                  </a:lnTo>
                  <a:lnTo>
                    <a:pt x="5215114" y="671902"/>
                  </a:lnTo>
                  <a:lnTo>
                    <a:pt x="0" y="671902"/>
                  </a:lnTo>
                  <a:close/>
                </a:path>
              </a:pathLst>
            </a:custGeom>
            <a:solidFill>
              <a:srgbClr val="000000">
                <a:alpha val="0"/>
              </a:srgbClr>
            </a:solidFill>
          </p:spPr>
        </p:sp>
        <p:sp>
          <p:nvSpPr>
            <p:cNvPr id="42" name="TextBox 42"/>
            <p:cNvSpPr txBox="1"/>
            <p:nvPr/>
          </p:nvSpPr>
          <p:spPr>
            <a:xfrm>
              <a:off x="0" y="19050"/>
              <a:ext cx="5215114" cy="652852"/>
            </a:xfrm>
            <a:prstGeom prst="rect">
              <a:avLst/>
            </a:prstGeom>
          </p:spPr>
          <p:txBody>
            <a:bodyPr lIns="0" tIns="0" rIns="0" bIns="0" rtlCol="0" anchor="t"/>
            <a:lstStyle/>
            <a:p>
              <a:pPr algn="l">
                <a:lnSpc>
                  <a:spcPts val="2592"/>
                </a:lnSpc>
              </a:pPr>
              <a:r>
                <a:rPr lang="en-US" sz="2400">
                  <a:solidFill>
                    <a:srgbClr val="38EF7D"/>
                  </a:solidFill>
                  <a:latin typeface="Arimo"/>
                  <a:ea typeface="Arimo"/>
                  <a:cs typeface="Arimo"/>
                  <a:sym typeface="Arimo"/>
                </a:rPr>
                <a:t>Use cases</a:t>
              </a:r>
            </a:p>
          </p:txBody>
        </p:sp>
      </p:grpSp>
      <p:sp>
        <p:nvSpPr>
          <p:cNvPr id="43" name="AutoShape 43"/>
          <p:cNvSpPr/>
          <p:nvPr/>
        </p:nvSpPr>
        <p:spPr>
          <a:xfrm rot="5377250">
            <a:off x="11321861" y="4967439"/>
            <a:ext cx="4318028" cy="0"/>
          </a:xfrm>
          <a:prstGeom prst="line">
            <a:avLst/>
          </a:prstGeom>
          <a:ln w="19050" cap="rnd">
            <a:solidFill>
              <a:srgbClr val="000000"/>
            </a:solidFill>
            <a:prstDash val="solid"/>
            <a:headEnd type="none" w="sm" len="sm"/>
            <a:tailEnd type="none" w="sm" len="sm"/>
          </a:ln>
        </p:spPr>
      </p:sp>
      <p:sp>
        <p:nvSpPr>
          <p:cNvPr id="44" name="Freeform 44"/>
          <p:cNvSpPr/>
          <p:nvPr/>
        </p:nvSpPr>
        <p:spPr>
          <a:xfrm>
            <a:off x="8616474" y="1787536"/>
            <a:ext cx="857481" cy="857481"/>
          </a:xfrm>
          <a:custGeom>
            <a:avLst/>
            <a:gdLst/>
            <a:ahLst/>
            <a:cxnLst/>
            <a:rect l="l" t="t" r="r" b="b"/>
            <a:pathLst>
              <a:path w="857481" h="857481">
                <a:moveTo>
                  <a:pt x="0" y="0"/>
                </a:moveTo>
                <a:lnTo>
                  <a:pt x="857481" y="0"/>
                </a:lnTo>
                <a:lnTo>
                  <a:pt x="857481" y="857482"/>
                </a:lnTo>
                <a:lnTo>
                  <a:pt x="0" y="8574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5" name="Freeform 45"/>
          <p:cNvSpPr/>
          <p:nvPr/>
        </p:nvSpPr>
        <p:spPr>
          <a:xfrm>
            <a:off x="5104257" y="1924224"/>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6" name="AutoShape 46"/>
          <p:cNvSpPr/>
          <p:nvPr/>
        </p:nvSpPr>
        <p:spPr>
          <a:xfrm rot="-2988395">
            <a:off x="3583731" y="3546299"/>
            <a:ext cx="1494552" cy="0"/>
          </a:xfrm>
          <a:prstGeom prst="line">
            <a:avLst/>
          </a:prstGeom>
          <a:ln w="19050" cap="rnd">
            <a:solidFill>
              <a:srgbClr val="FFC000"/>
            </a:solidFill>
            <a:prstDash val="solid"/>
            <a:headEnd type="none" w="sm" len="sm"/>
            <a:tailEnd type="triangle" w="lg" len="med"/>
          </a:ln>
        </p:spPr>
      </p:sp>
      <p:sp>
        <p:nvSpPr>
          <p:cNvPr id="47" name="AutoShape 47"/>
          <p:cNvSpPr/>
          <p:nvPr/>
        </p:nvSpPr>
        <p:spPr>
          <a:xfrm rot="212802">
            <a:off x="9616522" y="2216536"/>
            <a:ext cx="615886" cy="0"/>
          </a:xfrm>
          <a:prstGeom prst="line">
            <a:avLst/>
          </a:prstGeom>
          <a:ln w="19050" cap="rnd">
            <a:solidFill>
              <a:srgbClr val="FFC000"/>
            </a:solidFill>
            <a:prstDash val="solid"/>
            <a:headEnd type="none" w="sm" len="sm"/>
            <a:tailEnd type="triangle" w="lg" len="med"/>
          </a:ln>
        </p:spPr>
      </p:sp>
      <p:grpSp>
        <p:nvGrpSpPr>
          <p:cNvPr id="48" name="Group 48"/>
          <p:cNvGrpSpPr/>
          <p:nvPr/>
        </p:nvGrpSpPr>
        <p:grpSpPr>
          <a:xfrm>
            <a:off x="8348158" y="2728068"/>
            <a:ext cx="1421063" cy="415498"/>
            <a:chOff x="0" y="0"/>
            <a:chExt cx="1894750" cy="553998"/>
          </a:xfrm>
        </p:grpSpPr>
        <p:sp>
          <p:nvSpPr>
            <p:cNvPr id="49" name="Freeform 49"/>
            <p:cNvSpPr/>
            <p:nvPr/>
          </p:nvSpPr>
          <p:spPr>
            <a:xfrm>
              <a:off x="0" y="0"/>
              <a:ext cx="1894750" cy="553998"/>
            </a:xfrm>
            <a:custGeom>
              <a:avLst/>
              <a:gdLst/>
              <a:ahLst/>
              <a:cxnLst/>
              <a:rect l="l" t="t" r="r" b="b"/>
              <a:pathLst>
                <a:path w="1894750" h="553998">
                  <a:moveTo>
                    <a:pt x="0" y="0"/>
                  </a:moveTo>
                  <a:lnTo>
                    <a:pt x="1894750" y="0"/>
                  </a:lnTo>
                  <a:lnTo>
                    <a:pt x="1894750" y="553998"/>
                  </a:lnTo>
                  <a:lnTo>
                    <a:pt x="0" y="553998"/>
                  </a:lnTo>
                  <a:close/>
                </a:path>
              </a:pathLst>
            </a:custGeom>
            <a:solidFill>
              <a:srgbClr val="000000">
                <a:alpha val="0"/>
              </a:srgbClr>
            </a:solidFill>
          </p:spPr>
        </p:sp>
        <p:sp>
          <p:nvSpPr>
            <p:cNvPr id="50" name="TextBox 50"/>
            <p:cNvSpPr txBox="1"/>
            <p:nvPr/>
          </p:nvSpPr>
          <p:spPr>
            <a:xfrm>
              <a:off x="0" y="-19050"/>
              <a:ext cx="1894750"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AWS Lambda</a:t>
              </a:r>
            </a:p>
          </p:txBody>
        </p:sp>
      </p:grpSp>
      <p:sp>
        <p:nvSpPr>
          <p:cNvPr id="51" name="Freeform 51"/>
          <p:cNvSpPr/>
          <p:nvPr/>
        </p:nvSpPr>
        <p:spPr>
          <a:xfrm>
            <a:off x="10340298" y="1799118"/>
            <a:ext cx="869445" cy="857481"/>
          </a:xfrm>
          <a:custGeom>
            <a:avLst/>
            <a:gdLst/>
            <a:ahLst/>
            <a:cxnLst/>
            <a:rect l="l" t="t" r="r" b="b"/>
            <a:pathLst>
              <a:path w="869445" h="857481">
                <a:moveTo>
                  <a:pt x="0" y="0"/>
                </a:moveTo>
                <a:lnTo>
                  <a:pt x="869445" y="0"/>
                </a:lnTo>
                <a:lnTo>
                  <a:pt x="869445" y="857481"/>
                </a:lnTo>
                <a:lnTo>
                  <a:pt x="0" y="857481"/>
                </a:lnTo>
                <a:lnTo>
                  <a:pt x="0" y="0"/>
                </a:lnTo>
                <a:close/>
              </a:path>
            </a:pathLst>
          </a:custGeom>
          <a:blipFill>
            <a:blip r:embed="rId14"/>
            <a:stretch>
              <a:fillRect/>
            </a:stretch>
          </a:blipFill>
        </p:spPr>
      </p:sp>
      <p:grpSp>
        <p:nvGrpSpPr>
          <p:cNvPr id="52" name="Group 52"/>
          <p:cNvGrpSpPr/>
          <p:nvPr/>
        </p:nvGrpSpPr>
        <p:grpSpPr>
          <a:xfrm>
            <a:off x="9910038" y="2798470"/>
            <a:ext cx="1877636" cy="276999"/>
            <a:chOff x="0" y="0"/>
            <a:chExt cx="2503514" cy="369332"/>
          </a:xfrm>
        </p:grpSpPr>
        <p:sp>
          <p:nvSpPr>
            <p:cNvPr id="53" name="Freeform 53"/>
            <p:cNvSpPr/>
            <p:nvPr/>
          </p:nvSpPr>
          <p:spPr>
            <a:xfrm>
              <a:off x="0" y="0"/>
              <a:ext cx="2503514" cy="369332"/>
            </a:xfrm>
            <a:custGeom>
              <a:avLst/>
              <a:gdLst/>
              <a:ahLst/>
              <a:cxnLst/>
              <a:rect l="l" t="t" r="r" b="b"/>
              <a:pathLst>
                <a:path w="2503514" h="369332">
                  <a:moveTo>
                    <a:pt x="0" y="0"/>
                  </a:moveTo>
                  <a:lnTo>
                    <a:pt x="2503514" y="0"/>
                  </a:lnTo>
                  <a:lnTo>
                    <a:pt x="2503514" y="369332"/>
                  </a:lnTo>
                  <a:lnTo>
                    <a:pt x="0" y="369332"/>
                  </a:lnTo>
                  <a:close/>
                </a:path>
              </a:pathLst>
            </a:custGeom>
            <a:solidFill>
              <a:srgbClr val="000000">
                <a:alpha val="0"/>
              </a:srgbClr>
            </a:solidFill>
          </p:spPr>
        </p:sp>
        <p:sp>
          <p:nvSpPr>
            <p:cNvPr id="54" name="TextBox 54"/>
            <p:cNvSpPr txBox="1"/>
            <p:nvPr/>
          </p:nvSpPr>
          <p:spPr>
            <a:xfrm>
              <a:off x="0" y="-19050"/>
              <a:ext cx="2503514" cy="388382"/>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Bedrock</a:t>
              </a:r>
            </a:p>
          </p:txBody>
        </p:sp>
      </p:grpSp>
      <p:sp>
        <p:nvSpPr>
          <p:cNvPr id="55" name="AutoShape 55"/>
          <p:cNvSpPr/>
          <p:nvPr/>
        </p:nvSpPr>
        <p:spPr>
          <a:xfrm rot="161100">
            <a:off x="7693066" y="2234362"/>
            <a:ext cx="813318" cy="0"/>
          </a:xfrm>
          <a:prstGeom prst="line">
            <a:avLst/>
          </a:prstGeom>
          <a:ln w="19050" cap="rnd">
            <a:solidFill>
              <a:srgbClr val="FFC000"/>
            </a:solidFill>
            <a:prstDash val="solid"/>
            <a:headEnd type="none" w="sm" len="sm"/>
            <a:tailEnd type="triangle" w="lg" len="med"/>
          </a:ln>
        </p:spPr>
      </p:sp>
      <p:sp>
        <p:nvSpPr>
          <p:cNvPr id="56" name="Freeform 56" descr="AI21 Labs Case Study | Google Cloud"/>
          <p:cNvSpPr/>
          <p:nvPr/>
        </p:nvSpPr>
        <p:spPr>
          <a:xfrm>
            <a:off x="11979744" y="2028182"/>
            <a:ext cx="608985" cy="395759"/>
          </a:xfrm>
          <a:custGeom>
            <a:avLst/>
            <a:gdLst/>
            <a:ahLst/>
            <a:cxnLst/>
            <a:rect l="l" t="t" r="r" b="b"/>
            <a:pathLst>
              <a:path w="608985" h="395759">
                <a:moveTo>
                  <a:pt x="0" y="0"/>
                </a:moveTo>
                <a:lnTo>
                  <a:pt x="608985" y="0"/>
                </a:lnTo>
                <a:lnTo>
                  <a:pt x="608985" y="395758"/>
                </a:lnTo>
                <a:lnTo>
                  <a:pt x="0" y="395758"/>
                </a:lnTo>
                <a:lnTo>
                  <a:pt x="0" y="0"/>
                </a:lnTo>
                <a:close/>
              </a:path>
            </a:pathLst>
          </a:custGeom>
          <a:blipFill>
            <a:blip r:embed="rId15"/>
            <a:stretch>
              <a:fillRect r="-11018"/>
            </a:stretch>
          </a:blipFill>
        </p:spPr>
      </p:sp>
      <p:sp>
        <p:nvSpPr>
          <p:cNvPr id="57" name="Freeform 57" descr="AI21 Labs Case Study | Google Cloud"/>
          <p:cNvSpPr/>
          <p:nvPr/>
        </p:nvSpPr>
        <p:spPr>
          <a:xfrm>
            <a:off x="11396372" y="2028183"/>
            <a:ext cx="580881" cy="395759"/>
          </a:xfrm>
          <a:custGeom>
            <a:avLst/>
            <a:gdLst/>
            <a:ahLst/>
            <a:cxnLst/>
            <a:rect l="l" t="t" r="r" b="b"/>
            <a:pathLst>
              <a:path w="580881" h="395759">
                <a:moveTo>
                  <a:pt x="0" y="0"/>
                </a:moveTo>
                <a:lnTo>
                  <a:pt x="580880" y="0"/>
                </a:lnTo>
                <a:lnTo>
                  <a:pt x="580880" y="395759"/>
                </a:lnTo>
                <a:lnTo>
                  <a:pt x="0" y="395759"/>
                </a:lnTo>
                <a:lnTo>
                  <a:pt x="0" y="0"/>
                </a:lnTo>
                <a:close/>
              </a:path>
            </a:pathLst>
          </a:custGeom>
          <a:blipFill>
            <a:blip r:embed="rId16"/>
            <a:stretch>
              <a:fillRect r="-11280"/>
            </a:stretch>
          </a:blipFill>
        </p:spPr>
      </p:sp>
      <p:grpSp>
        <p:nvGrpSpPr>
          <p:cNvPr id="58" name="Group 58"/>
          <p:cNvGrpSpPr/>
          <p:nvPr/>
        </p:nvGrpSpPr>
        <p:grpSpPr>
          <a:xfrm>
            <a:off x="5114655" y="2588552"/>
            <a:ext cx="663644" cy="415498"/>
            <a:chOff x="0" y="0"/>
            <a:chExt cx="884858" cy="553998"/>
          </a:xfrm>
        </p:grpSpPr>
        <p:sp>
          <p:nvSpPr>
            <p:cNvPr id="59" name="Freeform 59"/>
            <p:cNvSpPr/>
            <p:nvPr/>
          </p:nvSpPr>
          <p:spPr>
            <a:xfrm>
              <a:off x="0" y="0"/>
              <a:ext cx="884858" cy="553998"/>
            </a:xfrm>
            <a:custGeom>
              <a:avLst/>
              <a:gdLst/>
              <a:ahLst/>
              <a:cxnLst/>
              <a:rect l="l" t="t" r="r" b="b"/>
              <a:pathLst>
                <a:path w="884858" h="553998">
                  <a:moveTo>
                    <a:pt x="0" y="0"/>
                  </a:moveTo>
                  <a:lnTo>
                    <a:pt x="884858" y="0"/>
                  </a:lnTo>
                  <a:lnTo>
                    <a:pt x="884858" y="553998"/>
                  </a:lnTo>
                  <a:lnTo>
                    <a:pt x="0" y="553998"/>
                  </a:lnTo>
                  <a:close/>
                </a:path>
              </a:pathLst>
            </a:custGeom>
            <a:solidFill>
              <a:srgbClr val="000000">
                <a:alpha val="0"/>
              </a:srgbClr>
            </a:solidFill>
          </p:spPr>
        </p:sp>
        <p:sp>
          <p:nvSpPr>
            <p:cNvPr id="60" name="TextBox 60"/>
            <p:cNvSpPr txBox="1"/>
            <p:nvPr/>
          </p:nvSpPr>
          <p:spPr>
            <a:xfrm>
              <a:off x="0" y="-19050"/>
              <a:ext cx="884858"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Rule 1</a:t>
              </a:r>
            </a:p>
          </p:txBody>
        </p:sp>
      </p:grpSp>
      <p:sp>
        <p:nvSpPr>
          <p:cNvPr id="61" name="Freeform 61"/>
          <p:cNvSpPr/>
          <p:nvPr/>
        </p:nvSpPr>
        <p:spPr>
          <a:xfrm>
            <a:off x="6757724" y="1840697"/>
            <a:ext cx="809886" cy="809886"/>
          </a:xfrm>
          <a:custGeom>
            <a:avLst/>
            <a:gdLst/>
            <a:ahLst/>
            <a:cxnLst/>
            <a:rect l="l" t="t" r="r" b="b"/>
            <a:pathLst>
              <a:path w="809886" h="809886">
                <a:moveTo>
                  <a:pt x="0" y="0"/>
                </a:moveTo>
                <a:lnTo>
                  <a:pt x="809886" y="0"/>
                </a:lnTo>
                <a:lnTo>
                  <a:pt x="809886" y="809886"/>
                </a:lnTo>
                <a:lnTo>
                  <a:pt x="0" y="809886"/>
                </a:lnTo>
                <a:lnTo>
                  <a:pt x="0" y="0"/>
                </a:lnTo>
                <a:close/>
              </a:path>
            </a:pathLst>
          </a:custGeom>
          <a:blipFill>
            <a:blip r:embed="rId17"/>
            <a:stretch>
              <a:fillRect/>
            </a:stretch>
          </a:blipFill>
        </p:spPr>
      </p:sp>
      <p:grpSp>
        <p:nvGrpSpPr>
          <p:cNvPr id="62" name="Group 62"/>
          <p:cNvGrpSpPr/>
          <p:nvPr/>
        </p:nvGrpSpPr>
        <p:grpSpPr>
          <a:xfrm>
            <a:off x="6222948" y="2684068"/>
            <a:ext cx="1783868" cy="415498"/>
            <a:chOff x="0" y="0"/>
            <a:chExt cx="2378490" cy="553998"/>
          </a:xfrm>
        </p:grpSpPr>
        <p:sp>
          <p:nvSpPr>
            <p:cNvPr id="63" name="Freeform 63"/>
            <p:cNvSpPr/>
            <p:nvPr/>
          </p:nvSpPr>
          <p:spPr>
            <a:xfrm>
              <a:off x="0" y="0"/>
              <a:ext cx="2378490" cy="553998"/>
            </a:xfrm>
            <a:custGeom>
              <a:avLst/>
              <a:gdLst/>
              <a:ahLst/>
              <a:cxnLst/>
              <a:rect l="l" t="t" r="r" b="b"/>
              <a:pathLst>
                <a:path w="2378490" h="553998">
                  <a:moveTo>
                    <a:pt x="0" y="0"/>
                  </a:moveTo>
                  <a:lnTo>
                    <a:pt x="2378490" y="0"/>
                  </a:lnTo>
                  <a:lnTo>
                    <a:pt x="2378490" y="553998"/>
                  </a:lnTo>
                  <a:lnTo>
                    <a:pt x="0" y="553998"/>
                  </a:lnTo>
                  <a:close/>
                </a:path>
              </a:pathLst>
            </a:custGeom>
            <a:solidFill>
              <a:srgbClr val="000000">
                <a:alpha val="0"/>
              </a:srgbClr>
            </a:solidFill>
          </p:spPr>
        </p:sp>
        <p:sp>
          <p:nvSpPr>
            <p:cNvPr id="64" name="TextBox 64"/>
            <p:cNvSpPr txBox="1"/>
            <p:nvPr/>
          </p:nvSpPr>
          <p:spPr>
            <a:xfrm>
              <a:off x="0" y="-19050"/>
              <a:ext cx="2378490"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SQS</a:t>
              </a:r>
            </a:p>
          </p:txBody>
        </p:sp>
      </p:grpSp>
      <p:sp>
        <p:nvSpPr>
          <p:cNvPr id="65" name="AutoShape 65"/>
          <p:cNvSpPr/>
          <p:nvPr/>
        </p:nvSpPr>
        <p:spPr>
          <a:xfrm rot="178367">
            <a:off x="5869670" y="2260070"/>
            <a:ext cx="734646" cy="0"/>
          </a:xfrm>
          <a:prstGeom prst="line">
            <a:avLst/>
          </a:prstGeom>
          <a:ln w="19050" cap="rnd">
            <a:solidFill>
              <a:srgbClr val="FFC000"/>
            </a:solidFill>
            <a:prstDash val="solid"/>
            <a:headEnd type="none" w="sm" len="sm"/>
            <a:tailEnd type="triangle" w="lg" len="med"/>
          </a:ln>
        </p:spPr>
      </p:sp>
      <p:sp>
        <p:nvSpPr>
          <p:cNvPr id="66" name="Freeform 66"/>
          <p:cNvSpPr/>
          <p:nvPr/>
        </p:nvSpPr>
        <p:spPr>
          <a:xfrm>
            <a:off x="8625861" y="4382571"/>
            <a:ext cx="868310" cy="868309"/>
          </a:xfrm>
          <a:custGeom>
            <a:avLst/>
            <a:gdLst/>
            <a:ahLst/>
            <a:cxnLst/>
            <a:rect l="l" t="t" r="r" b="b"/>
            <a:pathLst>
              <a:path w="868310" h="868309">
                <a:moveTo>
                  <a:pt x="0" y="0"/>
                </a:moveTo>
                <a:lnTo>
                  <a:pt x="868309" y="0"/>
                </a:lnTo>
                <a:lnTo>
                  <a:pt x="868309" y="868309"/>
                </a:lnTo>
                <a:lnTo>
                  <a:pt x="0" y="86830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grpSp>
        <p:nvGrpSpPr>
          <p:cNvPr id="67" name="Group 67"/>
          <p:cNvGrpSpPr/>
          <p:nvPr/>
        </p:nvGrpSpPr>
        <p:grpSpPr>
          <a:xfrm>
            <a:off x="8493632" y="5254125"/>
            <a:ext cx="1130118" cy="692498"/>
            <a:chOff x="0" y="0"/>
            <a:chExt cx="1506824" cy="923330"/>
          </a:xfrm>
        </p:grpSpPr>
        <p:sp>
          <p:nvSpPr>
            <p:cNvPr id="68" name="Freeform 68"/>
            <p:cNvSpPr/>
            <p:nvPr/>
          </p:nvSpPr>
          <p:spPr>
            <a:xfrm>
              <a:off x="0" y="0"/>
              <a:ext cx="1506824" cy="923330"/>
            </a:xfrm>
            <a:custGeom>
              <a:avLst/>
              <a:gdLst/>
              <a:ahLst/>
              <a:cxnLst/>
              <a:rect l="l" t="t" r="r" b="b"/>
              <a:pathLst>
                <a:path w="1506824" h="923330">
                  <a:moveTo>
                    <a:pt x="0" y="0"/>
                  </a:moveTo>
                  <a:lnTo>
                    <a:pt x="1506824" y="0"/>
                  </a:lnTo>
                  <a:lnTo>
                    <a:pt x="1506824" y="923330"/>
                  </a:lnTo>
                  <a:lnTo>
                    <a:pt x="0" y="923330"/>
                  </a:lnTo>
                  <a:close/>
                </a:path>
              </a:pathLst>
            </a:custGeom>
            <a:solidFill>
              <a:srgbClr val="000000">
                <a:alpha val="0"/>
              </a:srgbClr>
            </a:solidFill>
          </p:spPr>
        </p:sp>
        <p:sp>
          <p:nvSpPr>
            <p:cNvPr id="69" name="TextBox 69"/>
            <p:cNvSpPr txBox="1"/>
            <p:nvPr/>
          </p:nvSpPr>
          <p:spPr>
            <a:xfrm>
              <a:off x="0" y="-19050"/>
              <a:ext cx="1506824" cy="942380"/>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AWS Step </a:t>
              </a:r>
            </a:p>
            <a:p>
              <a:pPr algn="ctr">
                <a:lnSpc>
                  <a:spcPts val="2160"/>
                </a:lnSpc>
              </a:pPr>
              <a:r>
                <a:rPr lang="en-US" sz="1800">
                  <a:solidFill>
                    <a:srgbClr val="FFFFFF"/>
                  </a:solidFill>
                  <a:latin typeface="Arimo"/>
                  <a:ea typeface="Arimo"/>
                  <a:cs typeface="Arimo"/>
                  <a:sym typeface="Arimo"/>
                </a:rPr>
                <a:t>Functions</a:t>
              </a:r>
            </a:p>
          </p:txBody>
        </p:sp>
      </p:grpSp>
      <p:sp>
        <p:nvSpPr>
          <p:cNvPr id="70" name="Freeform 70"/>
          <p:cNvSpPr/>
          <p:nvPr/>
        </p:nvSpPr>
        <p:spPr>
          <a:xfrm>
            <a:off x="10329585" y="4393400"/>
            <a:ext cx="869445" cy="857481"/>
          </a:xfrm>
          <a:custGeom>
            <a:avLst/>
            <a:gdLst/>
            <a:ahLst/>
            <a:cxnLst/>
            <a:rect l="l" t="t" r="r" b="b"/>
            <a:pathLst>
              <a:path w="869445" h="857481">
                <a:moveTo>
                  <a:pt x="0" y="0"/>
                </a:moveTo>
                <a:lnTo>
                  <a:pt x="869445" y="0"/>
                </a:lnTo>
                <a:lnTo>
                  <a:pt x="869445" y="857480"/>
                </a:lnTo>
                <a:lnTo>
                  <a:pt x="0" y="857480"/>
                </a:lnTo>
                <a:lnTo>
                  <a:pt x="0" y="0"/>
                </a:lnTo>
                <a:close/>
              </a:path>
            </a:pathLst>
          </a:custGeom>
          <a:blipFill>
            <a:blip r:embed="rId14"/>
            <a:stretch>
              <a:fillRect/>
            </a:stretch>
          </a:blipFill>
        </p:spPr>
      </p:sp>
      <p:grpSp>
        <p:nvGrpSpPr>
          <p:cNvPr id="71" name="Group 71"/>
          <p:cNvGrpSpPr/>
          <p:nvPr/>
        </p:nvGrpSpPr>
        <p:grpSpPr>
          <a:xfrm>
            <a:off x="9910040" y="5351937"/>
            <a:ext cx="1877636" cy="276999"/>
            <a:chOff x="0" y="0"/>
            <a:chExt cx="2503514" cy="369332"/>
          </a:xfrm>
        </p:grpSpPr>
        <p:sp>
          <p:nvSpPr>
            <p:cNvPr id="72" name="Freeform 72"/>
            <p:cNvSpPr/>
            <p:nvPr/>
          </p:nvSpPr>
          <p:spPr>
            <a:xfrm>
              <a:off x="0" y="0"/>
              <a:ext cx="2503514" cy="369332"/>
            </a:xfrm>
            <a:custGeom>
              <a:avLst/>
              <a:gdLst/>
              <a:ahLst/>
              <a:cxnLst/>
              <a:rect l="l" t="t" r="r" b="b"/>
              <a:pathLst>
                <a:path w="2503514" h="369332">
                  <a:moveTo>
                    <a:pt x="0" y="0"/>
                  </a:moveTo>
                  <a:lnTo>
                    <a:pt x="2503514" y="0"/>
                  </a:lnTo>
                  <a:lnTo>
                    <a:pt x="2503514" y="369332"/>
                  </a:lnTo>
                  <a:lnTo>
                    <a:pt x="0" y="369332"/>
                  </a:lnTo>
                  <a:close/>
                </a:path>
              </a:pathLst>
            </a:custGeom>
            <a:solidFill>
              <a:srgbClr val="000000">
                <a:alpha val="0"/>
              </a:srgbClr>
            </a:solidFill>
          </p:spPr>
        </p:sp>
        <p:sp>
          <p:nvSpPr>
            <p:cNvPr id="73" name="TextBox 73"/>
            <p:cNvSpPr txBox="1"/>
            <p:nvPr/>
          </p:nvSpPr>
          <p:spPr>
            <a:xfrm>
              <a:off x="0" y="-19050"/>
              <a:ext cx="2503514" cy="388382"/>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Bedrock</a:t>
              </a:r>
            </a:p>
          </p:txBody>
        </p:sp>
      </p:grpSp>
      <p:grpSp>
        <p:nvGrpSpPr>
          <p:cNvPr id="74" name="Group 74"/>
          <p:cNvGrpSpPr/>
          <p:nvPr/>
        </p:nvGrpSpPr>
        <p:grpSpPr>
          <a:xfrm>
            <a:off x="5055810" y="5193525"/>
            <a:ext cx="663644" cy="415499"/>
            <a:chOff x="0" y="0"/>
            <a:chExt cx="884858" cy="553998"/>
          </a:xfrm>
        </p:grpSpPr>
        <p:sp>
          <p:nvSpPr>
            <p:cNvPr id="75" name="Freeform 75"/>
            <p:cNvSpPr/>
            <p:nvPr/>
          </p:nvSpPr>
          <p:spPr>
            <a:xfrm>
              <a:off x="0" y="0"/>
              <a:ext cx="884858" cy="553998"/>
            </a:xfrm>
            <a:custGeom>
              <a:avLst/>
              <a:gdLst/>
              <a:ahLst/>
              <a:cxnLst/>
              <a:rect l="l" t="t" r="r" b="b"/>
              <a:pathLst>
                <a:path w="884858" h="553998">
                  <a:moveTo>
                    <a:pt x="0" y="0"/>
                  </a:moveTo>
                  <a:lnTo>
                    <a:pt x="884858" y="0"/>
                  </a:lnTo>
                  <a:lnTo>
                    <a:pt x="884858" y="553998"/>
                  </a:lnTo>
                  <a:lnTo>
                    <a:pt x="0" y="553998"/>
                  </a:lnTo>
                  <a:close/>
                </a:path>
              </a:pathLst>
            </a:custGeom>
            <a:solidFill>
              <a:srgbClr val="000000">
                <a:alpha val="0"/>
              </a:srgbClr>
            </a:solidFill>
          </p:spPr>
        </p:sp>
        <p:sp>
          <p:nvSpPr>
            <p:cNvPr id="76" name="TextBox 76"/>
            <p:cNvSpPr txBox="1"/>
            <p:nvPr/>
          </p:nvSpPr>
          <p:spPr>
            <a:xfrm>
              <a:off x="0" y="-19050"/>
              <a:ext cx="884858"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Rule 2</a:t>
              </a:r>
            </a:p>
          </p:txBody>
        </p:sp>
      </p:grpSp>
      <p:sp>
        <p:nvSpPr>
          <p:cNvPr id="77" name="Freeform 77"/>
          <p:cNvSpPr/>
          <p:nvPr/>
        </p:nvSpPr>
        <p:spPr>
          <a:xfrm>
            <a:off x="6778424" y="4448590"/>
            <a:ext cx="809886" cy="809886"/>
          </a:xfrm>
          <a:custGeom>
            <a:avLst/>
            <a:gdLst/>
            <a:ahLst/>
            <a:cxnLst/>
            <a:rect l="l" t="t" r="r" b="b"/>
            <a:pathLst>
              <a:path w="809886" h="809886">
                <a:moveTo>
                  <a:pt x="0" y="0"/>
                </a:moveTo>
                <a:lnTo>
                  <a:pt x="809886" y="0"/>
                </a:lnTo>
                <a:lnTo>
                  <a:pt x="809886" y="809886"/>
                </a:lnTo>
                <a:lnTo>
                  <a:pt x="0" y="809886"/>
                </a:lnTo>
                <a:lnTo>
                  <a:pt x="0" y="0"/>
                </a:lnTo>
                <a:close/>
              </a:path>
            </a:pathLst>
          </a:custGeom>
          <a:blipFill>
            <a:blip r:embed="rId17"/>
            <a:stretch>
              <a:fillRect/>
            </a:stretch>
          </a:blipFill>
        </p:spPr>
      </p:sp>
      <p:grpSp>
        <p:nvGrpSpPr>
          <p:cNvPr id="78" name="Group 78"/>
          <p:cNvGrpSpPr/>
          <p:nvPr/>
        </p:nvGrpSpPr>
        <p:grpSpPr>
          <a:xfrm>
            <a:off x="6243648" y="5291962"/>
            <a:ext cx="1783868" cy="415499"/>
            <a:chOff x="0" y="0"/>
            <a:chExt cx="2378490" cy="553998"/>
          </a:xfrm>
        </p:grpSpPr>
        <p:sp>
          <p:nvSpPr>
            <p:cNvPr id="79" name="Freeform 79"/>
            <p:cNvSpPr/>
            <p:nvPr/>
          </p:nvSpPr>
          <p:spPr>
            <a:xfrm>
              <a:off x="0" y="0"/>
              <a:ext cx="2378490" cy="553998"/>
            </a:xfrm>
            <a:custGeom>
              <a:avLst/>
              <a:gdLst/>
              <a:ahLst/>
              <a:cxnLst/>
              <a:rect l="l" t="t" r="r" b="b"/>
              <a:pathLst>
                <a:path w="2378490" h="553998">
                  <a:moveTo>
                    <a:pt x="0" y="0"/>
                  </a:moveTo>
                  <a:lnTo>
                    <a:pt x="2378490" y="0"/>
                  </a:lnTo>
                  <a:lnTo>
                    <a:pt x="2378490" y="553998"/>
                  </a:lnTo>
                  <a:lnTo>
                    <a:pt x="0" y="553998"/>
                  </a:lnTo>
                  <a:close/>
                </a:path>
              </a:pathLst>
            </a:custGeom>
            <a:solidFill>
              <a:srgbClr val="000000">
                <a:alpha val="0"/>
              </a:srgbClr>
            </a:solidFill>
          </p:spPr>
        </p:sp>
        <p:sp>
          <p:nvSpPr>
            <p:cNvPr id="80" name="TextBox 80"/>
            <p:cNvSpPr txBox="1"/>
            <p:nvPr/>
          </p:nvSpPr>
          <p:spPr>
            <a:xfrm>
              <a:off x="0" y="-19050"/>
              <a:ext cx="2378490"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SQS</a:t>
              </a:r>
            </a:p>
          </p:txBody>
        </p:sp>
      </p:grpSp>
      <p:sp>
        <p:nvSpPr>
          <p:cNvPr id="81" name="Freeform 81"/>
          <p:cNvSpPr/>
          <p:nvPr/>
        </p:nvSpPr>
        <p:spPr>
          <a:xfrm>
            <a:off x="5057779" y="4518882"/>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2" name="AutoShape 82"/>
          <p:cNvSpPr/>
          <p:nvPr/>
        </p:nvSpPr>
        <p:spPr>
          <a:xfrm rot="119397">
            <a:off x="3796561" y="4971213"/>
            <a:ext cx="1097210" cy="0"/>
          </a:xfrm>
          <a:prstGeom prst="line">
            <a:avLst/>
          </a:prstGeom>
          <a:ln w="19050" cap="rnd">
            <a:solidFill>
              <a:srgbClr val="FFC000"/>
            </a:solidFill>
            <a:prstDash val="solid"/>
            <a:headEnd type="none" w="sm" len="sm"/>
            <a:tailEnd type="triangle" w="lg" len="med"/>
          </a:ln>
        </p:spPr>
      </p:sp>
      <p:sp>
        <p:nvSpPr>
          <p:cNvPr id="83" name="AutoShape 83"/>
          <p:cNvSpPr/>
          <p:nvPr/>
        </p:nvSpPr>
        <p:spPr>
          <a:xfrm rot="212802">
            <a:off x="9616524" y="4839780"/>
            <a:ext cx="615886" cy="0"/>
          </a:xfrm>
          <a:prstGeom prst="line">
            <a:avLst/>
          </a:prstGeom>
          <a:ln w="19050" cap="rnd">
            <a:solidFill>
              <a:srgbClr val="FFC000"/>
            </a:solidFill>
            <a:prstDash val="solid"/>
            <a:headEnd type="none" w="sm" len="sm"/>
            <a:tailEnd type="triangle" w="lg" len="med"/>
          </a:ln>
        </p:spPr>
      </p:sp>
      <p:sp>
        <p:nvSpPr>
          <p:cNvPr id="84" name="AutoShape 84"/>
          <p:cNvSpPr/>
          <p:nvPr/>
        </p:nvSpPr>
        <p:spPr>
          <a:xfrm rot="162335">
            <a:off x="7694832" y="4875008"/>
            <a:ext cx="807135" cy="0"/>
          </a:xfrm>
          <a:prstGeom prst="line">
            <a:avLst/>
          </a:prstGeom>
          <a:ln w="19050" cap="rnd">
            <a:solidFill>
              <a:srgbClr val="FFC000"/>
            </a:solidFill>
            <a:prstDash val="solid"/>
            <a:headEnd type="none" w="sm" len="sm"/>
            <a:tailEnd type="triangle" w="lg" len="med"/>
          </a:ln>
        </p:spPr>
      </p:sp>
      <p:sp>
        <p:nvSpPr>
          <p:cNvPr id="85" name="AutoShape 85"/>
          <p:cNvSpPr/>
          <p:nvPr/>
        </p:nvSpPr>
        <p:spPr>
          <a:xfrm rot="174780">
            <a:off x="5854599" y="4875008"/>
            <a:ext cx="749709" cy="0"/>
          </a:xfrm>
          <a:prstGeom prst="line">
            <a:avLst/>
          </a:prstGeom>
          <a:ln w="19050" cap="rnd">
            <a:solidFill>
              <a:srgbClr val="FFC000"/>
            </a:solidFill>
            <a:prstDash val="solid"/>
            <a:headEnd type="none" w="sm" len="sm"/>
            <a:tailEnd type="triangle" w="lg" len="med"/>
          </a:ln>
        </p:spPr>
      </p:sp>
      <p:grpSp>
        <p:nvGrpSpPr>
          <p:cNvPr id="86" name="Group 86"/>
          <p:cNvGrpSpPr/>
          <p:nvPr/>
        </p:nvGrpSpPr>
        <p:grpSpPr>
          <a:xfrm>
            <a:off x="11395766" y="4762084"/>
            <a:ext cx="1452668" cy="276999"/>
            <a:chOff x="0" y="0"/>
            <a:chExt cx="1936890" cy="369332"/>
          </a:xfrm>
        </p:grpSpPr>
        <p:sp>
          <p:nvSpPr>
            <p:cNvPr id="87" name="Freeform 87"/>
            <p:cNvSpPr/>
            <p:nvPr/>
          </p:nvSpPr>
          <p:spPr>
            <a:xfrm>
              <a:off x="0" y="0"/>
              <a:ext cx="1936890" cy="369332"/>
            </a:xfrm>
            <a:custGeom>
              <a:avLst/>
              <a:gdLst/>
              <a:ahLst/>
              <a:cxnLst/>
              <a:rect l="l" t="t" r="r" b="b"/>
              <a:pathLst>
                <a:path w="1936890" h="369332">
                  <a:moveTo>
                    <a:pt x="0" y="0"/>
                  </a:moveTo>
                  <a:lnTo>
                    <a:pt x="1936890" y="0"/>
                  </a:lnTo>
                  <a:lnTo>
                    <a:pt x="1936890" y="369332"/>
                  </a:lnTo>
                  <a:lnTo>
                    <a:pt x="0" y="369332"/>
                  </a:lnTo>
                  <a:close/>
                </a:path>
              </a:pathLst>
            </a:custGeom>
            <a:solidFill>
              <a:srgbClr val="000000">
                <a:alpha val="0"/>
              </a:srgbClr>
            </a:solidFill>
          </p:spPr>
        </p:sp>
        <p:sp>
          <p:nvSpPr>
            <p:cNvPr id="88" name="TextBox 88"/>
            <p:cNvSpPr txBox="1"/>
            <p:nvPr/>
          </p:nvSpPr>
          <p:spPr>
            <a:xfrm>
              <a:off x="0" y="-19050"/>
              <a:ext cx="1936890" cy="388382"/>
            </a:xfrm>
            <a:prstGeom prst="rect">
              <a:avLst/>
            </a:prstGeom>
          </p:spPr>
          <p:txBody>
            <a:bodyPr lIns="0" tIns="0" rIns="0" bIns="0" rtlCol="0" anchor="t"/>
            <a:lstStyle/>
            <a:p>
              <a:pPr algn="l">
                <a:lnSpc>
                  <a:spcPts val="2160"/>
                </a:lnSpc>
              </a:pPr>
              <a:r>
                <a:rPr lang="en-US" sz="1800">
                  <a:solidFill>
                    <a:srgbClr val="06C7A2"/>
                  </a:solidFill>
                  <a:latin typeface="Arimo"/>
                  <a:ea typeface="Arimo"/>
                  <a:cs typeface="Arimo"/>
                  <a:sym typeface="Arimo"/>
                </a:rPr>
                <a:t>ANTHROP\C</a:t>
              </a:r>
            </a:p>
          </p:txBody>
        </p:sp>
      </p:grpSp>
      <p:sp>
        <p:nvSpPr>
          <p:cNvPr id="89" name="Freeform 89"/>
          <p:cNvSpPr/>
          <p:nvPr/>
        </p:nvSpPr>
        <p:spPr>
          <a:xfrm>
            <a:off x="5073816" y="7273600"/>
            <a:ext cx="685800" cy="685800"/>
          </a:xfrm>
          <a:custGeom>
            <a:avLst/>
            <a:gdLst/>
            <a:ahLst/>
            <a:cxnLst/>
            <a:rect l="l" t="t" r="r" b="b"/>
            <a:pathLst>
              <a:path w="685800" h="685800">
                <a:moveTo>
                  <a:pt x="0" y="0"/>
                </a:moveTo>
                <a:lnTo>
                  <a:pt x="685800" y="0"/>
                </a:lnTo>
                <a:lnTo>
                  <a:pt x="685800" y="685800"/>
                </a:lnTo>
                <a:lnTo>
                  <a:pt x="0" y="685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0" name="AutoShape 90"/>
          <p:cNvSpPr/>
          <p:nvPr/>
        </p:nvSpPr>
        <p:spPr>
          <a:xfrm rot="3614545">
            <a:off x="3647260" y="6488159"/>
            <a:ext cx="1481358" cy="0"/>
          </a:xfrm>
          <a:prstGeom prst="line">
            <a:avLst/>
          </a:prstGeom>
          <a:ln w="19050" cap="rnd">
            <a:solidFill>
              <a:srgbClr val="FFC000"/>
            </a:solidFill>
            <a:prstDash val="solid"/>
            <a:headEnd type="none" w="sm" len="sm"/>
            <a:tailEnd type="triangle" w="lg" len="med"/>
          </a:ln>
        </p:spPr>
      </p:sp>
      <p:sp>
        <p:nvSpPr>
          <p:cNvPr id="91" name="Freeform 91"/>
          <p:cNvSpPr/>
          <p:nvPr/>
        </p:nvSpPr>
        <p:spPr>
          <a:xfrm>
            <a:off x="8660410" y="7211184"/>
            <a:ext cx="868308" cy="868308"/>
          </a:xfrm>
          <a:custGeom>
            <a:avLst/>
            <a:gdLst/>
            <a:ahLst/>
            <a:cxnLst/>
            <a:rect l="l" t="t" r="r" b="b"/>
            <a:pathLst>
              <a:path w="868308" h="868308">
                <a:moveTo>
                  <a:pt x="0" y="0"/>
                </a:moveTo>
                <a:lnTo>
                  <a:pt x="868308" y="0"/>
                </a:lnTo>
                <a:lnTo>
                  <a:pt x="868308" y="868308"/>
                </a:lnTo>
                <a:lnTo>
                  <a:pt x="0" y="868308"/>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grpSp>
        <p:nvGrpSpPr>
          <p:cNvPr id="92" name="Group 92"/>
          <p:cNvGrpSpPr/>
          <p:nvPr/>
        </p:nvGrpSpPr>
        <p:grpSpPr>
          <a:xfrm>
            <a:off x="8189992" y="8155024"/>
            <a:ext cx="1911774" cy="415499"/>
            <a:chOff x="0" y="0"/>
            <a:chExt cx="2549032" cy="553998"/>
          </a:xfrm>
        </p:grpSpPr>
        <p:sp>
          <p:nvSpPr>
            <p:cNvPr id="93" name="Freeform 93"/>
            <p:cNvSpPr/>
            <p:nvPr/>
          </p:nvSpPr>
          <p:spPr>
            <a:xfrm>
              <a:off x="0" y="0"/>
              <a:ext cx="2549032" cy="553998"/>
            </a:xfrm>
            <a:custGeom>
              <a:avLst/>
              <a:gdLst/>
              <a:ahLst/>
              <a:cxnLst/>
              <a:rect l="l" t="t" r="r" b="b"/>
              <a:pathLst>
                <a:path w="2549032" h="553998">
                  <a:moveTo>
                    <a:pt x="0" y="0"/>
                  </a:moveTo>
                  <a:lnTo>
                    <a:pt x="2549032" y="0"/>
                  </a:lnTo>
                  <a:lnTo>
                    <a:pt x="2549032" y="553998"/>
                  </a:lnTo>
                  <a:lnTo>
                    <a:pt x="0" y="553998"/>
                  </a:lnTo>
                  <a:close/>
                </a:path>
              </a:pathLst>
            </a:custGeom>
            <a:solidFill>
              <a:srgbClr val="000000">
                <a:alpha val="0"/>
              </a:srgbClr>
            </a:solidFill>
          </p:spPr>
        </p:sp>
        <p:sp>
          <p:nvSpPr>
            <p:cNvPr id="94" name="TextBox 94"/>
            <p:cNvSpPr txBox="1"/>
            <p:nvPr/>
          </p:nvSpPr>
          <p:spPr>
            <a:xfrm>
              <a:off x="0" y="-19050"/>
              <a:ext cx="2549032"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AWS Fargate Task</a:t>
              </a:r>
            </a:p>
          </p:txBody>
        </p:sp>
      </p:grpSp>
      <p:sp>
        <p:nvSpPr>
          <p:cNvPr id="95" name="AutoShape 95"/>
          <p:cNvSpPr/>
          <p:nvPr/>
        </p:nvSpPr>
        <p:spPr>
          <a:xfrm rot="205406">
            <a:off x="9691787" y="7646307"/>
            <a:ext cx="638033" cy="0"/>
          </a:xfrm>
          <a:prstGeom prst="line">
            <a:avLst/>
          </a:prstGeom>
          <a:ln w="19050" cap="rnd">
            <a:solidFill>
              <a:srgbClr val="FFC000"/>
            </a:solidFill>
            <a:prstDash val="solid"/>
            <a:headEnd type="none" w="sm" len="sm"/>
            <a:tailEnd type="triangle" w="lg" len="med"/>
          </a:ln>
        </p:spPr>
      </p:sp>
      <p:sp>
        <p:nvSpPr>
          <p:cNvPr id="96" name="AutoShape 96"/>
          <p:cNvSpPr/>
          <p:nvPr/>
        </p:nvSpPr>
        <p:spPr>
          <a:xfrm rot="147859">
            <a:off x="7693102" y="7633353"/>
            <a:ext cx="886100" cy="0"/>
          </a:xfrm>
          <a:prstGeom prst="line">
            <a:avLst/>
          </a:prstGeom>
          <a:ln w="19050" cap="rnd">
            <a:solidFill>
              <a:srgbClr val="FFC000"/>
            </a:solidFill>
            <a:prstDash val="solid"/>
            <a:headEnd type="none" w="sm" len="sm"/>
            <a:tailEnd type="triangle" w="lg" len="med"/>
          </a:ln>
        </p:spPr>
      </p:sp>
      <p:sp>
        <p:nvSpPr>
          <p:cNvPr id="97" name="Freeform 97" descr="Hugging Face logo transparent PNG - StickPNG"/>
          <p:cNvSpPr/>
          <p:nvPr/>
        </p:nvSpPr>
        <p:spPr>
          <a:xfrm>
            <a:off x="11508164" y="6896176"/>
            <a:ext cx="1130711" cy="1519311"/>
          </a:xfrm>
          <a:custGeom>
            <a:avLst/>
            <a:gdLst/>
            <a:ahLst/>
            <a:cxnLst/>
            <a:rect l="l" t="t" r="r" b="b"/>
            <a:pathLst>
              <a:path w="1130711" h="1519311">
                <a:moveTo>
                  <a:pt x="0" y="0"/>
                </a:moveTo>
                <a:lnTo>
                  <a:pt x="1130710" y="0"/>
                </a:lnTo>
                <a:lnTo>
                  <a:pt x="1130710" y="1519311"/>
                </a:lnTo>
                <a:lnTo>
                  <a:pt x="0" y="1519311"/>
                </a:lnTo>
                <a:lnTo>
                  <a:pt x="0" y="0"/>
                </a:lnTo>
                <a:close/>
              </a:path>
            </a:pathLst>
          </a:custGeom>
          <a:blipFill>
            <a:blip r:embed="rId22"/>
            <a:stretch>
              <a:fillRect r="-263914"/>
            </a:stretch>
          </a:blipFill>
        </p:spPr>
      </p:sp>
      <p:sp>
        <p:nvSpPr>
          <p:cNvPr id="98" name="Freeform 98"/>
          <p:cNvSpPr/>
          <p:nvPr/>
        </p:nvSpPr>
        <p:spPr>
          <a:xfrm>
            <a:off x="10451986" y="7211188"/>
            <a:ext cx="868304" cy="868304"/>
          </a:xfrm>
          <a:custGeom>
            <a:avLst/>
            <a:gdLst/>
            <a:ahLst/>
            <a:cxnLst/>
            <a:rect l="l" t="t" r="r" b="b"/>
            <a:pathLst>
              <a:path w="868304" h="868304">
                <a:moveTo>
                  <a:pt x="0" y="0"/>
                </a:moveTo>
                <a:lnTo>
                  <a:pt x="868304" y="0"/>
                </a:lnTo>
                <a:lnTo>
                  <a:pt x="868304" y="868304"/>
                </a:lnTo>
                <a:lnTo>
                  <a:pt x="0" y="86830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grpSp>
        <p:nvGrpSpPr>
          <p:cNvPr id="99" name="Group 99"/>
          <p:cNvGrpSpPr/>
          <p:nvPr/>
        </p:nvGrpSpPr>
        <p:grpSpPr>
          <a:xfrm>
            <a:off x="10242231" y="8026971"/>
            <a:ext cx="1321402" cy="830997"/>
            <a:chOff x="0" y="0"/>
            <a:chExt cx="1761870" cy="1107996"/>
          </a:xfrm>
        </p:grpSpPr>
        <p:sp>
          <p:nvSpPr>
            <p:cNvPr id="100" name="Freeform 100"/>
            <p:cNvSpPr/>
            <p:nvPr/>
          </p:nvSpPr>
          <p:spPr>
            <a:xfrm>
              <a:off x="0" y="0"/>
              <a:ext cx="1761870" cy="1107996"/>
            </a:xfrm>
            <a:custGeom>
              <a:avLst/>
              <a:gdLst/>
              <a:ahLst/>
              <a:cxnLst/>
              <a:rect l="l" t="t" r="r" b="b"/>
              <a:pathLst>
                <a:path w="1761870" h="1107996">
                  <a:moveTo>
                    <a:pt x="0" y="0"/>
                  </a:moveTo>
                  <a:lnTo>
                    <a:pt x="1761870" y="0"/>
                  </a:lnTo>
                  <a:lnTo>
                    <a:pt x="1761870" y="1107996"/>
                  </a:lnTo>
                  <a:lnTo>
                    <a:pt x="0" y="1107996"/>
                  </a:lnTo>
                  <a:close/>
                </a:path>
              </a:pathLst>
            </a:custGeom>
            <a:solidFill>
              <a:srgbClr val="000000">
                <a:alpha val="0"/>
              </a:srgbClr>
            </a:solidFill>
          </p:spPr>
        </p:sp>
        <p:sp>
          <p:nvSpPr>
            <p:cNvPr id="101" name="TextBox 101"/>
            <p:cNvSpPr txBox="1"/>
            <p:nvPr/>
          </p:nvSpPr>
          <p:spPr>
            <a:xfrm>
              <a:off x="0" y="-19050"/>
              <a:ext cx="1761870" cy="1127046"/>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SageMaker Jumpstart</a:t>
              </a:r>
            </a:p>
          </p:txBody>
        </p:sp>
      </p:grpSp>
      <p:grpSp>
        <p:nvGrpSpPr>
          <p:cNvPr id="102" name="Group 102"/>
          <p:cNvGrpSpPr/>
          <p:nvPr/>
        </p:nvGrpSpPr>
        <p:grpSpPr>
          <a:xfrm>
            <a:off x="5146242" y="8155026"/>
            <a:ext cx="663644" cy="415499"/>
            <a:chOff x="0" y="0"/>
            <a:chExt cx="884858" cy="553998"/>
          </a:xfrm>
        </p:grpSpPr>
        <p:sp>
          <p:nvSpPr>
            <p:cNvPr id="103" name="Freeform 103"/>
            <p:cNvSpPr/>
            <p:nvPr/>
          </p:nvSpPr>
          <p:spPr>
            <a:xfrm>
              <a:off x="0" y="0"/>
              <a:ext cx="884858" cy="553998"/>
            </a:xfrm>
            <a:custGeom>
              <a:avLst/>
              <a:gdLst/>
              <a:ahLst/>
              <a:cxnLst/>
              <a:rect l="l" t="t" r="r" b="b"/>
              <a:pathLst>
                <a:path w="884858" h="553998">
                  <a:moveTo>
                    <a:pt x="0" y="0"/>
                  </a:moveTo>
                  <a:lnTo>
                    <a:pt x="884858" y="0"/>
                  </a:lnTo>
                  <a:lnTo>
                    <a:pt x="884858" y="553998"/>
                  </a:lnTo>
                  <a:lnTo>
                    <a:pt x="0" y="553998"/>
                  </a:lnTo>
                  <a:close/>
                </a:path>
              </a:pathLst>
            </a:custGeom>
            <a:solidFill>
              <a:srgbClr val="000000">
                <a:alpha val="0"/>
              </a:srgbClr>
            </a:solidFill>
          </p:spPr>
        </p:sp>
        <p:sp>
          <p:nvSpPr>
            <p:cNvPr id="104" name="TextBox 104"/>
            <p:cNvSpPr txBox="1"/>
            <p:nvPr/>
          </p:nvSpPr>
          <p:spPr>
            <a:xfrm>
              <a:off x="0" y="-19050"/>
              <a:ext cx="884858"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Rule 3</a:t>
              </a:r>
            </a:p>
          </p:txBody>
        </p:sp>
      </p:grpSp>
      <p:sp>
        <p:nvSpPr>
          <p:cNvPr id="105" name="Freeform 105"/>
          <p:cNvSpPr/>
          <p:nvPr/>
        </p:nvSpPr>
        <p:spPr>
          <a:xfrm>
            <a:off x="6801591" y="7237935"/>
            <a:ext cx="809886" cy="809886"/>
          </a:xfrm>
          <a:custGeom>
            <a:avLst/>
            <a:gdLst/>
            <a:ahLst/>
            <a:cxnLst/>
            <a:rect l="l" t="t" r="r" b="b"/>
            <a:pathLst>
              <a:path w="809886" h="809886">
                <a:moveTo>
                  <a:pt x="0" y="0"/>
                </a:moveTo>
                <a:lnTo>
                  <a:pt x="809886" y="0"/>
                </a:lnTo>
                <a:lnTo>
                  <a:pt x="809886" y="809886"/>
                </a:lnTo>
                <a:lnTo>
                  <a:pt x="0" y="809886"/>
                </a:lnTo>
                <a:lnTo>
                  <a:pt x="0" y="0"/>
                </a:lnTo>
                <a:close/>
              </a:path>
            </a:pathLst>
          </a:custGeom>
          <a:blipFill>
            <a:blip r:embed="rId17"/>
            <a:stretch>
              <a:fillRect/>
            </a:stretch>
          </a:blipFill>
        </p:spPr>
      </p:sp>
      <p:grpSp>
        <p:nvGrpSpPr>
          <p:cNvPr id="106" name="Group 106"/>
          <p:cNvGrpSpPr/>
          <p:nvPr/>
        </p:nvGrpSpPr>
        <p:grpSpPr>
          <a:xfrm>
            <a:off x="6253659" y="8133882"/>
            <a:ext cx="1783868" cy="415499"/>
            <a:chOff x="0" y="0"/>
            <a:chExt cx="2378490" cy="553998"/>
          </a:xfrm>
        </p:grpSpPr>
        <p:sp>
          <p:nvSpPr>
            <p:cNvPr id="107" name="Freeform 107"/>
            <p:cNvSpPr/>
            <p:nvPr/>
          </p:nvSpPr>
          <p:spPr>
            <a:xfrm>
              <a:off x="0" y="0"/>
              <a:ext cx="2378490" cy="553998"/>
            </a:xfrm>
            <a:custGeom>
              <a:avLst/>
              <a:gdLst/>
              <a:ahLst/>
              <a:cxnLst/>
              <a:rect l="l" t="t" r="r" b="b"/>
              <a:pathLst>
                <a:path w="2378490" h="553998">
                  <a:moveTo>
                    <a:pt x="0" y="0"/>
                  </a:moveTo>
                  <a:lnTo>
                    <a:pt x="2378490" y="0"/>
                  </a:lnTo>
                  <a:lnTo>
                    <a:pt x="2378490" y="553998"/>
                  </a:lnTo>
                  <a:lnTo>
                    <a:pt x="0" y="553998"/>
                  </a:lnTo>
                  <a:close/>
                </a:path>
              </a:pathLst>
            </a:custGeom>
            <a:solidFill>
              <a:srgbClr val="000000">
                <a:alpha val="0"/>
              </a:srgbClr>
            </a:solidFill>
          </p:spPr>
        </p:sp>
        <p:sp>
          <p:nvSpPr>
            <p:cNvPr id="108" name="TextBox 108"/>
            <p:cNvSpPr txBox="1"/>
            <p:nvPr/>
          </p:nvSpPr>
          <p:spPr>
            <a:xfrm>
              <a:off x="0" y="-19050"/>
              <a:ext cx="2378490"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SQS</a:t>
              </a:r>
            </a:p>
          </p:txBody>
        </p:sp>
      </p:grpSp>
      <p:sp>
        <p:nvSpPr>
          <p:cNvPr id="109" name="AutoShape 109"/>
          <p:cNvSpPr/>
          <p:nvPr/>
        </p:nvSpPr>
        <p:spPr>
          <a:xfrm rot="178367">
            <a:off x="5869670" y="7635814"/>
            <a:ext cx="734646" cy="0"/>
          </a:xfrm>
          <a:prstGeom prst="line">
            <a:avLst/>
          </a:prstGeom>
          <a:ln w="19050" cap="rnd">
            <a:solidFill>
              <a:srgbClr val="FFC000"/>
            </a:solidFill>
            <a:prstDash val="solid"/>
            <a:headEnd type="none" w="sm" len="sm"/>
            <a:tailEnd type="triangle" w="lg" len="med"/>
          </a:ln>
        </p:spPr>
      </p:sp>
      <p:grpSp>
        <p:nvGrpSpPr>
          <p:cNvPr id="110" name="Group 110"/>
          <p:cNvGrpSpPr/>
          <p:nvPr/>
        </p:nvGrpSpPr>
        <p:grpSpPr>
          <a:xfrm>
            <a:off x="7972434" y="1079888"/>
            <a:ext cx="2958144" cy="507831"/>
            <a:chOff x="0" y="0"/>
            <a:chExt cx="3944192" cy="677108"/>
          </a:xfrm>
        </p:grpSpPr>
        <p:sp>
          <p:nvSpPr>
            <p:cNvPr id="111" name="Freeform 111"/>
            <p:cNvSpPr/>
            <p:nvPr/>
          </p:nvSpPr>
          <p:spPr>
            <a:xfrm>
              <a:off x="0" y="0"/>
              <a:ext cx="3944192" cy="677108"/>
            </a:xfrm>
            <a:custGeom>
              <a:avLst/>
              <a:gdLst/>
              <a:ahLst/>
              <a:cxnLst/>
              <a:rect l="l" t="t" r="r" b="b"/>
              <a:pathLst>
                <a:path w="3944192" h="677108">
                  <a:moveTo>
                    <a:pt x="0" y="0"/>
                  </a:moveTo>
                  <a:lnTo>
                    <a:pt x="3944192" y="0"/>
                  </a:lnTo>
                  <a:lnTo>
                    <a:pt x="3944192" y="677108"/>
                  </a:lnTo>
                  <a:lnTo>
                    <a:pt x="0" y="677108"/>
                  </a:lnTo>
                  <a:close/>
                </a:path>
              </a:pathLst>
            </a:custGeom>
            <a:solidFill>
              <a:srgbClr val="000000">
                <a:alpha val="0"/>
              </a:srgbClr>
            </a:solidFill>
          </p:spPr>
        </p:sp>
        <p:sp>
          <p:nvSpPr>
            <p:cNvPr id="112" name="TextBox 112"/>
            <p:cNvSpPr txBox="1"/>
            <p:nvPr/>
          </p:nvSpPr>
          <p:spPr>
            <a:xfrm>
              <a:off x="0" y="-9525"/>
              <a:ext cx="3944192" cy="686633"/>
            </a:xfrm>
            <a:prstGeom prst="rect">
              <a:avLst/>
            </a:prstGeom>
          </p:spPr>
          <p:txBody>
            <a:bodyPr lIns="0" tIns="0" rIns="0" bIns="0" rtlCol="0" anchor="t"/>
            <a:lstStyle/>
            <a:p>
              <a:pPr algn="ctr">
                <a:lnSpc>
                  <a:spcPts val="2879"/>
                </a:lnSpc>
              </a:pPr>
              <a:r>
                <a:rPr lang="en-US" sz="2400">
                  <a:solidFill>
                    <a:srgbClr val="7C59ED"/>
                  </a:solidFill>
                  <a:latin typeface="Arimo"/>
                  <a:ea typeface="Arimo"/>
                  <a:cs typeface="Arimo"/>
                  <a:sym typeface="Arimo"/>
                </a:rPr>
                <a:t>Doc Summarization</a:t>
              </a:r>
            </a:p>
          </p:txBody>
        </p:sp>
      </p:grpSp>
      <p:grpSp>
        <p:nvGrpSpPr>
          <p:cNvPr id="113" name="Group 113"/>
          <p:cNvGrpSpPr/>
          <p:nvPr/>
        </p:nvGrpSpPr>
        <p:grpSpPr>
          <a:xfrm>
            <a:off x="7944788" y="3670899"/>
            <a:ext cx="2958144" cy="507831"/>
            <a:chOff x="0" y="0"/>
            <a:chExt cx="3944192" cy="677108"/>
          </a:xfrm>
        </p:grpSpPr>
        <p:sp>
          <p:nvSpPr>
            <p:cNvPr id="114" name="Freeform 114"/>
            <p:cNvSpPr/>
            <p:nvPr/>
          </p:nvSpPr>
          <p:spPr>
            <a:xfrm>
              <a:off x="0" y="0"/>
              <a:ext cx="3944192" cy="677108"/>
            </a:xfrm>
            <a:custGeom>
              <a:avLst/>
              <a:gdLst/>
              <a:ahLst/>
              <a:cxnLst/>
              <a:rect l="l" t="t" r="r" b="b"/>
              <a:pathLst>
                <a:path w="3944192" h="677108">
                  <a:moveTo>
                    <a:pt x="0" y="0"/>
                  </a:moveTo>
                  <a:lnTo>
                    <a:pt x="3944192" y="0"/>
                  </a:lnTo>
                  <a:lnTo>
                    <a:pt x="3944192" y="677108"/>
                  </a:lnTo>
                  <a:lnTo>
                    <a:pt x="0" y="677108"/>
                  </a:lnTo>
                  <a:close/>
                </a:path>
              </a:pathLst>
            </a:custGeom>
            <a:solidFill>
              <a:srgbClr val="000000">
                <a:alpha val="0"/>
              </a:srgbClr>
            </a:solidFill>
          </p:spPr>
        </p:sp>
        <p:sp>
          <p:nvSpPr>
            <p:cNvPr id="115" name="TextBox 115"/>
            <p:cNvSpPr txBox="1"/>
            <p:nvPr/>
          </p:nvSpPr>
          <p:spPr>
            <a:xfrm>
              <a:off x="0" y="-9525"/>
              <a:ext cx="3944192" cy="686633"/>
            </a:xfrm>
            <a:prstGeom prst="rect">
              <a:avLst/>
            </a:prstGeom>
          </p:spPr>
          <p:txBody>
            <a:bodyPr lIns="0" tIns="0" rIns="0" bIns="0" rtlCol="0" anchor="t"/>
            <a:lstStyle/>
            <a:p>
              <a:pPr algn="ctr">
                <a:lnSpc>
                  <a:spcPts val="2879"/>
                </a:lnSpc>
              </a:pPr>
              <a:r>
                <a:rPr lang="en-US" sz="2400">
                  <a:solidFill>
                    <a:srgbClr val="7C59ED"/>
                  </a:solidFill>
                  <a:latin typeface="Arimo"/>
                  <a:ea typeface="Arimo"/>
                  <a:cs typeface="Arimo"/>
                  <a:sym typeface="Arimo"/>
                </a:rPr>
                <a:t>Prompt Chaining</a:t>
              </a:r>
            </a:p>
          </p:txBody>
        </p:sp>
      </p:grpSp>
      <p:grpSp>
        <p:nvGrpSpPr>
          <p:cNvPr id="116" name="Group 116"/>
          <p:cNvGrpSpPr/>
          <p:nvPr/>
        </p:nvGrpSpPr>
        <p:grpSpPr>
          <a:xfrm>
            <a:off x="8006815" y="6528111"/>
            <a:ext cx="2958144" cy="507831"/>
            <a:chOff x="0" y="0"/>
            <a:chExt cx="3944192" cy="677108"/>
          </a:xfrm>
        </p:grpSpPr>
        <p:sp>
          <p:nvSpPr>
            <p:cNvPr id="117" name="Freeform 117"/>
            <p:cNvSpPr/>
            <p:nvPr/>
          </p:nvSpPr>
          <p:spPr>
            <a:xfrm>
              <a:off x="0" y="0"/>
              <a:ext cx="3944192" cy="677108"/>
            </a:xfrm>
            <a:custGeom>
              <a:avLst/>
              <a:gdLst/>
              <a:ahLst/>
              <a:cxnLst/>
              <a:rect l="l" t="t" r="r" b="b"/>
              <a:pathLst>
                <a:path w="3944192" h="677108">
                  <a:moveTo>
                    <a:pt x="0" y="0"/>
                  </a:moveTo>
                  <a:lnTo>
                    <a:pt x="3944192" y="0"/>
                  </a:lnTo>
                  <a:lnTo>
                    <a:pt x="3944192" y="677108"/>
                  </a:lnTo>
                  <a:lnTo>
                    <a:pt x="0" y="677108"/>
                  </a:lnTo>
                  <a:close/>
                </a:path>
              </a:pathLst>
            </a:custGeom>
            <a:solidFill>
              <a:srgbClr val="000000">
                <a:alpha val="0"/>
              </a:srgbClr>
            </a:solidFill>
          </p:spPr>
        </p:sp>
        <p:sp>
          <p:nvSpPr>
            <p:cNvPr id="118" name="TextBox 118"/>
            <p:cNvSpPr txBox="1"/>
            <p:nvPr/>
          </p:nvSpPr>
          <p:spPr>
            <a:xfrm>
              <a:off x="0" y="-9525"/>
              <a:ext cx="3944192" cy="686633"/>
            </a:xfrm>
            <a:prstGeom prst="rect">
              <a:avLst/>
            </a:prstGeom>
          </p:spPr>
          <p:txBody>
            <a:bodyPr lIns="0" tIns="0" rIns="0" bIns="0" rtlCol="0" anchor="t"/>
            <a:lstStyle/>
            <a:p>
              <a:pPr algn="ctr">
                <a:lnSpc>
                  <a:spcPts val="2879"/>
                </a:lnSpc>
              </a:pPr>
              <a:r>
                <a:rPr lang="en-US" sz="2400">
                  <a:solidFill>
                    <a:srgbClr val="7C59ED"/>
                  </a:solidFill>
                  <a:latin typeface="Arimo"/>
                  <a:ea typeface="Arimo"/>
                  <a:cs typeface="Arimo"/>
                  <a:sym typeface="Arimo"/>
                </a:rPr>
                <a:t>Image Generation</a:t>
              </a:r>
            </a:p>
          </p:txBody>
        </p:sp>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891540" y="736334"/>
            <a:ext cx="16459200" cy="803296"/>
            <a:chOff x="0" y="0"/>
            <a:chExt cx="21945600" cy="1071062"/>
          </a:xfrm>
        </p:grpSpPr>
        <p:sp>
          <p:nvSpPr>
            <p:cNvPr id="4" name="Freeform 4"/>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5" name="TextBox 5"/>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Workflow automation challenges</a:t>
              </a:r>
            </a:p>
          </p:txBody>
        </p:sp>
      </p:grpSp>
      <p:grpSp>
        <p:nvGrpSpPr>
          <p:cNvPr id="6" name="Group 6"/>
          <p:cNvGrpSpPr/>
          <p:nvPr/>
        </p:nvGrpSpPr>
        <p:grpSpPr>
          <a:xfrm>
            <a:off x="3740457" y="5532495"/>
            <a:ext cx="3543486" cy="1246496"/>
            <a:chOff x="0" y="0"/>
            <a:chExt cx="4724648" cy="1661994"/>
          </a:xfrm>
        </p:grpSpPr>
        <p:sp>
          <p:nvSpPr>
            <p:cNvPr id="7" name="Freeform 7"/>
            <p:cNvSpPr/>
            <p:nvPr/>
          </p:nvSpPr>
          <p:spPr>
            <a:xfrm>
              <a:off x="0" y="0"/>
              <a:ext cx="4724648" cy="1661994"/>
            </a:xfrm>
            <a:custGeom>
              <a:avLst/>
              <a:gdLst/>
              <a:ahLst/>
              <a:cxnLst/>
              <a:rect l="l" t="t" r="r" b="b"/>
              <a:pathLst>
                <a:path w="4724648" h="1661994">
                  <a:moveTo>
                    <a:pt x="0" y="0"/>
                  </a:moveTo>
                  <a:lnTo>
                    <a:pt x="4724648" y="0"/>
                  </a:lnTo>
                  <a:lnTo>
                    <a:pt x="4724648" y="1661994"/>
                  </a:lnTo>
                  <a:lnTo>
                    <a:pt x="0" y="1661994"/>
                  </a:lnTo>
                  <a:close/>
                </a:path>
              </a:pathLst>
            </a:custGeom>
            <a:solidFill>
              <a:srgbClr val="000000">
                <a:alpha val="0"/>
              </a:srgbClr>
            </a:solidFill>
          </p:spPr>
        </p:sp>
        <p:sp>
          <p:nvSpPr>
            <p:cNvPr id="8" name="TextBox 8"/>
            <p:cNvSpPr txBox="1"/>
            <p:nvPr/>
          </p:nvSpPr>
          <p:spPr>
            <a:xfrm>
              <a:off x="0" y="-9525"/>
              <a:ext cx="4724648" cy="1671519"/>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LLM’s are powerful, </a:t>
              </a:r>
            </a:p>
            <a:p>
              <a:pPr algn="ctr">
                <a:lnSpc>
                  <a:spcPts val="2879"/>
                </a:lnSpc>
              </a:pPr>
              <a:r>
                <a:rPr lang="en-US" sz="2400">
                  <a:solidFill>
                    <a:srgbClr val="FFFFFF"/>
                  </a:solidFill>
                  <a:latin typeface="Arimo"/>
                  <a:ea typeface="Arimo"/>
                  <a:cs typeface="Arimo"/>
                  <a:sym typeface="Arimo"/>
                </a:rPr>
                <a:t>but they can’t </a:t>
              </a:r>
            </a:p>
            <a:p>
              <a:pPr algn="ctr">
                <a:lnSpc>
                  <a:spcPts val="2879"/>
                </a:lnSpc>
              </a:pPr>
              <a:r>
                <a:rPr lang="en-US" sz="2400">
                  <a:solidFill>
                    <a:srgbClr val="FFFFFF"/>
                  </a:solidFill>
                  <a:latin typeface="Arimo"/>
                  <a:ea typeface="Arimo"/>
                  <a:cs typeface="Arimo"/>
                  <a:sym typeface="Arimo"/>
                </a:rPr>
                <a:t>take actions</a:t>
              </a:r>
            </a:p>
          </p:txBody>
        </p:sp>
      </p:grpSp>
      <p:grpSp>
        <p:nvGrpSpPr>
          <p:cNvPr id="9" name="Group 9"/>
          <p:cNvGrpSpPr/>
          <p:nvPr/>
        </p:nvGrpSpPr>
        <p:grpSpPr>
          <a:xfrm>
            <a:off x="7372256" y="5532495"/>
            <a:ext cx="3543486" cy="1246496"/>
            <a:chOff x="0" y="0"/>
            <a:chExt cx="4724648" cy="1661994"/>
          </a:xfrm>
        </p:grpSpPr>
        <p:sp>
          <p:nvSpPr>
            <p:cNvPr id="10" name="Freeform 10"/>
            <p:cNvSpPr/>
            <p:nvPr/>
          </p:nvSpPr>
          <p:spPr>
            <a:xfrm>
              <a:off x="0" y="0"/>
              <a:ext cx="4724648" cy="1661994"/>
            </a:xfrm>
            <a:custGeom>
              <a:avLst/>
              <a:gdLst/>
              <a:ahLst/>
              <a:cxnLst/>
              <a:rect l="l" t="t" r="r" b="b"/>
              <a:pathLst>
                <a:path w="4724648" h="1661994">
                  <a:moveTo>
                    <a:pt x="0" y="0"/>
                  </a:moveTo>
                  <a:lnTo>
                    <a:pt x="4724648" y="0"/>
                  </a:lnTo>
                  <a:lnTo>
                    <a:pt x="4724648" y="1661994"/>
                  </a:lnTo>
                  <a:lnTo>
                    <a:pt x="0" y="1661994"/>
                  </a:lnTo>
                  <a:close/>
                </a:path>
              </a:pathLst>
            </a:custGeom>
            <a:solidFill>
              <a:srgbClr val="000000">
                <a:alpha val="0"/>
              </a:srgbClr>
            </a:solidFill>
          </p:spPr>
        </p:sp>
        <p:sp>
          <p:nvSpPr>
            <p:cNvPr id="11" name="TextBox 11"/>
            <p:cNvSpPr txBox="1"/>
            <p:nvPr/>
          </p:nvSpPr>
          <p:spPr>
            <a:xfrm>
              <a:off x="0" y="-9525"/>
              <a:ext cx="4724648" cy="1671519"/>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Integration of databases and systems is </a:t>
              </a:r>
            </a:p>
            <a:p>
              <a:pPr algn="ctr">
                <a:lnSpc>
                  <a:spcPts val="2879"/>
                </a:lnSpc>
              </a:pPr>
              <a:r>
                <a:rPr lang="en-US" sz="2400">
                  <a:solidFill>
                    <a:srgbClr val="FFFFFF"/>
                  </a:solidFill>
                  <a:latin typeface="Arimo"/>
                  <a:ea typeface="Arimo"/>
                  <a:cs typeface="Arimo"/>
                  <a:sym typeface="Arimo"/>
                </a:rPr>
                <a:t>expensive and slow</a:t>
              </a:r>
            </a:p>
          </p:txBody>
        </p:sp>
      </p:grpSp>
      <p:grpSp>
        <p:nvGrpSpPr>
          <p:cNvPr id="12" name="Group 12"/>
          <p:cNvGrpSpPr/>
          <p:nvPr/>
        </p:nvGrpSpPr>
        <p:grpSpPr>
          <a:xfrm>
            <a:off x="14488773" y="5532495"/>
            <a:ext cx="3543486" cy="1246496"/>
            <a:chOff x="0" y="0"/>
            <a:chExt cx="4724648" cy="1661994"/>
          </a:xfrm>
        </p:grpSpPr>
        <p:sp>
          <p:nvSpPr>
            <p:cNvPr id="13" name="Freeform 13"/>
            <p:cNvSpPr/>
            <p:nvPr/>
          </p:nvSpPr>
          <p:spPr>
            <a:xfrm>
              <a:off x="0" y="0"/>
              <a:ext cx="4724648" cy="1661994"/>
            </a:xfrm>
            <a:custGeom>
              <a:avLst/>
              <a:gdLst/>
              <a:ahLst/>
              <a:cxnLst/>
              <a:rect l="l" t="t" r="r" b="b"/>
              <a:pathLst>
                <a:path w="4724648" h="1661994">
                  <a:moveTo>
                    <a:pt x="0" y="0"/>
                  </a:moveTo>
                  <a:lnTo>
                    <a:pt x="4724648" y="0"/>
                  </a:lnTo>
                  <a:lnTo>
                    <a:pt x="4724648" y="1661994"/>
                  </a:lnTo>
                  <a:lnTo>
                    <a:pt x="0" y="1661994"/>
                  </a:lnTo>
                  <a:close/>
                </a:path>
              </a:pathLst>
            </a:custGeom>
            <a:solidFill>
              <a:srgbClr val="000000">
                <a:alpha val="0"/>
              </a:srgbClr>
            </a:solidFill>
          </p:spPr>
        </p:sp>
        <p:sp>
          <p:nvSpPr>
            <p:cNvPr id="14" name="TextBox 14"/>
            <p:cNvSpPr txBox="1"/>
            <p:nvPr/>
          </p:nvSpPr>
          <p:spPr>
            <a:xfrm>
              <a:off x="0" y="-9525"/>
              <a:ext cx="4724648" cy="1671519"/>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Need diverse set of programming languages and interfaces</a:t>
              </a:r>
            </a:p>
          </p:txBody>
        </p:sp>
      </p:grpSp>
      <p:grpSp>
        <p:nvGrpSpPr>
          <p:cNvPr id="15" name="Group 15"/>
          <p:cNvGrpSpPr/>
          <p:nvPr/>
        </p:nvGrpSpPr>
        <p:grpSpPr>
          <a:xfrm>
            <a:off x="415410" y="5532496"/>
            <a:ext cx="3072384" cy="1246496"/>
            <a:chOff x="0" y="0"/>
            <a:chExt cx="4096512" cy="1661994"/>
          </a:xfrm>
        </p:grpSpPr>
        <p:sp>
          <p:nvSpPr>
            <p:cNvPr id="16" name="Freeform 16"/>
            <p:cNvSpPr/>
            <p:nvPr/>
          </p:nvSpPr>
          <p:spPr>
            <a:xfrm>
              <a:off x="0" y="0"/>
              <a:ext cx="4096512" cy="1661994"/>
            </a:xfrm>
            <a:custGeom>
              <a:avLst/>
              <a:gdLst/>
              <a:ahLst/>
              <a:cxnLst/>
              <a:rect l="l" t="t" r="r" b="b"/>
              <a:pathLst>
                <a:path w="4096512" h="1661994">
                  <a:moveTo>
                    <a:pt x="0" y="0"/>
                  </a:moveTo>
                  <a:lnTo>
                    <a:pt x="4096512" y="0"/>
                  </a:lnTo>
                  <a:lnTo>
                    <a:pt x="4096512" y="1661994"/>
                  </a:lnTo>
                  <a:lnTo>
                    <a:pt x="0" y="1661994"/>
                  </a:lnTo>
                  <a:close/>
                </a:path>
              </a:pathLst>
            </a:custGeom>
            <a:solidFill>
              <a:srgbClr val="000000">
                <a:alpha val="0"/>
              </a:srgbClr>
            </a:solidFill>
          </p:spPr>
        </p:sp>
        <p:sp>
          <p:nvSpPr>
            <p:cNvPr id="17" name="TextBox 17"/>
            <p:cNvSpPr txBox="1"/>
            <p:nvPr/>
          </p:nvSpPr>
          <p:spPr>
            <a:xfrm>
              <a:off x="0" y="-9525"/>
              <a:ext cx="4096512" cy="1671519"/>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Human agents stretched, need productivity tools</a:t>
              </a:r>
            </a:p>
          </p:txBody>
        </p:sp>
      </p:grpSp>
      <p:sp>
        <p:nvSpPr>
          <p:cNvPr id="18" name="AutoShape 18"/>
          <p:cNvSpPr/>
          <p:nvPr/>
        </p:nvSpPr>
        <p:spPr>
          <a:xfrm rot="37102">
            <a:off x="627772" y="5204940"/>
            <a:ext cx="2647662" cy="0"/>
          </a:xfrm>
          <a:prstGeom prst="line">
            <a:avLst/>
          </a:prstGeom>
          <a:ln w="19050" cap="rnd">
            <a:solidFill>
              <a:srgbClr val="F46DBA"/>
            </a:solidFill>
            <a:prstDash val="solid"/>
            <a:headEnd type="none" w="sm" len="sm"/>
            <a:tailEnd type="none" w="sm" len="sm"/>
          </a:ln>
        </p:spPr>
      </p:sp>
      <p:sp>
        <p:nvSpPr>
          <p:cNvPr id="19" name="Freeform 19"/>
          <p:cNvSpPr/>
          <p:nvPr/>
        </p:nvSpPr>
        <p:spPr>
          <a:xfrm>
            <a:off x="4533804" y="3015490"/>
            <a:ext cx="1988946" cy="1988946"/>
          </a:xfrm>
          <a:custGeom>
            <a:avLst/>
            <a:gdLst/>
            <a:ahLst/>
            <a:cxnLst/>
            <a:rect l="l" t="t" r="r" b="b"/>
            <a:pathLst>
              <a:path w="1988946" h="1988946">
                <a:moveTo>
                  <a:pt x="0" y="0"/>
                </a:moveTo>
                <a:lnTo>
                  <a:pt x="1988946" y="0"/>
                </a:lnTo>
                <a:lnTo>
                  <a:pt x="1988946" y="1988946"/>
                </a:lnTo>
                <a:lnTo>
                  <a:pt x="0" y="1988946"/>
                </a:lnTo>
                <a:lnTo>
                  <a:pt x="0" y="0"/>
                </a:lnTo>
                <a:close/>
              </a:path>
            </a:pathLst>
          </a:custGeom>
          <a:blipFill>
            <a:blip r:embed="rId4"/>
            <a:stretch>
              <a:fillRect/>
            </a:stretch>
          </a:blipFill>
        </p:spPr>
      </p:sp>
      <p:sp>
        <p:nvSpPr>
          <p:cNvPr id="20" name="Freeform 20"/>
          <p:cNvSpPr/>
          <p:nvPr/>
        </p:nvSpPr>
        <p:spPr>
          <a:xfrm>
            <a:off x="8055580" y="3015490"/>
            <a:ext cx="1988946" cy="1988946"/>
          </a:xfrm>
          <a:custGeom>
            <a:avLst/>
            <a:gdLst/>
            <a:ahLst/>
            <a:cxnLst/>
            <a:rect l="l" t="t" r="r" b="b"/>
            <a:pathLst>
              <a:path w="1988946" h="1988946">
                <a:moveTo>
                  <a:pt x="0" y="0"/>
                </a:moveTo>
                <a:lnTo>
                  <a:pt x="1988946" y="0"/>
                </a:lnTo>
                <a:lnTo>
                  <a:pt x="1988946" y="1988946"/>
                </a:lnTo>
                <a:lnTo>
                  <a:pt x="0" y="1988946"/>
                </a:lnTo>
                <a:lnTo>
                  <a:pt x="0" y="0"/>
                </a:lnTo>
                <a:close/>
              </a:path>
            </a:pathLst>
          </a:custGeom>
          <a:blipFill>
            <a:blip r:embed="rId5"/>
            <a:stretch>
              <a:fillRect/>
            </a:stretch>
          </a:blipFill>
        </p:spPr>
      </p:sp>
      <p:sp>
        <p:nvSpPr>
          <p:cNvPr id="21" name="Freeform 21"/>
          <p:cNvSpPr/>
          <p:nvPr/>
        </p:nvSpPr>
        <p:spPr>
          <a:xfrm>
            <a:off x="957129" y="3015490"/>
            <a:ext cx="1988946" cy="1988946"/>
          </a:xfrm>
          <a:custGeom>
            <a:avLst/>
            <a:gdLst/>
            <a:ahLst/>
            <a:cxnLst/>
            <a:rect l="l" t="t" r="r" b="b"/>
            <a:pathLst>
              <a:path w="1988946" h="1988946">
                <a:moveTo>
                  <a:pt x="0" y="0"/>
                </a:moveTo>
                <a:lnTo>
                  <a:pt x="1988946" y="0"/>
                </a:lnTo>
                <a:lnTo>
                  <a:pt x="1988946" y="1988946"/>
                </a:lnTo>
                <a:lnTo>
                  <a:pt x="0" y="1988946"/>
                </a:lnTo>
                <a:lnTo>
                  <a:pt x="0" y="0"/>
                </a:lnTo>
                <a:close/>
              </a:path>
            </a:pathLst>
          </a:custGeom>
          <a:blipFill>
            <a:blip r:embed="rId6"/>
            <a:stretch>
              <a:fillRect/>
            </a:stretch>
          </a:blipFill>
        </p:spPr>
      </p:sp>
      <p:sp>
        <p:nvSpPr>
          <p:cNvPr id="22" name="Freeform 22"/>
          <p:cNvSpPr/>
          <p:nvPr/>
        </p:nvSpPr>
        <p:spPr>
          <a:xfrm>
            <a:off x="15266043" y="3015490"/>
            <a:ext cx="1988946" cy="1988946"/>
          </a:xfrm>
          <a:custGeom>
            <a:avLst/>
            <a:gdLst/>
            <a:ahLst/>
            <a:cxnLst/>
            <a:rect l="l" t="t" r="r" b="b"/>
            <a:pathLst>
              <a:path w="1988946" h="1988946">
                <a:moveTo>
                  <a:pt x="0" y="0"/>
                </a:moveTo>
                <a:lnTo>
                  <a:pt x="1988946" y="0"/>
                </a:lnTo>
                <a:lnTo>
                  <a:pt x="1988946" y="1988946"/>
                </a:lnTo>
                <a:lnTo>
                  <a:pt x="0" y="1988946"/>
                </a:lnTo>
                <a:lnTo>
                  <a:pt x="0" y="0"/>
                </a:lnTo>
                <a:close/>
              </a:path>
            </a:pathLst>
          </a:custGeom>
          <a:blipFill>
            <a:blip r:embed="rId7"/>
            <a:stretch>
              <a:fillRect/>
            </a:stretch>
          </a:blipFill>
        </p:spPr>
      </p:sp>
      <p:sp>
        <p:nvSpPr>
          <p:cNvPr id="23" name="AutoShape 23"/>
          <p:cNvSpPr/>
          <p:nvPr/>
        </p:nvSpPr>
        <p:spPr>
          <a:xfrm rot="-34508">
            <a:off x="4064668" y="5197262"/>
            <a:ext cx="2927219" cy="0"/>
          </a:xfrm>
          <a:prstGeom prst="line">
            <a:avLst/>
          </a:prstGeom>
          <a:ln w="19050" cap="rnd">
            <a:solidFill>
              <a:srgbClr val="F46DBA"/>
            </a:solidFill>
            <a:prstDash val="solid"/>
            <a:headEnd type="none" w="sm" len="sm"/>
            <a:tailEnd type="none" w="sm" len="sm"/>
          </a:ln>
        </p:spPr>
      </p:sp>
      <p:sp>
        <p:nvSpPr>
          <p:cNvPr id="24" name="AutoShape 24"/>
          <p:cNvSpPr/>
          <p:nvPr/>
        </p:nvSpPr>
        <p:spPr>
          <a:xfrm rot="-34508">
            <a:off x="7680390" y="5187566"/>
            <a:ext cx="2927219" cy="0"/>
          </a:xfrm>
          <a:prstGeom prst="line">
            <a:avLst/>
          </a:prstGeom>
          <a:ln w="19050" cap="rnd">
            <a:solidFill>
              <a:srgbClr val="F46DBA"/>
            </a:solidFill>
            <a:prstDash val="solid"/>
            <a:headEnd type="none" w="sm" len="sm"/>
            <a:tailEnd type="none" w="sm" len="sm"/>
          </a:ln>
        </p:spPr>
      </p:sp>
      <p:sp>
        <p:nvSpPr>
          <p:cNvPr id="25" name="AutoShape 25"/>
          <p:cNvSpPr/>
          <p:nvPr/>
        </p:nvSpPr>
        <p:spPr>
          <a:xfrm rot="-34508">
            <a:off x="11247213" y="5197262"/>
            <a:ext cx="2927219" cy="0"/>
          </a:xfrm>
          <a:prstGeom prst="line">
            <a:avLst/>
          </a:prstGeom>
          <a:ln w="19050" cap="rnd">
            <a:solidFill>
              <a:srgbClr val="F46DBA"/>
            </a:solidFill>
            <a:prstDash val="solid"/>
            <a:headEnd type="none" w="sm" len="sm"/>
            <a:tailEnd type="none" w="sm" len="sm"/>
          </a:ln>
        </p:spPr>
      </p:sp>
      <p:sp>
        <p:nvSpPr>
          <p:cNvPr id="26" name="AutoShape 26"/>
          <p:cNvSpPr/>
          <p:nvPr/>
        </p:nvSpPr>
        <p:spPr>
          <a:xfrm rot="-34508">
            <a:off x="14796907" y="5186758"/>
            <a:ext cx="2927219" cy="0"/>
          </a:xfrm>
          <a:prstGeom prst="line">
            <a:avLst/>
          </a:prstGeom>
          <a:ln w="19050" cap="rnd">
            <a:solidFill>
              <a:srgbClr val="F46DBA"/>
            </a:solidFill>
            <a:prstDash val="solid"/>
            <a:headEnd type="none" w="sm" len="sm"/>
            <a:tailEnd type="none" w="sm" len="sm"/>
          </a:ln>
        </p:spPr>
      </p:sp>
      <p:grpSp>
        <p:nvGrpSpPr>
          <p:cNvPr id="27" name="Group 27"/>
          <p:cNvGrpSpPr/>
          <p:nvPr/>
        </p:nvGrpSpPr>
        <p:grpSpPr>
          <a:xfrm>
            <a:off x="11080092" y="5532495"/>
            <a:ext cx="3244329" cy="1246496"/>
            <a:chOff x="0" y="0"/>
            <a:chExt cx="4325772" cy="1661994"/>
          </a:xfrm>
        </p:grpSpPr>
        <p:sp>
          <p:nvSpPr>
            <p:cNvPr id="28" name="Freeform 28"/>
            <p:cNvSpPr/>
            <p:nvPr/>
          </p:nvSpPr>
          <p:spPr>
            <a:xfrm>
              <a:off x="0" y="0"/>
              <a:ext cx="4325772" cy="1661994"/>
            </a:xfrm>
            <a:custGeom>
              <a:avLst/>
              <a:gdLst/>
              <a:ahLst/>
              <a:cxnLst/>
              <a:rect l="l" t="t" r="r" b="b"/>
              <a:pathLst>
                <a:path w="4325772" h="1661994">
                  <a:moveTo>
                    <a:pt x="0" y="0"/>
                  </a:moveTo>
                  <a:lnTo>
                    <a:pt x="4325772" y="0"/>
                  </a:lnTo>
                  <a:lnTo>
                    <a:pt x="4325772" y="1661994"/>
                  </a:lnTo>
                  <a:lnTo>
                    <a:pt x="0" y="1661994"/>
                  </a:lnTo>
                  <a:close/>
                </a:path>
              </a:pathLst>
            </a:custGeom>
            <a:solidFill>
              <a:srgbClr val="000000">
                <a:alpha val="0"/>
              </a:srgbClr>
            </a:solidFill>
          </p:spPr>
        </p:sp>
        <p:sp>
          <p:nvSpPr>
            <p:cNvPr id="29" name="TextBox 29"/>
            <p:cNvSpPr txBox="1"/>
            <p:nvPr/>
          </p:nvSpPr>
          <p:spPr>
            <a:xfrm>
              <a:off x="0" y="-9525"/>
              <a:ext cx="4325772" cy="1671519"/>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Building production agents involves complex engineering</a:t>
              </a:r>
            </a:p>
          </p:txBody>
        </p:sp>
      </p:grpSp>
      <p:sp>
        <p:nvSpPr>
          <p:cNvPr id="30" name="Freeform 30"/>
          <p:cNvSpPr/>
          <p:nvPr/>
        </p:nvSpPr>
        <p:spPr>
          <a:xfrm>
            <a:off x="11613838" y="3015490"/>
            <a:ext cx="1988946" cy="1988946"/>
          </a:xfrm>
          <a:custGeom>
            <a:avLst/>
            <a:gdLst/>
            <a:ahLst/>
            <a:cxnLst/>
            <a:rect l="l" t="t" r="r" b="b"/>
            <a:pathLst>
              <a:path w="1988946" h="1988946">
                <a:moveTo>
                  <a:pt x="0" y="0"/>
                </a:moveTo>
                <a:lnTo>
                  <a:pt x="1988946" y="0"/>
                </a:lnTo>
                <a:lnTo>
                  <a:pt x="1988946" y="1988946"/>
                </a:lnTo>
                <a:lnTo>
                  <a:pt x="0" y="1988946"/>
                </a:lnTo>
                <a:lnTo>
                  <a:pt x="0" y="0"/>
                </a:lnTo>
                <a:close/>
              </a:path>
            </a:pathLst>
          </a:custGeom>
          <a:blipFill>
            <a:blip r:embed="rId8"/>
            <a:stretch>
              <a:fillRect/>
            </a:stretch>
          </a:blipFill>
        </p:spPr>
      </p:sp>
      <p:grpSp>
        <p:nvGrpSpPr>
          <p:cNvPr id="31" name="Group 31"/>
          <p:cNvGrpSpPr/>
          <p:nvPr/>
        </p:nvGrpSpPr>
        <p:grpSpPr>
          <a:xfrm>
            <a:off x="13393800" y="9434250"/>
            <a:ext cx="4114800" cy="547687"/>
            <a:chOff x="0" y="0"/>
            <a:chExt cx="5486400" cy="730250"/>
          </a:xfrm>
        </p:grpSpPr>
        <p:sp>
          <p:nvSpPr>
            <p:cNvPr id="32" name="Freeform 32"/>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33" name="TextBox 33"/>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20</a:t>
              </a:r>
            </a:p>
          </p:txBody>
        </p: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10506143" y="3540295"/>
            <a:ext cx="3482046" cy="3571070"/>
            <a:chOff x="0" y="0"/>
            <a:chExt cx="4642728" cy="4761426"/>
          </a:xfrm>
        </p:grpSpPr>
        <p:sp>
          <p:nvSpPr>
            <p:cNvPr id="4" name="Freeform 4"/>
            <p:cNvSpPr/>
            <p:nvPr/>
          </p:nvSpPr>
          <p:spPr>
            <a:xfrm>
              <a:off x="0" y="0"/>
              <a:ext cx="4642739" cy="4761484"/>
            </a:xfrm>
            <a:custGeom>
              <a:avLst/>
              <a:gdLst/>
              <a:ahLst/>
              <a:cxnLst/>
              <a:rect l="l" t="t" r="r" b="b"/>
              <a:pathLst>
                <a:path w="4642739" h="4761484">
                  <a:moveTo>
                    <a:pt x="4642739" y="2380742"/>
                  </a:moveTo>
                  <a:cubicBezTo>
                    <a:pt x="4642739" y="1065911"/>
                    <a:pt x="3603371" y="0"/>
                    <a:pt x="2321306" y="0"/>
                  </a:cubicBezTo>
                  <a:cubicBezTo>
                    <a:pt x="1039241" y="0"/>
                    <a:pt x="0" y="1065911"/>
                    <a:pt x="0" y="2380742"/>
                  </a:cubicBezTo>
                  <a:cubicBezTo>
                    <a:pt x="0" y="3695573"/>
                    <a:pt x="1039368" y="4761484"/>
                    <a:pt x="2321306" y="4761484"/>
                  </a:cubicBezTo>
                  <a:cubicBezTo>
                    <a:pt x="3603244" y="4761484"/>
                    <a:pt x="4642612" y="3695573"/>
                    <a:pt x="4642612" y="2380742"/>
                  </a:cubicBezTo>
                  <a:close/>
                </a:path>
              </a:pathLst>
            </a:custGeom>
            <a:solidFill>
              <a:srgbClr val="00C3DD">
                <a:alpha val="8235"/>
              </a:srgbClr>
            </a:solidFill>
          </p:spPr>
        </p:sp>
      </p:grpSp>
      <p:sp>
        <p:nvSpPr>
          <p:cNvPr id="5" name="AutoShape 5"/>
          <p:cNvSpPr/>
          <p:nvPr/>
        </p:nvSpPr>
        <p:spPr>
          <a:xfrm rot="5389722">
            <a:off x="7506626" y="4934719"/>
            <a:ext cx="6371802" cy="0"/>
          </a:xfrm>
          <a:prstGeom prst="line">
            <a:avLst/>
          </a:prstGeom>
          <a:ln w="9525" cap="rnd">
            <a:solidFill>
              <a:srgbClr val="000000"/>
            </a:solidFill>
            <a:prstDash val="solid"/>
            <a:headEnd type="none" w="sm" len="sm"/>
            <a:tailEnd type="none" w="sm" len="sm"/>
          </a:ln>
        </p:spPr>
      </p:sp>
      <p:grpSp>
        <p:nvGrpSpPr>
          <p:cNvPr id="6" name="Group 6"/>
          <p:cNvGrpSpPr/>
          <p:nvPr/>
        </p:nvGrpSpPr>
        <p:grpSpPr>
          <a:xfrm>
            <a:off x="3465019" y="3838499"/>
            <a:ext cx="8963499" cy="2375874"/>
            <a:chOff x="0" y="0"/>
            <a:chExt cx="11951332" cy="3167832"/>
          </a:xfrm>
        </p:grpSpPr>
        <p:sp>
          <p:nvSpPr>
            <p:cNvPr id="7" name="Freeform 7"/>
            <p:cNvSpPr/>
            <p:nvPr/>
          </p:nvSpPr>
          <p:spPr>
            <a:xfrm>
              <a:off x="0" y="0"/>
              <a:ext cx="11951332" cy="3167832"/>
            </a:xfrm>
            <a:custGeom>
              <a:avLst/>
              <a:gdLst/>
              <a:ahLst/>
              <a:cxnLst/>
              <a:rect l="l" t="t" r="r" b="b"/>
              <a:pathLst>
                <a:path w="11951332" h="3167832">
                  <a:moveTo>
                    <a:pt x="0" y="0"/>
                  </a:moveTo>
                  <a:lnTo>
                    <a:pt x="11951332" y="0"/>
                  </a:lnTo>
                  <a:lnTo>
                    <a:pt x="11951332" y="3167832"/>
                  </a:lnTo>
                  <a:lnTo>
                    <a:pt x="0" y="3167832"/>
                  </a:lnTo>
                  <a:close/>
                </a:path>
              </a:pathLst>
            </a:custGeom>
            <a:solidFill>
              <a:srgbClr val="000000">
                <a:alpha val="0"/>
              </a:srgbClr>
            </a:solidFill>
          </p:spPr>
        </p:sp>
        <p:sp>
          <p:nvSpPr>
            <p:cNvPr id="8" name="TextBox 8"/>
            <p:cNvSpPr txBox="1"/>
            <p:nvPr/>
          </p:nvSpPr>
          <p:spPr>
            <a:xfrm>
              <a:off x="0" y="47625"/>
              <a:ext cx="11951332" cy="3120207"/>
            </a:xfrm>
            <a:prstGeom prst="rect">
              <a:avLst/>
            </a:prstGeom>
          </p:spPr>
          <p:txBody>
            <a:bodyPr lIns="0" tIns="0" rIns="0" bIns="0" rtlCol="0" anchor="t"/>
            <a:lstStyle/>
            <a:p>
              <a:pPr algn="l">
                <a:lnSpc>
                  <a:spcPts val="7559"/>
                </a:lnSpc>
              </a:pPr>
              <a:r>
                <a:rPr lang="en-US" sz="6999" spc="-69">
                  <a:solidFill>
                    <a:srgbClr val="FFFFFF"/>
                  </a:solidFill>
                  <a:latin typeface="Arimo"/>
                  <a:ea typeface="Arimo"/>
                  <a:cs typeface="Arimo"/>
                  <a:sym typeface="Arimo"/>
                </a:rPr>
                <a:t>What does </a:t>
              </a:r>
              <a:r>
                <a:rPr lang="en-US" sz="6999" b="1" spc="-69">
                  <a:solidFill>
                    <a:srgbClr val="FFFFFF"/>
                  </a:solidFill>
                  <a:latin typeface="Arimo Bold"/>
                  <a:ea typeface="Arimo Bold"/>
                  <a:cs typeface="Arimo Bold"/>
                  <a:sym typeface="Arimo Bold"/>
                </a:rPr>
                <a:t>the future </a:t>
              </a:r>
              <a:r>
                <a:rPr lang="en-US" sz="6999" spc="-69">
                  <a:solidFill>
                    <a:srgbClr val="FFFFFF"/>
                  </a:solidFill>
                  <a:latin typeface="Arimo"/>
                  <a:ea typeface="Arimo"/>
                  <a:cs typeface="Arimo"/>
                  <a:sym typeface="Arimo"/>
                </a:rPr>
                <a:t>hold for generative AI?</a:t>
              </a:r>
            </a:p>
          </p:txBody>
        </p:sp>
      </p:grpSp>
      <p:grpSp>
        <p:nvGrpSpPr>
          <p:cNvPr id="9" name="Group 9"/>
          <p:cNvGrpSpPr/>
          <p:nvPr/>
        </p:nvGrpSpPr>
        <p:grpSpPr>
          <a:xfrm>
            <a:off x="1" y="-874644"/>
            <a:ext cx="4507818" cy="874644"/>
            <a:chOff x="0" y="0"/>
            <a:chExt cx="6010424" cy="1166192"/>
          </a:xfrm>
        </p:grpSpPr>
        <p:sp>
          <p:nvSpPr>
            <p:cNvPr id="10" name="Freeform 10"/>
            <p:cNvSpPr/>
            <p:nvPr/>
          </p:nvSpPr>
          <p:spPr>
            <a:xfrm>
              <a:off x="0" y="0"/>
              <a:ext cx="6010402" cy="1166241"/>
            </a:xfrm>
            <a:custGeom>
              <a:avLst/>
              <a:gdLst/>
              <a:ahLst/>
              <a:cxnLst/>
              <a:rect l="l" t="t" r="r" b="b"/>
              <a:pathLst>
                <a:path w="6010402" h="1166241">
                  <a:moveTo>
                    <a:pt x="0" y="0"/>
                  </a:moveTo>
                  <a:lnTo>
                    <a:pt x="6010402" y="0"/>
                  </a:lnTo>
                  <a:lnTo>
                    <a:pt x="6010402" y="1166241"/>
                  </a:lnTo>
                  <a:lnTo>
                    <a:pt x="0" y="1166241"/>
                  </a:lnTo>
                  <a:close/>
                </a:path>
              </a:pathLst>
            </a:custGeom>
            <a:solidFill>
              <a:srgbClr val="00B0F0"/>
            </a:solidFill>
          </p:spPr>
        </p:sp>
        <p:sp>
          <p:nvSpPr>
            <p:cNvPr id="11" name="TextBox 11"/>
            <p:cNvSpPr txBox="1"/>
            <p:nvPr/>
          </p:nvSpPr>
          <p:spPr>
            <a:xfrm>
              <a:off x="0" y="-28575"/>
              <a:ext cx="6010424" cy="1194767"/>
            </a:xfrm>
            <a:prstGeom prst="rect">
              <a:avLst/>
            </a:prstGeom>
          </p:spPr>
          <p:txBody>
            <a:bodyPr lIns="50800" tIns="50800" rIns="50800" bIns="50800" rtlCol="0" anchor="ctr"/>
            <a:lstStyle/>
            <a:p>
              <a:pPr algn="ctr">
                <a:lnSpc>
                  <a:spcPts val="4320"/>
                </a:lnSpc>
              </a:pPr>
              <a:r>
                <a:rPr lang="en-US" sz="3600">
                  <a:solidFill>
                    <a:srgbClr val="000000"/>
                  </a:solidFill>
                  <a:latin typeface="Arimo"/>
                  <a:ea typeface="Arimo"/>
                  <a:cs typeface="Arimo"/>
                  <a:sym typeface="Arimo"/>
                </a:rPr>
                <a:t>Slide is animated</a:t>
              </a:r>
            </a:p>
          </p:txBody>
        </p:sp>
      </p:gr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13393800" y="9434250"/>
            <a:ext cx="4114800" cy="547687"/>
            <a:chOff x="0" y="0"/>
            <a:chExt cx="5486400" cy="730250"/>
          </a:xfrm>
        </p:grpSpPr>
        <p:sp>
          <p:nvSpPr>
            <p:cNvPr id="4" name="Freeform 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5" name="TextBox 5"/>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21</a:t>
              </a:r>
            </a:p>
          </p:txBody>
        </p:sp>
      </p:grpSp>
      <p:grpSp>
        <p:nvGrpSpPr>
          <p:cNvPr id="6" name="Group 6"/>
          <p:cNvGrpSpPr/>
          <p:nvPr/>
        </p:nvGrpSpPr>
        <p:grpSpPr>
          <a:xfrm>
            <a:off x="457200" y="2712647"/>
            <a:ext cx="8686800" cy="2377930"/>
            <a:chOff x="0" y="0"/>
            <a:chExt cx="11582400" cy="3170574"/>
          </a:xfrm>
        </p:grpSpPr>
        <p:sp>
          <p:nvSpPr>
            <p:cNvPr id="7" name="Freeform 7"/>
            <p:cNvSpPr/>
            <p:nvPr/>
          </p:nvSpPr>
          <p:spPr>
            <a:xfrm>
              <a:off x="0" y="0"/>
              <a:ext cx="11582400" cy="3170574"/>
            </a:xfrm>
            <a:custGeom>
              <a:avLst/>
              <a:gdLst/>
              <a:ahLst/>
              <a:cxnLst/>
              <a:rect l="l" t="t" r="r" b="b"/>
              <a:pathLst>
                <a:path w="11582400" h="3170574">
                  <a:moveTo>
                    <a:pt x="0" y="0"/>
                  </a:moveTo>
                  <a:lnTo>
                    <a:pt x="11582400" y="0"/>
                  </a:lnTo>
                  <a:lnTo>
                    <a:pt x="11582400" y="3170574"/>
                  </a:lnTo>
                  <a:lnTo>
                    <a:pt x="0" y="3170574"/>
                  </a:lnTo>
                  <a:close/>
                </a:path>
              </a:pathLst>
            </a:custGeom>
            <a:solidFill>
              <a:srgbClr val="000000">
                <a:alpha val="0"/>
              </a:srgbClr>
            </a:solidFill>
          </p:spPr>
        </p:sp>
        <p:sp>
          <p:nvSpPr>
            <p:cNvPr id="8" name="TextBox 8"/>
            <p:cNvSpPr txBox="1"/>
            <p:nvPr/>
          </p:nvSpPr>
          <p:spPr>
            <a:xfrm>
              <a:off x="0" y="-38100"/>
              <a:ext cx="11582400" cy="3208674"/>
            </a:xfrm>
            <a:prstGeom prst="rect">
              <a:avLst/>
            </a:prstGeom>
          </p:spPr>
          <p:txBody>
            <a:bodyPr lIns="0" tIns="0" rIns="0" bIns="0" rtlCol="0" anchor="t"/>
            <a:lstStyle/>
            <a:p>
              <a:pPr algn="l">
                <a:lnSpc>
                  <a:spcPts val="7920"/>
                </a:lnSpc>
              </a:pPr>
              <a:r>
                <a:rPr lang="en-US" sz="6600">
                  <a:solidFill>
                    <a:srgbClr val="FFFFFF"/>
                  </a:solidFill>
                  <a:latin typeface="Arimo"/>
                  <a:ea typeface="Arimo"/>
                  <a:cs typeface="Arimo"/>
                  <a:sym typeface="Arimo"/>
                </a:rPr>
                <a:t>Agents for </a:t>
              </a:r>
            </a:p>
            <a:p>
              <a:pPr algn="l">
                <a:lnSpc>
                  <a:spcPts val="7920"/>
                </a:lnSpc>
              </a:pPr>
              <a:r>
                <a:rPr lang="en-US" sz="6600">
                  <a:solidFill>
                    <a:srgbClr val="FFFFFF"/>
                  </a:solidFill>
                  <a:latin typeface="Arimo"/>
                  <a:ea typeface="Arimo"/>
                  <a:cs typeface="Arimo"/>
                  <a:sym typeface="Arimo"/>
                </a:rPr>
                <a:t>Amazon Bedrock</a:t>
              </a:r>
            </a:p>
          </p:txBody>
        </p:sp>
      </p:grpSp>
      <p:grpSp>
        <p:nvGrpSpPr>
          <p:cNvPr id="9" name="Group 9"/>
          <p:cNvGrpSpPr/>
          <p:nvPr/>
        </p:nvGrpSpPr>
        <p:grpSpPr>
          <a:xfrm>
            <a:off x="488094" y="5090577"/>
            <a:ext cx="9046200" cy="1883592"/>
            <a:chOff x="0" y="0"/>
            <a:chExt cx="12061600" cy="2511456"/>
          </a:xfrm>
        </p:grpSpPr>
        <p:sp>
          <p:nvSpPr>
            <p:cNvPr id="10" name="Freeform 10"/>
            <p:cNvSpPr/>
            <p:nvPr/>
          </p:nvSpPr>
          <p:spPr>
            <a:xfrm>
              <a:off x="0" y="0"/>
              <a:ext cx="12061600" cy="2511456"/>
            </a:xfrm>
            <a:custGeom>
              <a:avLst/>
              <a:gdLst/>
              <a:ahLst/>
              <a:cxnLst/>
              <a:rect l="l" t="t" r="r" b="b"/>
              <a:pathLst>
                <a:path w="12061600" h="2511456">
                  <a:moveTo>
                    <a:pt x="0" y="0"/>
                  </a:moveTo>
                  <a:lnTo>
                    <a:pt x="12061600" y="0"/>
                  </a:lnTo>
                  <a:lnTo>
                    <a:pt x="12061600" y="2511456"/>
                  </a:lnTo>
                  <a:lnTo>
                    <a:pt x="0" y="2511456"/>
                  </a:lnTo>
                  <a:close/>
                </a:path>
              </a:pathLst>
            </a:custGeom>
            <a:solidFill>
              <a:srgbClr val="000000">
                <a:alpha val="0"/>
              </a:srgbClr>
            </a:solidFill>
          </p:spPr>
        </p:sp>
        <p:sp>
          <p:nvSpPr>
            <p:cNvPr id="11" name="TextBox 11"/>
            <p:cNvSpPr txBox="1"/>
            <p:nvPr/>
          </p:nvSpPr>
          <p:spPr>
            <a:xfrm>
              <a:off x="0" y="-28575"/>
              <a:ext cx="12061600" cy="2540031"/>
            </a:xfrm>
            <a:prstGeom prst="rect">
              <a:avLst/>
            </a:prstGeom>
          </p:spPr>
          <p:txBody>
            <a:bodyPr lIns="0" tIns="0" rIns="0" bIns="0" rtlCol="0" anchor="t"/>
            <a:lstStyle/>
            <a:p>
              <a:pPr algn="l">
                <a:lnSpc>
                  <a:spcPts val="3888"/>
                </a:lnSpc>
              </a:pPr>
              <a:r>
                <a:rPr lang="en-US" sz="3600">
                  <a:solidFill>
                    <a:srgbClr val="FFFFFF"/>
                  </a:solidFill>
                  <a:latin typeface="Arial"/>
                  <a:ea typeface="Arial"/>
                  <a:cs typeface="Arial"/>
                  <a:sym typeface="Arial"/>
                </a:rPr>
                <a:t>Enable generative AI applications </a:t>
              </a:r>
            </a:p>
            <a:p>
              <a:pPr algn="l">
                <a:lnSpc>
                  <a:spcPts val="3888"/>
                </a:lnSpc>
              </a:pPr>
              <a:r>
                <a:rPr lang="en-US" sz="3600">
                  <a:solidFill>
                    <a:srgbClr val="FFFFFF"/>
                  </a:solidFill>
                  <a:latin typeface="Arial"/>
                  <a:ea typeface="Arial"/>
                  <a:cs typeface="Arial"/>
                  <a:sym typeface="Arial"/>
                </a:rPr>
                <a:t>to execute multi-step business tasks </a:t>
              </a:r>
            </a:p>
            <a:p>
              <a:pPr algn="l">
                <a:lnSpc>
                  <a:spcPts val="3888"/>
                </a:lnSpc>
              </a:pPr>
              <a:r>
                <a:rPr lang="en-US" sz="3600">
                  <a:solidFill>
                    <a:srgbClr val="FFFFFF"/>
                  </a:solidFill>
                  <a:latin typeface="Arial"/>
                  <a:ea typeface="Arial"/>
                  <a:cs typeface="Arial"/>
                  <a:sym typeface="Arial"/>
                </a:rPr>
                <a:t>using natural language</a:t>
              </a:r>
            </a:p>
          </p:txBody>
        </p:sp>
      </p:grpSp>
      <p:grpSp>
        <p:nvGrpSpPr>
          <p:cNvPr id="12" name="Group 12"/>
          <p:cNvGrpSpPr/>
          <p:nvPr/>
        </p:nvGrpSpPr>
        <p:grpSpPr>
          <a:xfrm>
            <a:off x="10100382" y="2914650"/>
            <a:ext cx="7110045" cy="5216812"/>
            <a:chOff x="0" y="0"/>
            <a:chExt cx="9480060" cy="6955750"/>
          </a:xfrm>
        </p:grpSpPr>
        <p:sp>
          <p:nvSpPr>
            <p:cNvPr id="13" name="Freeform 13"/>
            <p:cNvSpPr/>
            <p:nvPr/>
          </p:nvSpPr>
          <p:spPr>
            <a:xfrm>
              <a:off x="0" y="0"/>
              <a:ext cx="9480060" cy="6955750"/>
            </a:xfrm>
            <a:custGeom>
              <a:avLst/>
              <a:gdLst/>
              <a:ahLst/>
              <a:cxnLst/>
              <a:rect l="l" t="t" r="r" b="b"/>
              <a:pathLst>
                <a:path w="9480060" h="6955750">
                  <a:moveTo>
                    <a:pt x="0" y="0"/>
                  </a:moveTo>
                  <a:lnTo>
                    <a:pt x="9480060" y="0"/>
                  </a:lnTo>
                  <a:lnTo>
                    <a:pt x="9480060" y="6955750"/>
                  </a:lnTo>
                  <a:lnTo>
                    <a:pt x="0" y="6955750"/>
                  </a:lnTo>
                  <a:close/>
                </a:path>
              </a:pathLst>
            </a:custGeom>
            <a:solidFill>
              <a:srgbClr val="000000">
                <a:alpha val="0"/>
              </a:srgbClr>
            </a:solidFill>
          </p:spPr>
        </p:sp>
        <p:sp>
          <p:nvSpPr>
            <p:cNvPr id="14" name="TextBox 14"/>
            <p:cNvSpPr txBox="1"/>
            <p:nvPr/>
          </p:nvSpPr>
          <p:spPr>
            <a:xfrm>
              <a:off x="0" y="-19050"/>
              <a:ext cx="9480060" cy="6974800"/>
            </a:xfrm>
            <a:prstGeom prst="rect">
              <a:avLst/>
            </a:prstGeom>
          </p:spPr>
          <p:txBody>
            <a:bodyPr lIns="0" tIns="0" rIns="0" bIns="0" rtlCol="0" anchor="ctr"/>
            <a:lstStyle/>
            <a:p>
              <a:pPr marL="542925" lvl="1" indent="-271462" algn="l">
                <a:lnSpc>
                  <a:spcPts val="3600"/>
                </a:lnSpc>
                <a:buFont typeface="Arial"/>
                <a:buChar char="•"/>
              </a:pPr>
              <a:r>
                <a:rPr lang="en-US" sz="3000">
                  <a:solidFill>
                    <a:srgbClr val="FFFFFF"/>
                  </a:solidFill>
                  <a:latin typeface="Arimo"/>
                  <a:ea typeface="Arimo"/>
                  <a:cs typeface="Arimo"/>
                  <a:sym typeface="Arimo"/>
                </a:rPr>
                <a:t>Uses power of LLM’s to prompt and respond using natural language</a:t>
              </a:r>
            </a:p>
            <a:p>
              <a:pPr marL="542925" lvl="1" indent="-271462" algn="l">
                <a:lnSpc>
                  <a:spcPts val="3600"/>
                </a:lnSpc>
                <a:buFont typeface="Arial"/>
                <a:buChar char="•"/>
              </a:pPr>
              <a:r>
                <a:rPr lang="en-US" sz="3000">
                  <a:solidFill>
                    <a:srgbClr val="FFFFFF"/>
                  </a:solidFill>
                  <a:latin typeface="Arimo"/>
                  <a:ea typeface="Arimo"/>
                  <a:cs typeface="Arimo"/>
                  <a:sym typeface="Arimo"/>
                </a:rPr>
                <a:t>Breaks down and orchestrates tasks</a:t>
              </a:r>
            </a:p>
            <a:p>
              <a:pPr marL="542925" lvl="1" indent="-271462" algn="l">
                <a:lnSpc>
                  <a:spcPts val="3600"/>
                </a:lnSpc>
                <a:buFont typeface="Arial"/>
                <a:buChar char="•"/>
              </a:pPr>
              <a:r>
                <a:rPr lang="en-US" sz="3000">
                  <a:solidFill>
                    <a:srgbClr val="FFFFFF"/>
                  </a:solidFill>
                  <a:latin typeface="Arimo"/>
                  <a:ea typeface="Arimo"/>
                  <a:cs typeface="Arimo"/>
                  <a:sym typeface="Arimo"/>
                </a:rPr>
                <a:t>Completes tasks by dynamically invoking APIs</a:t>
              </a:r>
            </a:p>
            <a:p>
              <a:pPr marL="542925" lvl="1" indent="-271462" algn="l">
                <a:lnSpc>
                  <a:spcPts val="3600"/>
                </a:lnSpc>
                <a:buFont typeface="Arial"/>
                <a:buChar char="•"/>
              </a:pPr>
              <a:r>
                <a:rPr lang="en-US" sz="3000">
                  <a:solidFill>
                    <a:srgbClr val="FFFFFF"/>
                  </a:solidFill>
                  <a:latin typeface="Arimo"/>
                  <a:ea typeface="Arimo"/>
                  <a:cs typeface="Arimo"/>
                  <a:sym typeface="Arimo"/>
                </a:rPr>
                <a:t>Securely and privately accesses company data</a:t>
              </a:r>
            </a:p>
            <a:p>
              <a:pPr marL="542925" lvl="1" indent="-271462" algn="l">
                <a:lnSpc>
                  <a:spcPts val="3600"/>
                </a:lnSpc>
                <a:buFont typeface="Arial"/>
                <a:buChar char="•"/>
              </a:pPr>
              <a:r>
                <a:rPr lang="en-US" sz="3000">
                  <a:solidFill>
                    <a:srgbClr val="FFFFFF"/>
                  </a:solidFill>
                  <a:latin typeface="Arimo"/>
                  <a:ea typeface="Arimo"/>
                  <a:cs typeface="Arimo"/>
                  <a:sym typeface="Arimo"/>
                </a:rPr>
                <a:t>Surfaces chain-of-thought trace and underlying agent prompts</a:t>
              </a:r>
            </a:p>
          </p:txBody>
        </p:sp>
      </p:grpSp>
      <p:sp>
        <p:nvSpPr>
          <p:cNvPr id="15" name="AutoShape 15"/>
          <p:cNvSpPr/>
          <p:nvPr/>
        </p:nvSpPr>
        <p:spPr>
          <a:xfrm rot="5381548">
            <a:off x="6311191" y="5365075"/>
            <a:ext cx="5323983" cy="0"/>
          </a:xfrm>
          <a:prstGeom prst="line">
            <a:avLst/>
          </a:prstGeom>
          <a:ln w="19050" cap="rnd">
            <a:solidFill>
              <a:srgbClr val="F46DBA"/>
            </a:solidFill>
            <a:prstDash val="solid"/>
            <a:headEnd type="none" w="sm" len="sm"/>
            <a:tailEnd type="none" w="sm" len="sm"/>
          </a:ln>
        </p:spPr>
      </p:sp>
      <p:grpSp>
        <p:nvGrpSpPr>
          <p:cNvPr id="16" name="Group 16"/>
          <p:cNvGrpSpPr/>
          <p:nvPr/>
        </p:nvGrpSpPr>
        <p:grpSpPr>
          <a:xfrm>
            <a:off x="528423" y="7078786"/>
            <a:ext cx="3343434" cy="530775"/>
            <a:chOff x="0" y="0"/>
            <a:chExt cx="4457912" cy="707700"/>
          </a:xfrm>
        </p:grpSpPr>
        <p:sp>
          <p:nvSpPr>
            <p:cNvPr id="17" name="Freeform 17"/>
            <p:cNvSpPr/>
            <p:nvPr/>
          </p:nvSpPr>
          <p:spPr>
            <a:xfrm>
              <a:off x="0" y="0"/>
              <a:ext cx="4457827" cy="707644"/>
            </a:xfrm>
            <a:custGeom>
              <a:avLst/>
              <a:gdLst/>
              <a:ahLst/>
              <a:cxnLst/>
              <a:rect l="l" t="t" r="r" b="b"/>
              <a:pathLst>
                <a:path w="4457827" h="707644">
                  <a:moveTo>
                    <a:pt x="0" y="353822"/>
                  </a:moveTo>
                  <a:cubicBezTo>
                    <a:pt x="0" y="158369"/>
                    <a:pt x="158369" y="0"/>
                    <a:pt x="353822" y="0"/>
                  </a:cubicBezTo>
                  <a:lnTo>
                    <a:pt x="4104005" y="0"/>
                  </a:lnTo>
                  <a:cubicBezTo>
                    <a:pt x="4299458" y="0"/>
                    <a:pt x="4457827" y="158369"/>
                    <a:pt x="4457827" y="353822"/>
                  </a:cubicBezTo>
                  <a:cubicBezTo>
                    <a:pt x="4457827" y="549275"/>
                    <a:pt x="4299458" y="707644"/>
                    <a:pt x="4104005" y="707644"/>
                  </a:cubicBezTo>
                  <a:lnTo>
                    <a:pt x="353822" y="707644"/>
                  </a:lnTo>
                  <a:cubicBezTo>
                    <a:pt x="158369" y="707644"/>
                    <a:pt x="0" y="549275"/>
                    <a:pt x="0" y="353822"/>
                  </a:cubicBezTo>
                  <a:close/>
                </a:path>
              </a:pathLst>
            </a:custGeom>
            <a:gradFill rotWithShape="1">
              <a:gsLst>
                <a:gs pos="0">
                  <a:srgbClr val="7C59ED">
                    <a:alpha val="100000"/>
                  </a:srgbClr>
                </a:gs>
                <a:gs pos="100000">
                  <a:srgbClr val="F46DBA">
                    <a:alpha val="100000"/>
                  </a:srgbClr>
                </a:gs>
              </a:gsLst>
              <a:lin ang="0"/>
            </a:gradFill>
          </p:spPr>
        </p:sp>
        <p:sp>
          <p:nvSpPr>
            <p:cNvPr id="18" name="TextBox 18"/>
            <p:cNvSpPr txBox="1"/>
            <p:nvPr/>
          </p:nvSpPr>
          <p:spPr>
            <a:xfrm>
              <a:off x="0" y="-9525"/>
              <a:ext cx="4457912" cy="717225"/>
            </a:xfrm>
            <a:prstGeom prst="rect">
              <a:avLst/>
            </a:prstGeom>
          </p:spPr>
          <p:txBody>
            <a:bodyPr lIns="50800" tIns="50800" rIns="50800" bIns="50800" rtlCol="0" anchor="ctr"/>
            <a:lstStyle/>
            <a:p>
              <a:pPr algn="ctr">
                <a:lnSpc>
                  <a:spcPts val="2520"/>
                </a:lnSpc>
              </a:pPr>
              <a:r>
                <a:rPr lang="en-US" sz="2100" b="1" spc="75">
                  <a:solidFill>
                    <a:srgbClr val="232F3E"/>
                  </a:solidFill>
                  <a:latin typeface="Arimo Bold"/>
                  <a:ea typeface="Arimo Bold"/>
                  <a:cs typeface="Arimo Bold"/>
                  <a:sym typeface="Arimo Bold"/>
                </a:rPr>
                <a:t>Generally available</a:t>
              </a:r>
            </a:p>
          </p:txBody>
        </p:sp>
      </p:grpSp>
      <p:sp>
        <p:nvSpPr>
          <p:cNvPr id="19" name="Freeform 19"/>
          <p:cNvSpPr/>
          <p:nvPr/>
        </p:nvSpPr>
        <p:spPr>
          <a:xfrm>
            <a:off x="568672" y="979867"/>
            <a:ext cx="1988656" cy="1550070"/>
          </a:xfrm>
          <a:custGeom>
            <a:avLst/>
            <a:gdLst/>
            <a:ahLst/>
            <a:cxnLst/>
            <a:rect l="l" t="t" r="r" b="b"/>
            <a:pathLst>
              <a:path w="1988656" h="1550070">
                <a:moveTo>
                  <a:pt x="0" y="0"/>
                </a:moveTo>
                <a:lnTo>
                  <a:pt x="1988656" y="0"/>
                </a:lnTo>
                <a:lnTo>
                  <a:pt x="1988656" y="1550070"/>
                </a:lnTo>
                <a:lnTo>
                  <a:pt x="0" y="15500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0" name="Group 20"/>
          <p:cNvGrpSpPr/>
          <p:nvPr/>
        </p:nvGrpSpPr>
        <p:grpSpPr>
          <a:xfrm>
            <a:off x="9534294" y="1905524"/>
            <a:ext cx="2434849" cy="600165"/>
            <a:chOff x="0" y="0"/>
            <a:chExt cx="3246466" cy="800220"/>
          </a:xfrm>
        </p:grpSpPr>
        <p:sp>
          <p:nvSpPr>
            <p:cNvPr id="21" name="Freeform 21"/>
            <p:cNvSpPr/>
            <p:nvPr/>
          </p:nvSpPr>
          <p:spPr>
            <a:xfrm>
              <a:off x="0" y="0"/>
              <a:ext cx="3246466" cy="800220"/>
            </a:xfrm>
            <a:custGeom>
              <a:avLst/>
              <a:gdLst/>
              <a:ahLst/>
              <a:cxnLst/>
              <a:rect l="l" t="t" r="r" b="b"/>
              <a:pathLst>
                <a:path w="3246466" h="800220">
                  <a:moveTo>
                    <a:pt x="0" y="0"/>
                  </a:moveTo>
                  <a:lnTo>
                    <a:pt x="3246466" y="0"/>
                  </a:lnTo>
                  <a:lnTo>
                    <a:pt x="3246466" y="800220"/>
                  </a:lnTo>
                  <a:lnTo>
                    <a:pt x="0" y="800220"/>
                  </a:lnTo>
                  <a:close/>
                </a:path>
              </a:pathLst>
            </a:custGeom>
            <a:solidFill>
              <a:srgbClr val="000000">
                <a:alpha val="0"/>
              </a:srgbClr>
            </a:solidFill>
          </p:spPr>
        </p:sp>
        <p:sp>
          <p:nvSpPr>
            <p:cNvPr id="22" name="TextBox 22"/>
            <p:cNvSpPr txBox="1"/>
            <p:nvPr/>
          </p:nvSpPr>
          <p:spPr>
            <a:xfrm>
              <a:off x="0" y="-19050"/>
              <a:ext cx="3246466" cy="819270"/>
            </a:xfrm>
            <a:prstGeom prst="rect">
              <a:avLst/>
            </a:prstGeom>
          </p:spPr>
          <p:txBody>
            <a:bodyPr lIns="0" tIns="0" rIns="0" bIns="0" rtlCol="0" anchor="t"/>
            <a:lstStyle/>
            <a:p>
              <a:pPr algn="ctr">
                <a:lnSpc>
                  <a:spcPts val="3600"/>
                </a:lnSpc>
              </a:pPr>
              <a:r>
                <a:rPr lang="en-US" sz="3000">
                  <a:solidFill>
                    <a:srgbClr val="F46DBA"/>
                  </a:solidFill>
                  <a:latin typeface="Arimo"/>
                  <a:ea typeface="Arimo"/>
                  <a:cs typeface="Arimo"/>
                  <a:sym typeface="Arimo"/>
                </a:rPr>
                <a:t>Features</a:t>
              </a: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7684226" y="9584720"/>
            <a:ext cx="2919551" cy="276999"/>
            <a:chOff x="0" y="0"/>
            <a:chExt cx="3892734" cy="369332"/>
          </a:xfrm>
        </p:grpSpPr>
        <p:sp>
          <p:nvSpPr>
            <p:cNvPr id="4" name="Freeform 4"/>
            <p:cNvSpPr/>
            <p:nvPr/>
          </p:nvSpPr>
          <p:spPr>
            <a:xfrm>
              <a:off x="0" y="0"/>
              <a:ext cx="3892734" cy="369332"/>
            </a:xfrm>
            <a:custGeom>
              <a:avLst/>
              <a:gdLst/>
              <a:ahLst/>
              <a:cxnLst/>
              <a:rect l="l" t="t" r="r" b="b"/>
              <a:pathLst>
                <a:path w="3892734" h="369332">
                  <a:moveTo>
                    <a:pt x="0" y="0"/>
                  </a:moveTo>
                  <a:lnTo>
                    <a:pt x="3892734" y="0"/>
                  </a:lnTo>
                  <a:lnTo>
                    <a:pt x="3892734" y="369332"/>
                  </a:lnTo>
                  <a:lnTo>
                    <a:pt x="0" y="369332"/>
                  </a:lnTo>
                  <a:close/>
                </a:path>
              </a:pathLst>
            </a:custGeom>
            <a:solidFill>
              <a:srgbClr val="000000">
                <a:alpha val="0"/>
              </a:srgbClr>
            </a:solidFill>
          </p:spPr>
        </p:sp>
        <p:sp>
          <p:nvSpPr>
            <p:cNvPr id="5" name="TextBox 5"/>
            <p:cNvSpPr txBox="1"/>
            <p:nvPr/>
          </p:nvSpPr>
          <p:spPr>
            <a:xfrm>
              <a:off x="0" y="-9525"/>
              <a:ext cx="3892734" cy="378857"/>
            </a:xfrm>
            <a:prstGeom prst="rect">
              <a:avLst/>
            </a:prstGeom>
          </p:spPr>
          <p:txBody>
            <a:bodyPr lIns="0" tIns="0" rIns="0" bIns="0" rtlCol="0" anchor="t"/>
            <a:lstStyle/>
            <a:p>
              <a:pPr algn="ctr">
                <a:lnSpc>
                  <a:spcPts val="1080"/>
                </a:lnSpc>
              </a:pPr>
              <a:r>
                <a:rPr lang="en-US" sz="900">
                  <a:solidFill>
                    <a:srgbClr val="FFFFFF"/>
                  </a:solidFill>
                  <a:latin typeface="Arimo"/>
                  <a:ea typeface="Arimo"/>
                  <a:cs typeface="Arimo"/>
                  <a:sym typeface="Arimo"/>
                </a:rPr>
                <a:t>© 2023, Amazon Web Services, Inc. or its affiliates.</a:t>
              </a:r>
            </a:p>
          </p:txBody>
        </p:sp>
      </p:grpSp>
      <p:sp>
        <p:nvSpPr>
          <p:cNvPr id="6" name="Freeform 6"/>
          <p:cNvSpPr/>
          <p:nvPr/>
        </p:nvSpPr>
        <p:spPr>
          <a:xfrm>
            <a:off x="9526" y="0"/>
            <a:ext cx="18278470" cy="10292361"/>
          </a:xfrm>
          <a:custGeom>
            <a:avLst/>
            <a:gdLst/>
            <a:ahLst/>
            <a:cxnLst/>
            <a:rect l="l" t="t" r="r" b="b"/>
            <a:pathLst>
              <a:path w="18278470" h="10292361">
                <a:moveTo>
                  <a:pt x="0" y="0"/>
                </a:moveTo>
                <a:lnTo>
                  <a:pt x="18278471" y="0"/>
                </a:lnTo>
                <a:lnTo>
                  <a:pt x="18278471" y="10292361"/>
                </a:lnTo>
                <a:lnTo>
                  <a:pt x="0" y="10292361"/>
                </a:lnTo>
                <a:lnTo>
                  <a:pt x="0" y="0"/>
                </a:lnTo>
                <a:close/>
              </a:path>
            </a:pathLst>
          </a:custGeom>
          <a:blipFill>
            <a:blip r:embed="rId4"/>
            <a:stretch>
              <a:fillRect r="-79"/>
            </a:stretch>
          </a:blipFill>
        </p:spPr>
      </p:sp>
      <p:sp>
        <p:nvSpPr>
          <p:cNvPr id="7" name="Freeform 7"/>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sp>
        <p:nvSpPr>
          <p:cNvPr id="8" name="Freeform 8"/>
          <p:cNvSpPr/>
          <p:nvPr/>
        </p:nvSpPr>
        <p:spPr>
          <a:xfrm>
            <a:off x="5834748" y="6468309"/>
            <a:ext cx="2229838" cy="2283094"/>
          </a:xfrm>
          <a:custGeom>
            <a:avLst/>
            <a:gdLst/>
            <a:ahLst/>
            <a:cxnLst/>
            <a:rect l="l" t="t" r="r" b="b"/>
            <a:pathLst>
              <a:path w="2229838" h="2283094">
                <a:moveTo>
                  <a:pt x="0" y="0"/>
                </a:moveTo>
                <a:lnTo>
                  <a:pt x="2229838" y="0"/>
                </a:lnTo>
                <a:lnTo>
                  <a:pt x="2229838" y="2283094"/>
                </a:lnTo>
                <a:lnTo>
                  <a:pt x="0" y="2283094"/>
                </a:lnTo>
                <a:lnTo>
                  <a:pt x="0" y="0"/>
                </a:lnTo>
                <a:close/>
              </a:path>
            </a:pathLst>
          </a:custGeom>
          <a:blipFill>
            <a:blip r:embed="rId5"/>
            <a:stretch>
              <a:fillRect/>
            </a:stretch>
          </a:blipFill>
        </p:spPr>
      </p:sp>
      <p:sp>
        <p:nvSpPr>
          <p:cNvPr id="9" name="Freeform 9"/>
          <p:cNvSpPr/>
          <p:nvPr/>
        </p:nvSpPr>
        <p:spPr>
          <a:xfrm>
            <a:off x="12814653" y="2808011"/>
            <a:ext cx="2229827" cy="2283094"/>
          </a:xfrm>
          <a:custGeom>
            <a:avLst/>
            <a:gdLst/>
            <a:ahLst/>
            <a:cxnLst/>
            <a:rect l="l" t="t" r="r" b="b"/>
            <a:pathLst>
              <a:path w="2229827" h="2283094">
                <a:moveTo>
                  <a:pt x="0" y="0"/>
                </a:moveTo>
                <a:lnTo>
                  <a:pt x="2229827" y="0"/>
                </a:lnTo>
                <a:lnTo>
                  <a:pt x="2229827" y="2283094"/>
                </a:lnTo>
                <a:lnTo>
                  <a:pt x="0" y="2283094"/>
                </a:lnTo>
                <a:lnTo>
                  <a:pt x="0" y="0"/>
                </a:lnTo>
                <a:close/>
              </a:path>
            </a:pathLst>
          </a:custGeom>
          <a:blipFill>
            <a:blip r:embed="rId6"/>
            <a:stretch>
              <a:fillRect/>
            </a:stretch>
          </a:blipFill>
        </p:spPr>
      </p:sp>
      <p:sp>
        <p:nvSpPr>
          <p:cNvPr id="10" name="Freeform 10"/>
          <p:cNvSpPr/>
          <p:nvPr/>
        </p:nvSpPr>
        <p:spPr>
          <a:xfrm>
            <a:off x="10584815" y="4037207"/>
            <a:ext cx="2229838" cy="2283094"/>
          </a:xfrm>
          <a:custGeom>
            <a:avLst/>
            <a:gdLst/>
            <a:ahLst/>
            <a:cxnLst/>
            <a:rect l="l" t="t" r="r" b="b"/>
            <a:pathLst>
              <a:path w="2229838" h="2283094">
                <a:moveTo>
                  <a:pt x="0" y="0"/>
                </a:moveTo>
                <a:lnTo>
                  <a:pt x="2229838" y="0"/>
                </a:lnTo>
                <a:lnTo>
                  <a:pt x="2229838" y="2283094"/>
                </a:lnTo>
                <a:lnTo>
                  <a:pt x="0" y="2283094"/>
                </a:lnTo>
                <a:lnTo>
                  <a:pt x="0" y="0"/>
                </a:lnTo>
                <a:close/>
              </a:path>
            </a:pathLst>
          </a:custGeom>
          <a:blipFill>
            <a:blip r:embed="rId7"/>
            <a:stretch>
              <a:fillRect/>
            </a:stretch>
          </a:blipFill>
        </p:spPr>
      </p:sp>
      <p:sp>
        <p:nvSpPr>
          <p:cNvPr id="11" name="Freeform 11"/>
          <p:cNvSpPr/>
          <p:nvPr/>
        </p:nvSpPr>
        <p:spPr>
          <a:xfrm>
            <a:off x="3398580" y="4014457"/>
            <a:ext cx="1624183" cy="2283094"/>
          </a:xfrm>
          <a:custGeom>
            <a:avLst/>
            <a:gdLst/>
            <a:ahLst/>
            <a:cxnLst/>
            <a:rect l="l" t="t" r="r" b="b"/>
            <a:pathLst>
              <a:path w="1624183" h="2283094">
                <a:moveTo>
                  <a:pt x="0" y="0"/>
                </a:moveTo>
                <a:lnTo>
                  <a:pt x="1624184" y="0"/>
                </a:lnTo>
                <a:lnTo>
                  <a:pt x="1624184" y="2283094"/>
                </a:lnTo>
                <a:lnTo>
                  <a:pt x="0" y="2283094"/>
                </a:lnTo>
                <a:lnTo>
                  <a:pt x="0" y="0"/>
                </a:lnTo>
                <a:close/>
              </a:path>
            </a:pathLst>
          </a:custGeom>
          <a:blipFill>
            <a:blip r:embed="rId8"/>
            <a:stretch>
              <a:fillRect l="-37289"/>
            </a:stretch>
          </a:blipFill>
        </p:spPr>
      </p:sp>
      <p:sp>
        <p:nvSpPr>
          <p:cNvPr id="12" name="Freeform 12"/>
          <p:cNvSpPr/>
          <p:nvPr/>
        </p:nvSpPr>
        <p:spPr>
          <a:xfrm>
            <a:off x="7454690" y="3115401"/>
            <a:ext cx="3130126" cy="3204900"/>
          </a:xfrm>
          <a:custGeom>
            <a:avLst/>
            <a:gdLst/>
            <a:ahLst/>
            <a:cxnLst/>
            <a:rect l="l" t="t" r="r" b="b"/>
            <a:pathLst>
              <a:path w="3130126" h="3204900">
                <a:moveTo>
                  <a:pt x="0" y="0"/>
                </a:moveTo>
                <a:lnTo>
                  <a:pt x="3130125" y="0"/>
                </a:lnTo>
                <a:lnTo>
                  <a:pt x="3130125" y="3204900"/>
                </a:lnTo>
                <a:lnTo>
                  <a:pt x="0" y="3204900"/>
                </a:lnTo>
                <a:lnTo>
                  <a:pt x="0" y="0"/>
                </a:lnTo>
                <a:close/>
              </a:path>
            </a:pathLst>
          </a:custGeom>
          <a:blipFill>
            <a:blip r:embed="rId9"/>
            <a:stretch>
              <a:fillRect/>
            </a:stretch>
          </a:blipFill>
        </p:spPr>
      </p:sp>
      <p:sp>
        <p:nvSpPr>
          <p:cNvPr id="13" name="Freeform 13"/>
          <p:cNvSpPr/>
          <p:nvPr/>
        </p:nvSpPr>
        <p:spPr>
          <a:xfrm>
            <a:off x="4840837" y="3472839"/>
            <a:ext cx="2431926" cy="2490024"/>
          </a:xfrm>
          <a:custGeom>
            <a:avLst/>
            <a:gdLst/>
            <a:ahLst/>
            <a:cxnLst/>
            <a:rect l="l" t="t" r="r" b="b"/>
            <a:pathLst>
              <a:path w="2431926" h="2490024">
                <a:moveTo>
                  <a:pt x="0" y="0"/>
                </a:moveTo>
                <a:lnTo>
                  <a:pt x="2431926" y="0"/>
                </a:lnTo>
                <a:lnTo>
                  <a:pt x="2431926" y="2490024"/>
                </a:lnTo>
                <a:lnTo>
                  <a:pt x="0" y="2490024"/>
                </a:lnTo>
                <a:lnTo>
                  <a:pt x="0" y="0"/>
                </a:lnTo>
                <a:close/>
              </a:path>
            </a:pathLst>
          </a:custGeom>
          <a:blipFill>
            <a:blip r:embed="rId10"/>
            <a:stretch>
              <a:fillRect/>
            </a:stretch>
          </a:blipFill>
        </p:spPr>
      </p:sp>
      <p:sp>
        <p:nvSpPr>
          <p:cNvPr id="14" name="Freeform 14"/>
          <p:cNvSpPr/>
          <p:nvPr/>
        </p:nvSpPr>
        <p:spPr>
          <a:xfrm>
            <a:off x="8064586" y="6139860"/>
            <a:ext cx="3242336" cy="3118440"/>
          </a:xfrm>
          <a:custGeom>
            <a:avLst/>
            <a:gdLst/>
            <a:ahLst/>
            <a:cxnLst/>
            <a:rect l="l" t="t" r="r" b="b"/>
            <a:pathLst>
              <a:path w="3242336" h="3118440">
                <a:moveTo>
                  <a:pt x="0" y="0"/>
                </a:moveTo>
                <a:lnTo>
                  <a:pt x="3242336" y="0"/>
                </a:lnTo>
                <a:lnTo>
                  <a:pt x="3242336" y="3118440"/>
                </a:lnTo>
                <a:lnTo>
                  <a:pt x="0" y="3118440"/>
                </a:lnTo>
                <a:lnTo>
                  <a:pt x="0" y="0"/>
                </a:lnTo>
                <a:close/>
              </a:path>
            </a:pathLst>
          </a:custGeom>
          <a:blipFill>
            <a:blip r:embed="rId11"/>
            <a:stretch>
              <a:fillRect/>
            </a:stretch>
          </a:blipFill>
        </p:spPr>
      </p:sp>
      <p:sp>
        <p:nvSpPr>
          <p:cNvPr id="15" name="Freeform 15"/>
          <p:cNvSpPr/>
          <p:nvPr/>
        </p:nvSpPr>
        <p:spPr>
          <a:xfrm>
            <a:off x="11284471" y="6533840"/>
            <a:ext cx="1926379" cy="1972394"/>
          </a:xfrm>
          <a:custGeom>
            <a:avLst/>
            <a:gdLst/>
            <a:ahLst/>
            <a:cxnLst/>
            <a:rect l="l" t="t" r="r" b="b"/>
            <a:pathLst>
              <a:path w="1926379" h="1972394">
                <a:moveTo>
                  <a:pt x="0" y="0"/>
                </a:moveTo>
                <a:lnTo>
                  <a:pt x="1926379" y="0"/>
                </a:lnTo>
                <a:lnTo>
                  <a:pt x="1926379" y="1972394"/>
                </a:lnTo>
                <a:lnTo>
                  <a:pt x="0" y="1972394"/>
                </a:lnTo>
                <a:lnTo>
                  <a:pt x="0" y="0"/>
                </a:lnTo>
                <a:close/>
              </a:path>
            </a:pathLst>
          </a:custGeom>
          <a:blipFill>
            <a:blip r:embed="rId12"/>
            <a:stretch>
              <a:fillRect/>
            </a:stretch>
          </a:blipFill>
        </p:spPr>
      </p:sp>
      <p:sp>
        <p:nvSpPr>
          <p:cNvPr id="16" name="Freeform 16"/>
          <p:cNvSpPr/>
          <p:nvPr/>
        </p:nvSpPr>
        <p:spPr>
          <a:xfrm>
            <a:off x="3712483" y="6662921"/>
            <a:ext cx="1950672" cy="2072330"/>
          </a:xfrm>
          <a:custGeom>
            <a:avLst/>
            <a:gdLst/>
            <a:ahLst/>
            <a:cxnLst/>
            <a:rect l="l" t="t" r="r" b="b"/>
            <a:pathLst>
              <a:path w="1950672" h="2072330">
                <a:moveTo>
                  <a:pt x="0" y="0"/>
                </a:moveTo>
                <a:lnTo>
                  <a:pt x="1950671" y="0"/>
                </a:lnTo>
                <a:lnTo>
                  <a:pt x="1950671" y="2072329"/>
                </a:lnTo>
                <a:lnTo>
                  <a:pt x="0" y="2072329"/>
                </a:lnTo>
                <a:lnTo>
                  <a:pt x="0" y="0"/>
                </a:lnTo>
                <a:close/>
              </a:path>
            </a:pathLst>
          </a:custGeom>
          <a:blipFill>
            <a:blip r:embed="rId13"/>
            <a:stretch>
              <a:fillRect r="-3758"/>
            </a:stretch>
          </a:blipFill>
        </p:spPr>
      </p:sp>
      <p:sp>
        <p:nvSpPr>
          <p:cNvPr id="17" name="Freeform 17"/>
          <p:cNvSpPr/>
          <p:nvPr/>
        </p:nvSpPr>
        <p:spPr>
          <a:xfrm>
            <a:off x="13294729" y="6261893"/>
            <a:ext cx="1886179" cy="2356251"/>
          </a:xfrm>
          <a:custGeom>
            <a:avLst/>
            <a:gdLst/>
            <a:ahLst/>
            <a:cxnLst/>
            <a:rect l="l" t="t" r="r" b="b"/>
            <a:pathLst>
              <a:path w="1886179" h="2356251">
                <a:moveTo>
                  <a:pt x="0" y="0"/>
                </a:moveTo>
                <a:lnTo>
                  <a:pt x="1886180" y="0"/>
                </a:lnTo>
                <a:lnTo>
                  <a:pt x="1886180" y="2356252"/>
                </a:lnTo>
                <a:lnTo>
                  <a:pt x="0" y="2356252"/>
                </a:lnTo>
                <a:lnTo>
                  <a:pt x="0" y="0"/>
                </a:lnTo>
                <a:close/>
              </a:path>
            </a:pathLst>
          </a:custGeom>
          <a:blipFill>
            <a:blip r:embed="rId14"/>
            <a:stretch>
              <a:fillRect r="-22008"/>
            </a:stretch>
          </a:blipFill>
        </p:spPr>
      </p:sp>
      <p:grpSp>
        <p:nvGrpSpPr>
          <p:cNvPr id="18" name="Group 18"/>
          <p:cNvGrpSpPr/>
          <p:nvPr/>
        </p:nvGrpSpPr>
        <p:grpSpPr>
          <a:xfrm>
            <a:off x="1082267" y="1028700"/>
            <a:ext cx="11734800" cy="1135695"/>
            <a:chOff x="0" y="0"/>
            <a:chExt cx="15646400" cy="1514260"/>
          </a:xfrm>
        </p:grpSpPr>
        <p:sp>
          <p:nvSpPr>
            <p:cNvPr id="19" name="Freeform 19"/>
            <p:cNvSpPr/>
            <p:nvPr/>
          </p:nvSpPr>
          <p:spPr>
            <a:xfrm>
              <a:off x="0" y="0"/>
              <a:ext cx="15646400" cy="1514260"/>
            </a:xfrm>
            <a:custGeom>
              <a:avLst/>
              <a:gdLst/>
              <a:ahLst/>
              <a:cxnLst/>
              <a:rect l="l" t="t" r="r" b="b"/>
              <a:pathLst>
                <a:path w="15646400" h="1514260">
                  <a:moveTo>
                    <a:pt x="0" y="0"/>
                  </a:moveTo>
                  <a:lnTo>
                    <a:pt x="15646400" y="0"/>
                  </a:lnTo>
                  <a:lnTo>
                    <a:pt x="15646400" y="1514260"/>
                  </a:lnTo>
                  <a:lnTo>
                    <a:pt x="0" y="1514260"/>
                  </a:lnTo>
                  <a:close/>
                </a:path>
              </a:pathLst>
            </a:custGeom>
            <a:solidFill>
              <a:srgbClr val="000000">
                <a:alpha val="0"/>
              </a:srgbClr>
            </a:solidFill>
          </p:spPr>
        </p:sp>
        <p:sp>
          <p:nvSpPr>
            <p:cNvPr id="20" name="TextBox 20"/>
            <p:cNvSpPr txBox="1"/>
            <p:nvPr/>
          </p:nvSpPr>
          <p:spPr>
            <a:xfrm>
              <a:off x="0" y="57150"/>
              <a:ext cx="15646400" cy="1457110"/>
            </a:xfrm>
            <a:prstGeom prst="rect">
              <a:avLst/>
            </a:prstGeom>
          </p:spPr>
          <p:txBody>
            <a:bodyPr lIns="0" tIns="0" rIns="0" bIns="0" rtlCol="0" anchor="ctr"/>
            <a:lstStyle/>
            <a:p>
              <a:pPr algn="l">
                <a:lnSpc>
                  <a:spcPts val="7776"/>
                </a:lnSpc>
              </a:pPr>
              <a:r>
                <a:rPr lang="en-US" sz="7200" b="1">
                  <a:solidFill>
                    <a:srgbClr val="FFFFFF"/>
                  </a:solidFill>
                  <a:latin typeface="Arimo Bold"/>
                  <a:ea typeface="Arimo Bold"/>
                  <a:cs typeface="Arimo Bold"/>
                  <a:sym typeface="Arimo Bold"/>
                </a:rPr>
                <a:t>What is Generative AI?</a:t>
              </a:r>
            </a:p>
          </p:txBody>
        </p:sp>
      </p:grpSp>
      <p:grpSp>
        <p:nvGrpSpPr>
          <p:cNvPr id="21" name="Group 21"/>
          <p:cNvGrpSpPr/>
          <p:nvPr/>
        </p:nvGrpSpPr>
        <p:grpSpPr>
          <a:xfrm>
            <a:off x="13393800" y="9434250"/>
            <a:ext cx="4114800" cy="547687"/>
            <a:chOff x="0" y="0"/>
            <a:chExt cx="5486400" cy="730250"/>
          </a:xfrm>
        </p:grpSpPr>
        <p:sp>
          <p:nvSpPr>
            <p:cNvPr id="22" name="Freeform 22"/>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23" name="TextBox 23"/>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3</a:t>
              </a:r>
            </a:p>
          </p:txBody>
        </p:sp>
      </p:gr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891540" y="736334"/>
            <a:ext cx="16459200" cy="803296"/>
            <a:chOff x="0" y="0"/>
            <a:chExt cx="21945600" cy="1071062"/>
          </a:xfrm>
        </p:grpSpPr>
        <p:sp>
          <p:nvSpPr>
            <p:cNvPr id="4" name="Freeform 4"/>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5" name="TextBox 5"/>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Agent basics</a:t>
              </a:r>
            </a:p>
          </p:txBody>
        </p:sp>
      </p:grpSp>
      <p:grpSp>
        <p:nvGrpSpPr>
          <p:cNvPr id="6" name="Group 6"/>
          <p:cNvGrpSpPr/>
          <p:nvPr/>
        </p:nvGrpSpPr>
        <p:grpSpPr>
          <a:xfrm>
            <a:off x="7709256" y="2537588"/>
            <a:ext cx="7991924" cy="5381818"/>
            <a:chOff x="0" y="0"/>
            <a:chExt cx="10655898" cy="7175758"/>
          </a:xfrm>
        </p:grpSpPr>
        <p:sp>
          <p:nvSpPr>
            <p:cNvPr id="7" name="Freeform 7"/>
            <p:cNvSpPr/>
            <p:nvPr/>
          </p:nvSpPr>
          <p:spPr>
            <a:xfrm>
              <a:off x="12700" y="12700"/>
              <a:ext cx="10630535" cy="7150354"/>
            </a:xfrm>
            <a:custGeom>
              <a:avLst/>
              <a:gdLst/>
              <a:ahLst/>
              <a:cxnLst/>
              <a:rect l="l" t="t" r="r" b="b"/>
              <a:pathLst>
                <a:path w="10630535" h="7150354">
                  <a:moveTo>
                    <a:pt x="0" y="0"/>
                  </a:moveTo>
                  <a:lnTo>
                    <a:pt x="10630535" y="0"/>
                  </a:lnTo>
                  <a:lnTo>
                    <a:pt x="10630535" y="7150354"/>
                  </a:lnTo>
                  <a:lnTo>
                    <a:pt x="0" y="7150354"/>
                  </a:lnTo>
                  <a:close/>
                </a:path>
              </a:pathLst>
            </a:custGeom>
            <a:gradFill rotWithShape="1">
              <a:gsLst>
                <a:gs pos="0">
                  <a:srgbClr val="12003C">
                    <a:alpha val="100000"/>
                  </a:srgbClr>
                </a:gs>
                <a:gs pos="50000">
                  <a:srgbClr val="1F005A">
                    <a:alpha val="100000"/>
                  </a:srgbClr>
                </a:gs>
                <a:gs pos="100000">
                  <a:srgbClr val="27006D">
                    <a:alpha val="100000"/>
                  </a:srgbClr>
                </a:gs>
              </a:gsLst>
              <a:lin ang="5400000"/>
            </a:gradFill>
          </p:spPr>
        </p:sp>
        <p:sp>
          <p:nvSpPr>
            <p:cNvPr id="8" name="Freeform 8"/>
            <p:cNvSpPr/>
            <p:nvPr/>
          </p:nvSpPr>
          <p:spPr>
            <a:xfrm>
              <a:off x="0" y="0"/>
              <a:ext cx="10655935" cy="7175754"/>
            </a:xfrm>
            <a:custGeom>
              <a:avLst/>
              <a:gdLst/>
              <a:ahLst/>
              <a:cxnLst/>
              <a:rect l="l" t="t" r="r" b="b"/>
              <a:pathLst>
                <a:path w="10655935" h="7175754">
                  <a:moveTo>
                    <a:pt x="12700" y="0"/>
                  </a:moveTo>
                  <a:lnTo>
                    <a:pt x="10643235" y="0"/>
                  </a:lnTo>
                  <a:cubicBezTo>
                    <a:pt x="10650220" y="0"/>
                    <a:pt x="10655935" y="5715"/>
                    <a:pt x="10655935" y="12700"/>
                  </a:cubicBezTo>
                  <a:lnTo>
                    <a:pt x="10655935" y="7163054"/>
                  </a:lnTo>
                  <a:cubicBezTo>
                    <a:pt x="10655935" y="7170039"/>
                    <a:pt x="10650220" y="7175754"/>
                    <a:pt x="10643235" y="7175754"/>
                  </a:cubicBezTo>
                  <a:lnTo>
                    <a:pt x="12700" y="7175754"/>
                  </a:lnTo>
                  <a:cubicBezTo>
                    <a:pt x="5715" y="7175754"/>
                    <a:pt x="0" y="7170039"/>
                    <a:pt x="0" y="7163054"/>
                  </a:cubicBezTo>
                  <a:lnTo>
                    <a:pt x="0" y="12700"/>
                  </a:lnTo>
                  <a:cubicBezTo>
                    <a:pt x="0" y="5715"/>
                    <a:pt x="5715" y="0"/>
                    <a:pt x="12700" y="0"/>
                  </a:cubicBezTo>
                  <a:moveTo>
                    <a:pt x="12700" y="25400"/>
                  </a:moveTo>
                  <a:lnTo>
                    <a:pt x="12700" y="12700"/>
                  </a:lnTo>
                  <a:lnTo>
                    <a:pt x="25400" y="12700"/>
                  </a:lnTo>
                  <a:lnTo>
                    <a:pt x="25400" y="7163054"/>
                  </a:lnTo>
                  <a:lnTo>
                    <a:pt x="12700" y="7163054"/>
                  </a:lnTo>
                  <a:lnTo>
                    <a:pt x="12700" y="7150354"/>
                  </a:lnTo>
                  <a:lnTo>
                    <a:pt x="10643235" y="7150354"/>
                  </a:lnTo>
                  <a:lnTo>
                    <a:pt x="10643235" y="7163054"/>
                  </a:lnTo>
                  <a:lnTo>
                    <a:pt x="10630535" y="7163054"/>
                  </a:lnTo>
                  <a:lnTo>
                    <a:pt x="10630535" y="12700"/>
                  </a:lnTo>
                  <a:lnTo>
                    <a:pt x="10643235" y="12700"/>
                  </a:lnTo>
                  <a:lnTo>
                    <a:pt x="10643235" y="25400"/>
                  </a:lnTo>
                  <a:lnTo>
                    <a:pt x="12700" y="25400"/>
                  </a:lnTo>
                  <a:close/>
                </a:path>
              </a:pathLst>
            </a:custGeom>
            <a:solidFill>
              <a:srgbClr val="F46DBA"/>
            </a:solidFill>
          </p:spPr>
        </p:sp>
      </p:grpSp>
      <p:grpSp>
        <p:nvGrpSpPr>
          <p:cNvPr id="9" name="Group 9"/>
          <p:cNvGrpSpPr/>
          <p:nvPr/>
        </p:nvGrpSpPr>
        <p:grpSpPr>
          <a:xfrm>
            <a:off x="8311023" y="2934150"/>
            <a:ext cx="6715312" cy="885612"/>
            <a:chOff x="0" y="0"/>
            <a:chExt cx="8953750" cy="1180816"/>
          </a:xfrm>
        </p:grpSpPr>
        <p:sp>
          <p:nvSpPr>
            <p:cNvPr id="10" name="Freeform 10"/>
            <p:cNvSpPr/>
            <p:nvPr/>
          </p:nvSpPr>
          <p:spPr>
            <a:xfrm>
              <a:off x="0" y="0"/>
              <a:ext cx="8953754" cy="1180846"/>
            </a:xfrm>
            <a:custGeom>
              <a:avLst/>
              <a:gdLst/>
              <a:ahLst/>
              <a:cxnLst/>
              <a:rect l="l" t="t" r="r" b="b"/>
              <a:pathLst>
                <a:path w="8953754" h="1180846">
                  <a:moveTo>
                    <a:pt x="0" y="0"/>
                  </a:moveTo>
                  <a:lnTo>
                    <a:pt x="8953754" y="0"/>
                  </a:lnTo>
                  <a:lnTo>
                    <a:pt x="8953754" y="1180846"/>
                  </a:lnTo>
                  <a:lnTo>
                    <a:pt x="0" y="1180846"/>
                  </a:lnTo>
                  <a:close/>
                </a:path>
              </a:pathLst>
            </a:custGeom>
            <a:solidFill>
              <a:srgbClr val="D9D9D9"/>
            </a:solidFill>
          </p:spPr>
        </p:sp>
        <p:sp>
          <p:nvSpPr>
            <p:cNvPr id="11" name="TextBox 11"/>
            <p:cNvSpPr txBox="1"/>
            <p:nvPr/>
          </p:nvSpPr>
          <p:spPr>
            <a:xfrm>
              <a:off x="0" y="-19050"/>
              <a:ext cx="8953750" cy="1199866"/>
            </a:xfrm>
            <a:prstGeom prst="rect">
              <a:avLst/>
            </a:prstGeom>
          </p:spPr>
          <p:txBody>
            <a:bodyPr lIns="50800" tIns="50800" rIns="50800" bIns="50800" rtlCol="0" anchor="ctr"/>
            <a:lstStyle/>
            <a:p>
              <a:pPr algn="l">
                <a:lnSpc>
                  <a:spcPts val="3240"/>
                </a:lnSpc>
              </a:pPr>
              <a:r>
                <a:rPr lang="en-US" sz="2700" b="1">
                  <a:solidFill>
                    <a:srgbClr val="000000"/>
                  </a:solidFill>
                  <a:latin typeface="Arimo Bold"/>
                  <a:ea typeface="Arimo Bold"/>
                  <a:cs typeface="Arimo Bold"/>
                  <a:sym typeface="Arimo Bold"/>
                </a:rPr>
                <a:t>Instructions:</a:t>
              </a:r>
              <a:r>
                <a:rPr lang="en-US" sz="2700">
                  <a:solidFill>
                    <a:srgbClr val="000000"/>
                  </a:solidFill>
                  <a:latin typeface="Arimo"/>
                  <a:ea typeface="Arimo"/>
                  <a:cs typeface="Arimo"/>
                  <a:sym typeface="Arimo"/>
                </a:rPr>
                <a:t> “you are an agent that …”</a:t>
              </a:r>
            </a:p>
          </p:txBody>
        </p:sp>
      </p:grpSp>
      <p:grpSp>
        <p:nvGrpSpPr>
          <p:cNvPr id="12" name="Group 12"/>
          <p:cNvGrpSpPr/>
          <p:nvPr/>
        </p:nvGrpSpPr>
        <p:grpSpPr>
          <a:xfrm>
            <a:off x="10033815" y="1757772"/>
            <a:ext cx="3342808" cy="692498"/>
            <a:chOff x="0" y="0"/>
            <a:chExt cx="4457078" cy="923330"/>
          </a:xfrm>
        </p:grpSpPr>
        <p:sp>
          <p:nvSpPr>
            <p:cNvPr id="13" name="Freeform 13"/>
            <p:cNvSpPr/>
            <p:nvPr/>
          </p:nvSpPr>
          <p:spPr>
            <a:xfrm>
              <a:off x="0" y="0"/>
              <a:ext cx="4457078" cy="923330"/>
            </a:xfrm>
            <a:custGeom>
              <a:avLst/>
              <a:gdLst/>
              <a:ahLst/>
              <a:cxnLst/>
              <a:rect l="l" t="t" r="r" b="b"/>
              <a:pathLst>
                <a:path w="4457078" h="923330">
                  <a:moveTo>
                    <a:pt x="0" y="0"/>
                  </a:moveTo>
                  <a:lnTo>
                    <a:pt x="4457078" y="0"/>
                  </a:lnTo>
                  <a:lnTo>
                    <a:pt x="4457078" y="923330"/>
                  </a:lnTo>
                  <a:lnTo>
                    <a:pt x="0" y="923330"/>
                  </a:lnTo>
                  <a:close/>
                </a:path>
              </a:pathLst>
            </a:custGeom>
            <a:solidFill>
              <a:srgbClr val="000000">
                <a:alpha val="0"/>
              </a:srgbClr>
            </a:solidFill>
          </p:spPr>
        </p:sp>
        <p:sp>
          <p:nvSpPr>
            <p:cNvPr id="14" name="TextBox 14"/>
            <p:cNvSpPr txBox="1"/>
            <p:nvPr/>
          </p:nvSpPr>
          <p:spPr>
            <a:xfrm>
              <a:off x="0" y="-28575"/>
              <a:ext cx="4457078" cy="951905"/>
            </a:xfrm>
            <a:prstGeom prst="rect">
              <a:avLst/>
            </a:prstGeom>
          </p:spPr>
          <p:txBody>
            <a:bodyPr lIns="0" tIns="0" rIns="0" bIns="0" rtlCol="0" anchor="t"/>
            <a:lstStyle/>
            <a:p>
              <a:pPr algn="ctr">
                <a:lnSpc>
                  <a:spcPts val="4320"/>
                </a:lnSpc>
              </a:pPr>
              <a:r>
                <a:rPr lang="en-US" sz="3600" b="1">
                  <a:solidFill>
                    <a:srgbClr val="F46DBA"/>
                  </a:solidFill>
                  <a:latin typeface="Arimo Bold"/>
                  <a:ea typeface="Arimo Bold"/>
                  <a:cs typeface="Arimo Bold"/>
                  <a:sym typeface="Arimo Bold"/>
                </a:rPr>
                <a:t>Agent</a:t>
              </a:r>
            </a:p>
          </p:txBody>
        </p:sp>
      </p:grpSp>
      <p:grpSp>
        <p:nvGrpSpPr>
          <p:cNvPr id="15" name="Group 15"/>
          <p:cNvGrpSpPr/>
          <p:nvPr/>
        </p:nvGrpSpPr>
        <p:grpSpPr>
          <a:xfrm>
            <a:off x="12560324" y="4143500"/>
            <a:ext cx="1703070" cy="1703070"/>
            <a:chOff x="0" y="0"/>
            <a:chExt cx="2270760" cy="2270760"/>
          </a:xfrm>
        </p:grpSpPr>
        <p:sp>
          <p:nvSpPr>
            <p:cNvPr id="16" name="Freeform 16"/>
            <p:cNvSpPr/>
            <p:nvPr/>
          </p:nvSpPr>
          <p:spPr>
            <a:xfrm>
              <a:off x="38100" y="38100"/>
              <a:ext cx="2194560" cy="2194560"/>
            </a:xfrm>
            <a:custGeom>
              <a:avLst/>
              <a:gdLst/>
              <a:ahLst/>
              <a:cxnLst/>
              <a:rect l="l" t="t" r="r" b="b"/>
              <a:pathLst>
                <a:path w="2194560" h="2194560">
                  <a:moveTo>
                    <a:pt x="0" y="1097280"/>
                  </a:moveTo>
                  <a:cubicBezTo>
                    <a:pt x="0" y="491236"/>
                    <a:pt x="491236" y="0"/>
                    <a:pt x="1097280" y="0"/>
                  </a:cubicBezTo>
                  <a:cubicBezTo>
                    <a:pt x="1703324" y="0"/>
                    <a:pt x="2194560" y="491236"/>
                    <a:pt x="2194560" y="1097280"/>
                  </a:cubicBezTo>
                  <a:cubicBezTo>
                    <a:pt x="2194560" y="1703324"/>
                    <a:pt x="1703324" y="2194560"/>
                    <a:pt x="1097280" y="2194560"/>
                  </a:cubicBezTo>
                  <a:cubicBezTo>
                    <a:pt x="491236" y="2194560"/>
                    <a:pt x="0" y="1703324"/>
                    <a:pt x="0" y="1097280"/>
                  </a:cubicBezTo>
                  <a:close/>
                </a:path>
              </a:pathLst>
            </a:custGeom>
            <a:solidFill>
              <a:srgbClr val="000000"/>
            </a:solidFill>
          </p:spPr>
        </p:sp>
        <p:sp>
          <p:nvSpPr>
            <p:cNvPr id="17" name="Freeform 17"/>
            <p:cNvSpPr/>
            <p:nvPr/>
          </p:nvSpPr>
          <p:spPr>
            <a:xfrm>
              <a:off x="0" y="0"/>
              <a:ext cx="2270760" cy="2270760"/>
            </a:xfrm>
            <a:custGeom>
              <a:avLst/>
              <a:gdLst/>
              <a:ahLst/>
              <a:cxnLst/>
              <a:rect l="l" t="t" r="r" b="b"/>
              <a:pathLst>
                <a:path w="2270760" h="2270760">
                  <a:moveTo>
                    <a:pt x="0" y="1135380"/>
                  </a:moveTo>
                  <a:cubicBezTo>
                    <a:pt x="0" y="508381"/>
                    <a:pt x="508381" y="0"/>
                    <a:pt x="1135380" y="0"/>
                  </a:cubicBezTo>
                  <a:lnTo>
                    <a:pt x="1135380" y="38100"/>
                  </a:lnTo>
                  <a:lnTo>
                    <a:pt x="1135380" y="0"/>
                  </a:lnTo>
                  <a:cubicBezTo>
                    <a:pt x="1762379" y="0"/>
                    <a:pt x="2270760" y="508381"/>
                    <a:pt x="2270760" y="1135380"/>
                  </a:cubicBezTo>
                  <a:lnTo>
                    <a:pt x="2232660" y="1135380"/>
                  </a:lnTo>
                  <a:lnTo>
                    <a:pt x="2270760" y="1135380"/>
                  </a:lnTo>
                  <a:cubicBezTo>
                    <a:pt x="2270760" y="1762379"/>
                    <a:pt x="1762379" y="2270760"/>
                    <a:pt x="1135380" y="2270760"/>
                  </a:cubicBezTo>
                  <a:lnTo>
                    <a:pt x="1135380" y="2232660"/>
                  </a:lnTo>
                  <a:lnTo>
                    <a:pt x="1135380" y="2270760"/>
                  </a:lnTo>
                  <a:cubicBezTo>
                    <a:pt x="508381" y="2270760"/>
                    <a:pt x="0" y="1762379"/>
                    <a:pt x="0" y="1135380"/>
                  </a:cubicBezTo>
                  <a:lnTo>
                    <a:pt x="38100" y="1135380"/>
                  </a:lnTo>
                  <a:lnTo>
                    <a:pt x="76200" y="1135380"/>
                  </a:lnTo>
                  <a:lnTo>
                    <a:pt x="38100" y="1135380"/>
                  </a:lnTo>
                  <a:lnTo>
                    <a:pt x="0" y="1135380"/>
                  </a:lnTo>
                  <a:moveTo>
                    <a:pt x="76200" y="1135380"/>
                  </a:moveTo>
                  <a:cubicBezTo>
                    <a:pt x="76200" y="1156462"/>
                    <a:pt x="59182" y="1173480"/>
                    <a:pt x="38100" y="1173480"/>
                  </a:cubicBezTo>
                  <a:cubicBezTo>
                    <a:pt x="17018" y="1173480"/>
                    <a:pt x="0" y="1156462"/>
                    <a:pt x="0" y="1135380"/>
                  </a:cubicBezTo>
                  <a:cubicBezTo>
                    <a:pt x="0" y="1114298"/>
                    <a:pt x="17018" y="1097280"/>
                    <a:pt x="38100" y="1097280"/>
                  </a:cubicBezTo>
                  <a:cubicBezTo>
                    <a:pt x="59182" y="1097280"/>
                    <a:pt x="76200" y="1114298"/>
                    <a:pt x="76200" y="1135380"/>
                  </a:cubicBezTo>
                  <a:cubicBezTo>
                    <a:pt x="76200" y="1720342"/>
                    <a:pt x="550418" y="2194560"/>
                    <a:pt x="1135380" y="2194560"/>
                  </a:cubicBezTo>
                  <a:cubicBezTo>
                    <a:pt x="1720342" y="2194560"/>
                    <a:pt x="2194560" y="1720342"/>
                    <a:pt x="2194560" y="1135380"/>
                  </a:cubicBezTo>
                  <a:cubicBezTo>
                    <a:pt x="2194560" y="550418"/>
                    <a:pt x="1720342" y="76200"/>
                    <a:pt x="1135380" y="76200"/>
                  </a:cubicBezTo>
                  <a:lnTo>
                    <a:pt x="1135380" y="38100"/>
                  </a:lnTo>
                  <a:lnTo>
                    <a:pt x="1135380" y="76200"/>
                  </a:lnTo>
                  <a:cubicBezTo>
                    <a:pt x="550418" y="76200"/>
                    <a:pt x="76200" y="550418"/>
                    <a:pt x="76200" y="1135380"/>
                  </a:cubicBezTo>
                  <a:close/>
                </a:path>
              </a:pathLst>
            </a:custGeom>
            <a:solidFill>
              <a:srgbClr val="F46DBA"/>
            </a:solidFill>
          </p:spPr>
        </p:sp>
      </p:grpSp>
      <p:sp>
        <p:nvSpPr>
          <p:cNvPr id="18" name="Freeform 18"/>
          <p:cNvSpPr/>
          <p:nvPr/>
        </p:nvSpPr>
        <p:spPr>
          <a:xfrm>
            <a:off x="952804" y="3854126"/>
            <a:ext cx="2524990" cy="2524990"/>
          </a:xfrm>
          <a:custGeom>
            <a:avLst/>
            <a:gdLst/>
            <a:ahLst/>
            <a:cxnLst/>
            <a:rect l="l" t="t" r="r" b="b"/>
            <a:pathLst>
              <a:path w="2524990" h="2524990">
                <a:moveTo>
                  <a:pt x="0" y="0"/>
                </a:moveTo>
                <a:lnTo>
                  <a:pt x="2524991" y="0"/>
                </a:lnTo>
                <a:lnTo>
                  <a:pt x="2524991" y="2524990"/>
                </a:lnTo>
                <a:lnTo>
                  <a:pt x="0" y="2524990"/>
                </a:lnTo>
                <a:lnTo>
                  <a:pt x="0" y="0"/>
                </a:lnTo>
                <a:close/>
              </a:path>
            </a:pathLst>
          </a:custGeom>
          <a:blipFill>
            <a:blip r:embed="rId4"/>
            <a:stretch>
              <a:fillRect/>
            </a:stretch>
          </a:blipFill>
        </p:spPr>
      </p:sp>
      <p:sp>
        <p:nvSpPr>
          <p:cNvPr id="19" name="Freeform 19" descr="A black and white logo  Description automatically generated with medium confidence"/>
          <p:cNvSpPr/>
          <p:nvPr/>
        </p:nvSpPr>
        <p:spPr>
          <a:xfrm>
            <a:off x="10302683" y="6641625"/>
            <a:ext cx="1052393" cy="1060616"/>
          </a:xfrm>
          <a:custGeom>
            <a:avLst/>
            <a:gdLst/>
            <a:ahLst/>
            <a:cxnLst/>
            <a:rect l="l" t="t" r="r" b="b"/>
            <a:pathLst>
              <a:path w="1052393" h="1060616">
                <a:moveTo>
                  <a:pt x="0" y="0"/>
                </a:moveTo>
                <a:lnTo>
                  <a:pt x="1052392" y="0"/>
                </a:lnTo>
                <a:lnTo>
                  <a:pt x="1052392" y="1060616"/>
                </a:lnTo>
                <a:lnTo>
                  <a:pt x="0" y="1060616"/>
                </a:lnTo>
                <a:lnTo>
                  <a:pt x="0" y="0"/>
                </a:lnTo>
                <a:close/>
              </a:path>
            </a:pathLst>
          </a:custGeom>
          <a:blipFill>
            <a:blip r:embed="rId5"/>
            <a:stretch>
              <a:fillRect/>
            </a:stretch>
          </a:blipFill>
        </p:spPr>
      </p:sp>
      <p:grpSp>
        <p:nvGrpSpPr>
          <p:cNvPr id="20" name="Group 20"/>
          <p:cNvGrpSpPr/>
          <p:nvPr/>
        </p:nvGrpSpPr>
        <p:grpSpPr>
          <a:xfrm>
            <a:off x="11450895" y="6641626"/>
            <a:ext cx="1877044" cy="969497"/>
            <a:chOff x="0" y="0"/>
            <a:chExt cx="2502726" cy="1292662"/>
          </a:xfrm>
        </p:grpSpPr>
        <p:sp>
          <p:nvSpPr>
            <p:cNvPr id="21" name="Freeform 21"/>
            <p:cNvSpPr/>
            <p:nvPr/>
          </p:nvSpPr>
          <p:spPr>
            <a:xfrm>
              <a:off x="0" y="0"/>
              <a:ext cx="2502726" cy="1292662"/>
            </a:xfrm>
            <a:custGeom>
              <a:avLst/>
              <a:gdLst/>
              <a:ahLst/>
              <a:cxnLst/>
              <a:rect l="l" t="t" r="r" b="b"/>
              <a:pathLst>
                <a:path w="2502726" h="1292662">
                  <a:moveTo>
                    <a:pt x="0" y="0"/>
                  </a:moveTo>
                  <a:lnTo>
                    <a:pt x="2502726" y="0"/>
                  </a:lnTo>
                  <a:lnTo>
                    <a:pt x="2502726" y="1292662"/>
                  </a:lnTo>
                  <a:lnTo>
                    <a:pt x="0" y="1292662"/>
                  </a:lnTo>
                  <a:close/>
                </a:path>
              </a:pathLst>
            </a:custGeom>
            <a:solidFill>
              <a:srgbClr val="000000">
                <a:alpha val="0"/>
              </a:srgbClr>
            </a:solidFill>
          </p:spPr>
        </p:sp>
        <p:sp>
          <p:nvSpPr>
            <p:cNvPr id="22" name="TextBox 22"/>
            <p:cNvSpPr txBox="1"/>
            <p:nvPr/>
          </p:nvSpPr>
          <p:spPr>
            <a:xfrm>
              <a:off x="0" y="-19050"/>
              <a:ext cx="2502726" cy="1311712"/>
            </a:xfrm>
            <a:prstGeom prst="rect">
              <a:avLst/>
            </a:prstGeom>
          </p:spPr>
          <p:txBody>
            <a:bodyPr lIns="0" tIns="0" rIns="0" bIns="0" rtlCol="0" anchor="t"/>
            <a:lstStyle/>
            <a:p>
              <a:pPr algn="ctr">
                <a:lnSpc>
                  <a:spcPts val="3240"/>
                </a:lnSpc>
              </a:pPr>
              <a:r>
                <a:rPr lang="en-US" sz="2700">
                  <a:solidFill>
                    <a:srgbClr val="F46DBA"/>
                  </a:solidFill>
                  <a:latin typeface="Arimo"/>
                  <a:ea typeface="Arimo"/>
                  <a:cs typeface="Arimo"/>
                  <a:sym typeface="Arimo"/>
                </a:rPr>
                <a:t>Amazon Bedrock</a:t>
              </a:r>
            </a:p>
          </p:txBody>
        </p:sp>
      </p:grpSp>
      <p:grpSp>
        <p:nvGrpSpPr>
          <p:cNvPr id="23" name="Group 23"/>
          <p:cNvGrpSpPr/>
          <p:nvPr/>
        </p:nvGrpSpPr>
        <p:grpSpPr>
          <a:xfrm>
            <a:off x="7709256" y="2515882"/>
            <a:ext cx="7991925" cy="87628"/>
            <a:chOff x="0" y="0"/>
            <a:chExt cx="10655900" cy="116838"/>
          </a:xfrm>
        </p:grpSpPr>
        <p:sp>
          <p:nvSpPr>
            <p:cNvPr id="24" name="Freeform 24"/>
            <p:cNvSpPr/>
            <p:nvPr/>
          </p:nvSpPr>
          <p:spPr>
            <a:xfrm>
              <a:off x="12700" y="12700"/>
              <a:ext cx="10630535" cy="91440"/>
            </a:xfrm>
            <a:custGeom>
              <a:avLst/>
              <a:gdLst/>
              <a:ahLst/>
              <a:cxnLst/>
              <a:rect l="l" t="t" r="r" b="b"/>
              <a:pathLst>
                <a:path w="10630535" h="91440">
                  <a:moveTo>
                    <a:pt x="0" y="0"/>
                  </a:moveTo>
                  <a:lnTo>
                    <a:pt x="10630535" y="0"/>
                  </a:lnTo>
                  <a:lnTo>
                    <a:pt x="10630535" y="91440"/>
                  </a:lnTo>
                  <a:lnTo>
                    <a:pt x="0" y="91440"/>
                  </a:lnTo>
                  <a:close/>
                </a:path>
              </a:pathLst>
            </a:custGeom>
            <a:solidFill>
              <a:srgbClr val="F46DBA"/>
            </a:solidFill>
          </p:spPr>
        </p:sp>
        <p:sp>
          <p:nvSpPr>
            <p:cNvPr id="25" name="Freeform 25"/>
            <p:cNvSpPr/>
            <p:nvPr/>
          </p:nvSpPr>
          <p:spPr>
            <a:xfrm>
              <a:off x="0" y="0"/>
              <a:ext cx="10655935" cy="116840"/>
            </a:xfrm>
            <a:custGeom>
              <a:avLst/>
              <a:gdLst/>
              <a:ahLst/>
              <a:cxnLst/>
              <a:rect l="l" t="t" r="r" b="b"/>
              <a:pathLst>
                <a:path w="10655935" h="116840">
                  <a:moveTo>
                    <a:pt x="12700" y="0"/>
                  </a:moveTo>
                  <a:lnTo>
                    <a:pt x="10643235" y="0"/>
                  </a:lnTo>
                  <a:cubicBezTo>
                    <a:pt x="10650220" y="0"/>
                    <a:pt x="10655935" y="5715"/>
                    <a:pt x="10655935" y="12700"/>
                  </a:cubicBezTo>
                  <a:lnTo>
                    <a:pt x="10655935" y="104140"/>
                  </a:lnTo>
                  <a:cubicBezTo>
                    <a:pt x="10655935" y="111125"/>
                    <a:pt x="10650220" y="116840"/>
                    <a:pt x="10643235" y="116840"/>
                  </a:cubicBezTo>
                  <a:lnTo>
                    <a:pt x="12700" y="116840"/>
                  </a:lnTo>
                  <a:cubicBezTo>
                    <a:pt x="5715" y="116840"/>
                    <a:pt x="0" y="111125"/>
                    <a:pt x="0" y="104140"/>
                  </a:cubicBezTo>
                  <a:lnTo>
                    <a:pt x="0" y="12700"/>
                  </a:lnTo>
                  <a:cubicBezTo>
                    <a:pt x="0" y="5715"/>
                    <a:pt x="5715" y="0"/>
                    <a:pt x="12700" y="0"/>
                  </a:cubicBezTo>
                  <a:moveTo>
                    <a:pt x="12700" y="25400"/>
                  </a:moveTo>
                  <a:lnTo>
                    <a:pt x="12700" y="12700"/>
                  </a:lnTo>
                  <a:lnTo>
                    <a:pt x="25400" y="12700"/>
                  </a:lnTo>
                  <a:lnTo>
                    <a:pt x="25400" y="104140"/>
                  </a:lnTo>
                  <a:lnTo>
                    <a:pt x="12700" y="104140"/>
                  </a:lnTo>
                  <a:lnTo>
                    <a:pt x="12700" y="91440"/>
                  </a:lnTo>
                  <a:lnTo>
                    <a:pt x="10643235" y="91440"/>
                  </a:lnTo>
                  <a:lnTo>
                    <a:pt x="10643235" y="104140"/>
                  </a:lnTo>
                  <a:lnTo>
                    <a:pt x="10630535" y="104140"/>
                  </a:lnTo>
                  <a:lnTo>
                    <a:pt x="10630535" y="12700"/>
                  </a:lnTo>
                  <a:lnTo>
                    <a:pt x="10643235" y="12700"/>
                  </a:lnTo>
                  <a:lnTo>
                    <a:pt x="10643235" y="25400"/>
                  </a:lnTo>
                  <a:lnTo>
                    <a:pt x="12700" y="25400"/>
                  </a:lnTo>
                  <a:close/>
                </a:path>
              </a:pathLst>
            </a:custGeom>
            <a:solidFill>
              <a:srgbClr val="F46DBA"/>
            </a:solidFill>
          </p:spPr>
        </p:sp>
      </p:grpSp>
      <p:grpSp>
        <p:nvGrpSpPr>
          <p:cNvPr id="26" name="Group 26"/>
          <p:cNvGrpSpPr/>
          <p:nvPr/>
        </p:nvGrpSpPr>
        <p:grpSpPr>
          <a:xfrm>
            <a:off x="7709256" y="6458514"/>
            <a:ext cx="7991925" cy="87628"/>
            <a:chOff x="0" y="0"/>
            <a:chExt cx="10655900" cy="116838"/>
          </a:xfrm>
        </p:grpSpPr>
        <p:sp>
          <p:nvSpPr>
            <p:cNvPr id="27" name="Freeform 27"/>
            <p:cNvSpPr/>
            <p:nvPr/>
          </p:nvSpPr>
          <p:spPr>
            <a:xfrm>
              <a:off x="12700" y="12700"/>
              <a:ext cx="10630535" cy="91440"/>
            </a:xfrm>
            <a:custGeom>
              <a:avLst/>
              <a:gdLst/>
              <a:ahLst/>
              <a:cxnLst/>
              <a:rect l="l" t="t" r="r" b="b"/>
              <a:pathLst>
                <a:path w="10630535" h="91440">
                  <a:moveTo>
                    <a:pt x="0" y="0"/>
                  </a:moveTo>
                  <a:lnTo>
                    <a:pt x="10630535" y="0"/>
                  </a:lnTo>
                  <a:lnTo>
                    <a:pt x="10630535" y="91440"/>
                  </a:lnTo>
                  <a:lnTo>
                    <a:pt x="0" y="91440"/>
                  </a:lnTo>
                  <a:close/>
                </a:path>
              </a:pathLst>
            </a:custGeom>
            <a:solidFill>
              <a:srgbClr val="262626"/>
            </a:solidFill>
          </p:spPr>
        </p:sp>
        <p:sp>
          <p:nvSpPr>
            <p:cNvPr id="28" name="Freeform 28"/>
            <p:cNvSpPr/>
            <p:nvPr/>
          </p:nvSpPr>
          <p:spPr>
            <a:xfrm>
              <a:off x="0" y="0"/>
              <a:ext cx="10655935" cy="116840"/>
            </a:xfrm>
            <a:custGeom>
              <a:avLst/>
              <a:gdLst/>
              <a:ahLst/>
              <a:cxnLst/>
              <a:rect l="l" t="t" r="r" b="b"/>
              <a:pathLst>
                <a:path w="10655935" h="116840">
                  <a:moveTo>
                    <a:pt x="12700" y="0"/>
                  </a:moveTo>
                  <a:lnTo>
                    <a:pt x="10643235" y="0"/>
                  </a:lnTo>
                  <a:cubicBezTo>
                    <a:pt x="10650220" y="0"/>
                    <a:pt x="10655935" y="5715"/>
                    <a:pt x="10655935" y="12700"/>
                  </a:cubicBezTo>
                  <a:lnTo>
                    <a:pt x="10655935" y="104140"/>
                  </a:lnTo>
                  <a:cubicBezTo>
                    <a:pt x="10655935" y="111125"/>
                    <a:pt x="10650220" y="116840"/>
                    <a:pt x="10643235" y="116840"/>
                  </a:cubicBezTo>
                  <a:lnTo>
                    <a:pt x="12700" y="116840"/>
                  </a:lnTo>
                  <a:cubicBezTo>
                    <a:pt x="5715" y="116840"/>
                    <a:pt x="0" y="111125"/>
                    <a:pt x="0" y="104140"/>
                  </a:cubicBezTo>
                  <a:lnTo>
                    <a:pt x="0" y="12700"/>
                  </a:lnTo>
                  <a:cubicBezTo>
                    <a:pt x="0" y="5715"/>
                    <a:pt x="5715" y="0"/>
                    <a:pt x="12700" y="0"/>
                  </a:cubicBezTo>
                  <a:moveTo>
                    <a:pt x="12700" y="25400"/>
                  </a:moveTo>
                  <a:lnTo>
                    <a:pt x="12700" y="12700"/>
                  </a:lnTo>
                  <a:lnTo>
                    <a:pt x="25400" y="12700"/>
                  </a:lnTo>
                  <a:lnTo>
                    <a:pt x="25400" y="104140"/>
                  </a:lnTo>
                  <a:lnTo>
                    <a:pt x="12700" y="104140"/>
                  </a:lnTo>
                  <a:lnTo>
                    <a:pt x="12700" y="91440"/>
                  </a:lnTo>
                  <a:lnTo>
                    <a:pt x="10643235" y="91440"/>
                  </a:lnTo>
                  <a:lnTo>
                    <a:pt x="10643235" y="104140"/>
                  </a:lnTo>
                  <a:lnTo>
                    <a:pt x="10630535" y="104140"/>
                  </a:lnTo>
                  <a:lnTo>
                    <a:pt x="10630535" y="12700"/>
                  </a:lnTo>
                  <a:lnTo>
                    <a:pt x="10643235" y="12700"/>
                  </a:lnTo>
                  <a:lnTo>
                    <a:pt x="10643235" y="25400"/>
                  </a:lnTo>
                  <a:lnTo>
                    <a:pt x="12700" y="25400"/>
                  </a:lnTo>
                  <a:close/>
                </a:path>
              </a:pathLst>
            </a:custGeom>
            <a:solidFill>
              <a:srgbClr val="F46DBA"/>
            </a:solidFill>
          </p:spPr>
        </p:sp>
      </p:grpSp>
      <p:grpSp>
        <p:nvGrpSpPr>
          <p:cNvPr id="29" name="Group 29"/>
          <p:cNvGrpSpPr/>
          <p:nvPr/>
        </p:nvGrpSpPr>
        <p:grpSpPr>
          <a:xfrm>
            <a:off x="2743200" y="2934150"/>
            <a:ext cx="4736667" cy="1839953"/>
            <a:chOff x="0" y="0"/>
            <a:chExt cx="6315556" cy="2453270"/>
          </a:xfrm>
        </p:grpSpPr>
        <p:sp>
          <p:nvSpPr>
            <p:cNvPr id="30" name="Freeform 30"/>
            <p:cNvSpPr/>
            <p:nvPr/>
          </p:nvSpPr>
          <p:spPr>
            <a:xfrm>
              <a:off x="-372745" y="-123825"/>
              <a:ext cx="6996176" cy="2719451"/>
            </a:xfrm>
            <a:custGeom>
              <a:avLst/>
              <a:gdLst/>
              <a:ahLst/>
              <a:cxnLst/>
              <a:rect l="l" t="t" r="r" b="b"/>
              <a:pathLst>
                <a:path w="6996176" h="2719451">
                  <a:moveTo>
                    <a:pt x="585724" y="2477643"/>
                  </a:moveTo>
                  <a:lnTo>
                    <a:pt x="899668" y="2028825"/>
                  </a:lnTo>
                  <a:cubicBezTo>
                    <a:pt x="0" y="1502410"/>
                    <a:pt x="277114" y="796544"/>
                    <a:pt x="1539875" y="398272"/>
                  </a:cubicBezTo>
                  <a:cubicBezTo>
                    <a:pt x="2802636" y="0"/>
                    <a:pt x="4638040" y="39370"/>
                    <a:pt x="5779770" y="489458"/>
                  </a:cubicBezTo>
                  <a:cubicBezTo>
                    <a:pt x="6921500" y="939546"/>
                    <a:pt x="6996176" y="1653032"/>
                    <a:pt x="5952236" y="2137537"/>
                  </a:cubicBezTo>
                  <a:cubicBezTo>
                    <a:pt x="4908296" y="2622042"/>
                    <a:pt x="3087370" y="2719451"/>
                    <a:pt x="1745488" y="2362200"/>
                  </a:cubicBezTo>
                  <a:close/>
                </a:path>
              </a:pathLst>
            </a:custGeom>
            <a:solidFill>
              <a:srgbClr val="F46DBA"/>
            </a:solidFill>
          </p:spPr>
        </p:sp>
        <p:sp>
          <p:nvSpPr>
            <p:cNvPr id="31" name="TextBox 31"/>
            <p:cNvSpPr txBox="1"/>
            <p:nvPr/>
          </p:nvSpPr>
          <p:spPr>
            <a:xfrm>
              <a:off x="0" y="-19050"/>
              <a:ext cx="6315556" cy="2472320"/>
            </a:xfrm>
            <a:prstGeom prst="rect">
              <a:avLst/>
            </a:prstGeom>
          </p:spPr>
          <p:txBody>
            <a:bodyPr lIns="50800" tIns="50800" rIns="50800" bIns="50800" rtlCol="0" anchor="ctr"/>
            <a:lstStyle/>
            <a:p>
              <a:pPr algn="ctr">
                <a:lnSpc>
                  <a:spcPts val="3240"/>
                </a:lnSpc>
              </a:pPr>
              <a:r>
                <a:rPr lang="en-US" sz="2700">
                  <a:solidFill>
                    <a:srgbClr val="000000"/>
                  </a:solidFill>
                  <a:latin typeface="Arimo"/>
                  <a:ea typeface="Arimo"/>
                  <a:cs typeface="Arimo"/>
                  <a:sym typeface="Arimo"/>
                </a:rPr>
                <a:t>I need to take a vacation from 25ⁿᵈ to 30ᵗʰ Dec 2025.</a:t>
              </a:r>
            </a:p>
          </p:txBody>
        </p:sp>
      </p:grpSp>
      <p:grpSp>
        <p:nvGrpSpPr>
          <p:cNvPr id="32" name="Group 32"/>
          <p:cNvGrpSpPr/>
          <p:nvPr/>
        </p:nvGrpSpPr>
        <p:grpSpPr>
          <a:xfrm>
            <a:off x="4208700" y="5512899"/>
            <a:ext cx="3207790" cy="1340319"/>
            <a:chOff x="0" y="0"/>
            <a:chExt cx="4277054" cy="1787092"/>
          </a:xfrm>
        </p:grpSpPr>
        <p:sp>
          <p:nvSpPr>
            <p:cNvPr id="33" name="Freeform 33"/>
            <p:cNvSpPr/>
            <p:nvPr/>
          </p:nvSpPr>
          <p:spPr>
            <a:xfrm>
              <a:off x="-189103" y="-98806"/>
              <a:ext cx="4728337" cy="1982724"/>
            </a:xfrm>
            <a:custGeom>
              <a:avLst/>
              <a:gdLst/>
              <a:ahLst/>
              <a:cxnLst/>
              <a:rect l="l" t="t" r="r" b="b"/>
              <a:pathLst>
                <a:path w="4728337" h="1982724">
                  <a:moveTo>
                    <a:pt x="4361053" y="1754378"/>
                  </a:moveTo>
                  <a:lnTo>
                    <a:pt x="3617976" y="1704975"/>
                  </a:lnTo>
                  <a:cubicBezTo>
                    <a:pt x="2739390" y="1982724"/>
                    <a:pt x="1499616" y="1936115"/>
                    <a:pt x="753745" y="1597406"/>
                  </a:cubicBezTo>
                  <a:cubicBezTo>
                    <a:pt x="7874" y="1258697"/>
                    <a:pt x="0" y="738505"/>
                    <a:pt x="735584" y="395859"/>
                  </a:cubicBezTo>
                  <a:cubicBezTo>
                    <a:pt x="1471168" y="53213"/>
                    <a:pt x="2709418" y="0"/>
                    <a:pt x="3596259" y="273050"/>
                  </a:cubicBezTo>
                  <a:cubicBezTo>
                    <a:pt x="4483100" y="546100"/>
                    <a:pt x="4728337" y="1056005"/>
                    <a:pt x="4162806" y="1451102"/>
                  </a:cubicBezTo>
                  <a:close/>
                </a:path>
              </a:pathLst>
            </a:custGeom>
            <a:solidFill>
              <a:srgbClr val="FDE2F1"/>
            </a:solidFill>
          </p:spPr>
        </p:sp>
        <p:sp>
          <p:nvSpPr>
            <p:cNvPr id="34" name="TextBox 34"/>
            <p:cNvSpPr txBox="1"/>
            <p:nvPr/>
          </p:nvSpPr>
          <p:spPr>
            <a:xfrm>
              <a:off x="0" y="-19050"/>
              <a:ext cx="4277054" cy="1806142"/>
            </a:xfrm>
            <a:prstGeom prst="rect">
              <a:avLst/>
            </a:prstGeom>
          </p:spPr>
          <p:txBody>
            <a:bodyPr lIns="50800" tIns="50800" rIns="50800" bIns="50800" rtlCol="0" anchor="ctr"/>
            <a:lstStyle/>
            <a:p>
              <a:pPr algn="ctr">
                <a:lnSpc>
                  <a:spcPts val="3240"/>
                </a:lnSpc>
              </a:pPr>
              <a:r>
                <a:rPr lang="en-US" sz="2700">
                  <a:solidFill>
                    <a:srgbClr val="000000"/>
                  </a:solidFill>
                  <a:latin typeface="Arimo"/>
                  <a:ea typeface="Arimo"/>
                  <a:cs typeface="Arimo"/>
                  <a:sym typeface="Arimo"/>
                </a:rPr>
                <a:t>Done. Here’s the result…</a:t>
              </a:r>
            </a:p>
          </p:txBody>
        </p:sp>
      </p:grpSp>
      <p:grpSp>
        <p:nvGrpSpPr>
          <p:cNvPr id="35" name="Group 35"/>
          <p:cNvGrpSpPr/>
          <p:nvPr/>
        </p:nvGrpSpPr>
        <p:grpSpPr>
          <a:xfrm>
            <a:off x="9001090" y="4143500"/>
            <a:ext cx="1703070" cy="1703070"/>
            <a:chOff x="0" y="0"/>
            <a:chExt cx="2270760" cy="2270760"/>
          </a:xfrm>
        </p:grpSpPr>
        <p:sp>
          <p:nvSpPr>
            <p:cNvPr id="36" name="Freeform 36"/>
            <p:cNvSpPr/>
            <p:nvPr/>
          </p:nvSpPr>
          <p:spPr>
            <a:xfrm>
              <a:off x="38100" y="38100"/>
              <a:ext cx="2194560" cy="2194560"/>
            </a:xfrm>
            <a:custGeom>
              <a:avLst/>
              <a:gdLst/>
              <a:ahLst/>
              <a:cxnLst/>
              <a:rect l="l" t="t" r="r" b="b"/>
              <a:pathLst>
                <a:path w="2194560" h="2194560">
                  <a:moveTo>
                    <a:pt x="0" y="1097280"/>
                  </a:moveTo>
                  <a:cubicBezTo>
                    <a:pt x="0" y="491236"/>
                    <a:pt x="491236" y="0"/>
                    <a:pt x="1097280" y="0"/>
                  </a:cubicBezTo>
                  <a:cubicBezTo>
                    <a:pt x="1703324" y="0"/>
                    <a:pt x="2194560" y="491236"/>
                    <a:pt x="2194560" y="1097280"/>
                  </a:cubicBezTo>
                  <a:cubicBezTo>
                    <a:pt x="2194560" y="1703324"/>
                    <a:pt x="1703324" y="2194560"/>
                    <a:pt x="1097280" y="2194560"/>
                  </a:cubicBezTo>
                  <a:cubicBezTo>
                    <a:pt x="491236" y="2194560"/>
                    <a:pt x="0" y="1703324"/>
                    <a:pt x="0" y="1097280"/>
                  </a:cubicBezTo>
                  <a:close/>
                </a:path>
              </a:pathLst>
            </a:custGeom>
            <a:solidFill>
              <a:srgbClr val="000000"/>
            </a:solidFill>
          </p:spPr>
        </p:sp>
        <p:sp>
          <p:nvSpPr>
            <p:cNvPr id="37" name="Freeform 37"/>
            <p:cNvSpPr/>
            <p:nvPr/>
          </p:nvSpPr>
          <p:spPr>
            <a:xfrm>
              <a:off x="0" y="0"/>
              <a:ext cx="2270760" cy="2270760"/>
            </a:xfrm>
            <a:custGeom>
              <a:avLst/>
              <a:gdLst/>
              <a:ahLst/>
              <a:cxnLst/>
              <a:rect l="l" t="t" r="r" b="b"/>
              <a:pathLst>
                <a:path w="2270760" h="2270760">
                  <a:moveTo>
                    <a:pt x="0" y="1135380"/>
                  </a:moveTo>
                  <a:cubicBezTo>
                    <a:pt x="0" y="508381"/>
                    <a:pt x="508381" y="0"/>
                    <a:pt x="1135380" y="0"/>
                  </a:cubicBezTo>
                  <a:lnTo>
                    <a:pt x="1135380" y="38100"/>
                  </a:lnTo>
                  <a:lnTo>
                    <a:pt x="1135380" y="0"/>
                  </a:lnTo>
                  <a:cubicBezTo>
                    <a:pt x="1762379" y="0"/>
                    <a:pt x="2270760" y="508381"/>
                    <a:pt x="2270760" y="1135380"/>
                  </a:cubicBezTo>
                  <a:lnTo>
                    <a:pt x="2232660" y="1135380"/>
                  </a:lnTo>
                  <a:lnTo>
                    <a:pt x="2270760" y="1135380"/>
                  </a:lnTo>
                  <a:cubicBezTo>
                    <a:pt x="2270760" y="1762379"/>
                    <a:pt x="1762379" y="2270760"/>
                    <a:pt x="1135380" y="2270760"/>
                  </a:cubicBezTo>
                  <a:lnTo>
                    <a:pt x="1135380" y="2232660"/>
                  </a:lnTo>
                  <a:lnTo>
                    <a:pt x="1135380" y="2270760"/>
                  </a:lnTo>
                  <a:cubicBezTo>
                    <a:pt x="508381" y="2270760"/>
                    <a:pt x="0" y="1762379"/>
                    <a:pt x="0" y="1135380"/>
                  </a:cubicBezTo>
                  <a:lnTo>
                    <a:pt x="38100" y="1135380"/>
                  </a:lnTo>
                  <a:lnTo>
                    <a:pt x="76200" y="1135380"/>
                  </a:lnTo>
                  <a:lnTo>
                    <a:pt x="38100" y="1135380"/>
                  </a:lnTo>
                  <a:lnTo>
                    <a:pt x="0" y="1135380"/>
                  </a:lnTo>
                  <a:moveTo>
                    <a:pt x="76200" y="1135380"/>
                  </a:moveTo>
                  <a:cubicBezTo>
                    <a:pt x="76200" y="1156462"/>
                    <a:pt x="59182" y="1173480"/>
                    <a:pt x="38100" y="1173480"/>
                  </a:cubicBezTo>
                  <a:cubicBezTo>
                    <a:pt x="17018" y="1173480"/>
                    <a:pt x="0" y="1156462"/>
                    <a:pt x="0" y="1135380"/>
                  </a:cubicBezTo>
                  <a:cubicBezTo>
                    <a:pt x="0" y="1114298"/>
                    <a:pt x="17018" y="1097280"/>
                    <a:pt x="38100" y="1097280"/>
                  </a:cubicBezTo>
                  <a:cubicBezTo>
                    <a:pt x="59182" y="1097280"/>
                    <a:pt x="76200" y="1114298"/>
                    <a:pt x="76200" y="1135380"/>
                  </a:cubicBezTo>
                  <a:cubicBezTo>
                    <a:pt x="76200" y="1720342"/>
                    <a:pt x="550418" y="2194560"/>
                    <a:pt x="1135380" y="2194560"/>
                  </a:cubicBezTo>
                  <a:cubicBezTo>
                    <a:pt x="1720342" y="2194560"/>
                    <a:pt x="2194560" y="1720342"/>
                    <a:pt x="2194560" y="1135380"/>
                  </a:cubicBezTo>
                  <a:cubicBezTo>
                    <a:pt x="2194560" y="550418"/>
                    <a:pt x="1720342" y="76200"/>
                    <a:pt x="1135380" y="76200"/>
                  </a:cubicBezTo>
                  <a:lnTo>
                    <a:pt x="1135380" y="38100"/>
                  </a:lnTo>
                  <a:lnTo>
                    <a:pt x="1135380" y="76200"/>
                  </a:lnTo>
                  <a:cubicBezTo>
                    <a:pt x="550418" y="76200"/>
                    <a:pt x="76200" y="550418"/>
                    <a:pt x="76200" y="1135380"/>
                  </a:cubicBezTo>
                  <a:close/>
                </a:path>
              </a:pathLst>
            </a:custGeom>
            <a:solidFill>
              <a:srgbClr val="F46DBA"/>
            </a:solidFill>
          </p:spPr>
        </p:sp>
      </p:grpSp>
      <p:grpSp>
        <p:nvGrpSpPr>
          <p:cNvPr id="38" name="Group 38"/>
          <p:cNvGrpSpPr/>
          <p:nvPr/>
        </p:nvGrpSpPr>
        <p:grpSpPr>
          <a:xfrm>
            <a:off x="13393800" y="9434250"/>
            <a:ext cx="4114800" cy="547687"/>
            <a:chOff x="0" y="0"/>
            <a:chExt cx="5486400" cy="730250"/>
          </a:xfrm>
        </p:grpSpPr>
        <p:sp>
          <p:nvSpPr>
            <p:cNvPr id="39" name="Freeform 39"/>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40" name="TextBox 40"/>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22</a:t>
              </a:r>
            </a:p>
          </p:txBody>
        </p:sp>
      </p:grpSp>
      <p:grpSp>
        <p:nvGrpSpPr>
          <p:cNvPr id="41" name="Group 41"/>
          <p:cNvGrpSpPr/>
          <p:nvPr/>
        </p:nvGrpSpPr>
        <p:grpSpPr>
          <a:xfrm>
            <a:off x="11898625" y="5842102"/>
            <a:ext cx="3026468" cy="553998"/>
            <a:chOff x="0" y="0"/>
            <a:chExt cx="4035290" cy="738664"/>
          </a:xfrm>
        </p:grpSpPr>
        <p:sp>
          <p:nvSpPr>
            <p:cNvPr id="42" name="Freeform 42"/>
            <p:cNvSpPr/>
            <p:nvPr/>
          </p:nvSpPr>
          <p:spPr>
            <a:xfrm>
              <a:off x="0" y="0"/>
              <a:ext cx="4035290" cy="738664"/>
            </a:xfrm>
            <a:custGeom>
              <a:avLst/>
              <a:gdLst/>
              <a:ahLst/>
              <a:cxnLst/>
              <a:rect l="l" t="t" r="r" b="b"/>
              <a:pathLst>
                <a:path w="4035290" h="738664">
                  <a:moveTo>
                    <a:pt x="0" y="0"/>
                  </a:moveTo>
                  <a:lnTo>
                    <a:pt x="4035290" y="0"/>
                  </a:lnTo>
                  <a:lnTo>
                    <a:pt x="4035290" y="738664"/>
                  </a:lnTo>
                  <a:lnTo>
                    <a:pt x="0" y="738664"/>
                  </a:lnTo>
                  <a:close/>
                </a:path>
              </a:pathLst>
            </a:custGeom>
            <a:solidFill>
              <a:srgbClr val="000000">
                <a:alpha val="0"/>
              </a:srgbClr>
            </a:solidFill>
          </p:spPr>
        </p:sp>
        <p:sp>
          <p:nvSpPr>
            <p:cNvPr id="43" name="TextBox 43"/>
            <p:cNvSpPr txBox="1"/>
            <p:nvPr/>
          </p:nvSpPr>
          <p:spPr>
            <a:xfrm>
              <a:off x="0" y="-19050"/>
              <a:ext cx="4035290" cy="757714"/>
            </a:xfrm>
            <a:prstGeom prst="rect">
              <a:avLst/>
            </a:prstGeom>
          </p:spPr>
          <p:txBody>
            <a:bodyPr lIns="0" tIns="0" rIns="0" bIns="0" rtlCol="0" anchor="t"/>
            <a:lstStyle/>
            <a:p>
              <a:pPr algn="ctr">
                <a:lnSpc>
                  <a:spcPts val="3240"/>
                </a:lnSpc>
              </a:pPr>
              <a:r>
                <a:rPr lang="en-US" sz="2700">
                  <a:solidFill>
                    <a:srgbClr val="FFFFFF"/>
                  </a:solidFill>
                  <a:latin typeface="Arimo"/>
                  <a:ea typeface="Arimo"/>
                  <a:cs typeface="Arimo"/>
                  <a:sym typeface="Arimo"/>
                </a:rPr>
                <a:t>Knowledge Bases</a:t>
              </a:r>
            </a:p>
          </p:txBody>
        </p:sp>
      </p:grpSp>
      <p:grpSp>
        <p:nvGrpSpPr>
          <p:cNvPr id="44" name="Group 44"/>
          <p:cNvGrpSpPr/>
          <p:nvPr/>
        </p:nvGrpSpPr>
        <p:grpSpPr>
          <a:xfrm>
            <a:off x="8873326" y="5866017"/>
            <a:ext cx="1958598" cy="553998"/>
            <a:chOff x="0" y="0"/>
            <a:chExt cx="2611464" cy="738664"/>
          </a:xfrm>
        </p:grpSpPr>
        <p:sp>
          <p:nvSpPr>
            <p:cNvPr id="45" name="Freeform 45"/>
            <p:cNvSpPr/>
            <p:nvPr/>
          </p:nvSpPr>
          <p:spPr>
            <a:xfrm>
              <a:off x="0" y="0"/>
              <a:ext cx="2611464" cy="738664"/>
            </a:xfrm>
            <a:custGeom>
              <a:avLst/>
              <a:gdLst/>
              <a:ahLst/>
              <a:cxnLst/>
              <a:rect l="l" t="t" r="r" b="b"/>
              <a:pathLst>
                <a:path w="2611464" h="738664">
                  <a:moveTo>
                    <a:pt x="0" y="0"/>
                  </a:moveTo>
                  <a:lnTo>
                    <a:pt x="2611464" y="0"/>
                  </a:lnTo>
                  <a:lnTo>
                    <a:pt x="2611464" y="738664"/>
                  </a:lnTo>
                  <a:lnTo>
                    <a:pt x="0" y="738664"/>
                  </a:lnTo>
                  <a:close/>
                </a:path>
              </a:pathLst>
            </a:custGeom>
            <a:solidFill>
              <a:srgbClr val="000000">
                <a:alpha val="0"/>
              </a:srgbClr>
            </a:solidFill>
          </p:spPr>
        </p:sp>
        <p:sp>
          <p:nvSpPr>
            <p:cNvPr id="46" name="TextBox 46"/>
            <p:cNvSpPr txBox="1"/>
            <p:nvPr/>
          </p:nvSpPr>
          <p:spPr>
            <a:xfrm>
              <a:off x="0" y="-19050"/>
              <a:ext cx="2611464" cy="757714"/>
            </a:xfrm>
            <a:prstGeom prst="rect">
              <a:avLst/>
            </a:prstGeom>
          </p:spPr>
          <p:txBody>
            <a:bodyPr lIns="0" tIns="0" rIns="0" bIns="0" rtlCol="0" anchor="t"/>
            <a:lstStyle/>
            <a:p>
              <a:pPr algn="ctr">
                <a:lnSpc>
                  <a:spcPts val="3240"/>
                </a:lnSpc>
              </a:pPr>
              <a:r>
                <a:rPr lang="en-US" sz="2700">
                  <a:solidFill>
                    <a:srgbClr val="FFFFFF"/>
                  </a:solidFill>
                  <a:latin typeface="Arimo"/>
                  <a:ea typeface="Arimo"/>
                  <a:cs typeface="Arimo"/>
                  <a:sym typeface="Arimo"/>
                </a:rPr>
                <a:t>Actions</a:t>
              </a:r>
            </a:p>
          </p:txBody>
        </p:sp>
      </p:grpSp>
      <p:sp>
        <p:nvSpPr>
          <p:cNvPr id="47" name="Freeform 47"/>
          <p:cNvSpPr/>
          <p:nvPr/>
        </p:nvSpPr>
        <p:spPr>
          <a:xfrm>
            <a:off x="13070480" y="4547116"/>
            <a:ext cx="732368" cy="885535"/>
          </a:xfrm>
          <a:custGeom>
            <a:avLst/>
            <a:gdLst/>
            <a:ahLst/>
            <a:cxnLst/>
            <a:rect l="l" t="t" r="r" b="b"/>
            <a:pathLst>
              <a:path w="732368" h="885535">
                <a:moveTo>
                  <a:pt x="0" y="0"/>
                </a:moveTo>
                <a:lnTo>
                  <a:pt x="732367" y="0"/>
                </a:lnTo>
                <a:lnTo>
                  <a:pt x="732367" y="885536"/>
                </a:lnTo>
                <a:lnTo>
                  <a:pt x="0" y="8855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48" name="Group 48"/>
          <p:cNvGrpSpPr/>
          <p:nvPr/>
        </p:nvGrpSpPr>
        <p:grpSpPr>
          <a:xfrm>
            <a:off x="9252006" y="4701048"/>
            <a:ext cx="918213" cy="305228"/>
            <a:chOff x="0" y="0"/>
            <a:chExt cx="1224284" cy="406970"/>
          </a:xfrm>
        </p:grpSpPr>
        <p:sp>
          <p:nvSpPr>
            <p:cNvPr id="49" name="Freeform 49"/>
            <p:cNvSpPr/>
            <p:nvPr/>
          </p:nvSpPr>
          <p:spPr>
            <a:xfrm>
              <a:off x="0" y="0"/>
              <a:ext cx="1224280" cy="406908"/>
            </a:xfrm>
            <a:custGeom>
              <a:avLst/>
              <a:gdLst/>
              <a:ahLst/>
              <a:cxnLst/>
              <a:rect l="l" t="t" r="r" b="b"/>
              <a:pathLst>
                <a:path w="1224280" h="406908">
                  <a:moveTo>
                    <a:pt x="657352" y="406908"/>
                  </a:moveTo>
                  <a:lnTo>
                    <a:pt x="12700" y="406908"/>
                  </a:lnTo>
                  <a:cubicBezTo>
                    <a:pt x="5715" y="406908"/>
                    <a:pt x="0" y="401193"/>
                    <a:pt x="0" y="394208"/>
                  </a:cubicBezTo>
                  <a:lnTo>
                    <a:pt x="0" y="12700"/>
                  </a:lnTo>
                  <a:cubicBezTo>
                    <a:pt x="0" y="5715"/>
                    <a:pt x="5715" y="0"/>
                    <a:pt x="12700" y="0"/>
                  </a:cubicBezTo>
                  <a:lnTo>
                    <a:pt x="1211580" y="0"/>
                  </a:lnTo>
                  <a:cubicBezTo>
                    <a:pt x="1218565" y="0"/>
                    <a:pt x="1224280" y="5715"/>
                    <a:pt x="1224280" y="12700"/>
                  </a:cubicBezTo>
                  <a:lnTo>
                    <a:pt x="1224280" y="189611"/>
                  </a:lnTo>
                  <a:lnTo>
                    <a:pt x="1198880" y="189611"/>
                  </a:lnTo>
                  <a:lnTo>
                    <a:pt x="1198880" y="12700"/>
                  </a:lnTo>
                  <a:lnTo>
                    <a:pt x="1211580" y="12700"/>
                  </a:lnTo>
                  <a:lnTo>
                    <a:pt x="1211580" y="25400"/>
                  </a:lnTo>
                  <a:lnTo>
                    <a:pt x="12700" y="25400"/>
                  </a:lnTo>
                  <a:lnTo>
                    <a:pt x="12700" y="12700"/>
                  </a:lnTo>
                  <a:lnTo>
                    <a:pt x="25400" y="12700"/>
                  </a:lnTo>
                  <a:lnTo>
                    <a:pt x="25400" y="394208"/>
                  </a:lnTo>
                  <a:lnTo>
                    <a:pt x="12700" y="394208"/>
                  </a:lnTo>
                  <a:lnTo>
                    <a:pt x="12700" y="381508"/>
                  </a:lnTo>
                  <a:lnTo>
                    <a:pt x="657352" y="381508"/>
                  </a:lnTo>
                  <a:close/>
                </a:path>
              </a:pathLst>
            </a:custGeom>
            <a:solidFill>
              <a:srgbClr val="FFFFFF"/>
            </a:solidFill>
          </p:spPr>
        </p:sp>
      </p:grpSp>
      <p:grpSp>
        <p:nvGrpSpPr>
          <p:cNvPr id="50" name="Group 50"/>
          <p:cNvGrpSpPr/>
          <p:nvPr/>
        </p:nvGrpSpPr>
        <p:grpSpPr>
          <a:xfrm>
            <a:off x="9781204" y="4881956"/>
            <a:ext cx="627929" cy="229591"/>
            <a:chOff x="0" y="0"/>
            <a:chExt cx="837238" cy="306122"/>
          </a:xfrm>
        </p:grpSpPr>
        <p:sp>
          <p:nvSpPr>
            <p:cNvPr id="51" name="Freeform 51"/>
            <p:cNvSpPr/>
            <p:nvPr/>
          </p:nvSpPr>
          <p:spPr>
            <a:xfrm>
              <a:off x="0" y="0"/>
              <a:ext cx="837184" cy="306070"/>
            </a:xfrm>
            <a:custGeom>
              <a:avLst/>
              <a:gdLst/>
              <a:ahLst/>
              <a:cxnLst/>
              <a:rect l="l" t="t" r="r" b="b"/>
              <a:pathLst>
                <a:path w="837184" h="306070">
                  <a:moveTo>
                    <a:pt x="12700" y="0"/>
                  </a:moveTo>
                  <a:lnTo>
                    <a:pt x="824484" y="0"/>
                  </a:lnTo>
                  <a:cubicBezTo>
                    <a:pt x="831469" y="0"/>
                    <a:pt x="837184" y="5715"/>
                    <a:pt x="837184" y="12700"/>
                  </a:cubicBezTo>
                  <a:lnTo>
                    <a:pt x="837184" y="293370"/>
                  </a:lnTo>
                  <a:cubicBezTo>
                    <a:pt x="837184" y="300355"/>
                    <a:pt x="831469" y="306070"/>
                    <a:pt x="824484" y="306070"/>
                  </a:cubicBezTo>
                  <a:lnTo>
                    <a:pt x="12700" y="306070"/>
                  </a:lnTo>
                  <a:cubicBezTo>
                    <a:pt x="5715" y="306070"/>
                    <a:pt x="0" y="300355"/>
                    <a:pt x="0" y="293370"/>
                  </a:cubicBezTo>
                  <a:lnTo>
                    <a:pt x="0" y="12700"/>
                  </a:lnTo>
                  <a:cubicBezTo>
                    <a:pt x="0" y="5715"/>
                    <a:pt x="5715" y="0"/>
                    <a:pt x="12700" y="0"/>
                  </a:cubicBezTo>
                  <a:moveTo>
                    <a:pt x="12700" y="25400"/>
                  </a:moveTo>
                  <a:lnTo>
                    <a:pt x="12700" y="12700"/>
                  </a:lnTo>
                  <a:lnTo>
                    <a:pt x="25400" y="12700"/>
                  </a:lnTo>
                  <a:lnTo>
                    <a:pt x="25400" y="293370"/>
                  </a:lnTo>
                  <a:lnTo>
                    <a:pt x="12700" y="293370"/>
                  </a:lnTo>
                  <a:lnTo>
                    <a:pt x="12700" y="280670"/>
                  </a:lnTo>
                  <a:lnTo>
                    <a:pt x="824484" y="280670"/>
                  </a:lnTo>
                  <a:lnTo>
                    <a:pt x="824484" y="293370"/>
                  </a:lnTo>
                  <a:lnTo>
                    <a:pt x="811784" y="293370"/>
                  </a:lnTo>
                  <a:lnTo>
                    <a:pt x="811784" y="12700"/>
                  </a:lnTo>
                  <a:lnTo>
                    <a:pt x="824484" y="12700"/>
                  </a:lnTo>
                  <a:lnTo>
                    <a:pt x="824484" y="25400"/>
                  </a:lnTo>
                  <a:lnTo>
                    <a:pt x="12700" y="25400"/>
                  </a:lnTo>
                  <a:close/>
                </a:path>
              </a:pathLst>
            </a:custGeom>
            <a:solidFill>
              <a:srgbClr val="01A98D"/>
            </a:solidFill>
          </p:spPr>
        </p:sp>
      </p:grpSp>
      <p:grpSp>
        <p:nvGrpSpPr>
          <p:cNvPr id="52" name="Group 52"/>
          <p:cNvGrpSpPr/>
          <p:nvPr/>
        </p:nvGrpSpPr>
        <p:grpSpPr>
          <a:xfrm>
            <a:off x="9778424" y="5148418"/>
            <a:ext cx="627929" cy="229591"/>
            <a:chOff x="0" y="0"/>
            <a:chExt cx="837238" cy="306122"/>
          </a:xfrm>
        </p:grpSpPr>
        <p:sp>
          <p:nvSpPr>
            <p:cNvPr id="53" name="Freeform 53"/>
            <p:cNvSpPr/>
            <p:nvPr/>
          </p:nvSpPr>
          <p:spPr>
            <a:xfrm>
              <a:off x="0" y="0"/>
              <a:ext cx="837184" cy="306070"/>
            </a:xfrm>
            <a:custGeom>
              <a:avLst/>
              <a:gdLst/>
              <a:ahLst/>
              <a:cxnLst/>
              <a:rect l="l" t="t" r="r" b="b"/>
              <a:pathLst>
                <a:path w="837184" h="306070">
                  <a:moveTo>
                    <a:pt x="12700" y="0"/>
                  </a:moveTo>
                  <a:lnTo>
                    <a:pt x="824484" y="0"/>
                  </a:lnTo>
                  <a:cubicBezTo>
                    <a:pt x="831469" y="0"/>
                    <a:pt x="837184" y="5715"/>
                    <a:pt x="837184" y="12700"/>
                  </a:cubicBezTo>
                  <a:lnTo>
                    <a:pt x="837184" y="293370"/>
                  </a:lnTo>
                  <a:cubicBezTo>
                    <a:pt x="837184" y="300355"/>
                    <a:pt x="831469" y="306070"/>
                    <a:pt x="824484" y="306070"/>
                  </a:cubicBezTo>
                  <a:lnTo>
                    <a:pt x="12700" y="306070"/>
                  </a:lnTo>
                  <a:cubicBezTo>
                    <a:pt x="5715" y="306070"/>
                    <a:pt x="0" y="300355"/>
                    <a:pt x="0" y="293370"/>
                  </a:cubicBezTo>
                  <a:lnTo>
                    <a:pt x="0" y="12700"/>
                  </a:lnTo>
                  <a:cubicBezTo>
                    <a:pt x="0" y="5715"/>
                    <a:pt x="5715" y="0"/>
                    <a:pt x="12700" y="0"/>
                  </a:cubicBezTo>
                  <a:moveTo>
                    <a:pt x="12700" y="25400"/>
                  </a:moveTo>
                  <a:lnTo>
                    <a:pt x="12700" y="12700"/>
                  </a:lnTo>
                  <a:lnTo>
                    <a:pt x="25400" y="12700"/>
                  </a:lnTo>
                  <a:lnTo>
                    <a:pt x="25400" y="293370"/>
                  </a:lnTo>
                  <a:lnTo>
                    <a:pt x="12700" y="293370"/>
                  </a:lnTo>
                  <a:lnTo>
                    <a:pt x="12700" y="280670"/>
                  </a:lnTo>
                  <a:lnTo>
                    <a:pt x="824484" y="280670"/>
                  </a:lnTo>
                  <a:lnTo>
                    <a:pt x="824484" y="293370"/>
                  </a:lnTo>
                  <a:lnTo>
                    <a:pt x="811784" y="293370"/>
                  </a:lnTo>
                  <a:lnTo>
                    <a:pt x="811784" y="12700"/>
                  </a:lnTo>
                  <a:lnTo>
                    <a:pt x="824484" y="12700"/>
                  </a:lnTo>
                  <a:lnTo>
                    <a:pt x="824484" y="25400"/>
                  </a:lnTo>
                  <a:lnTo>
                    <a:pt x="12700" y="25400"/>
                  </a:lnTo>
                  <a:close/>
                </a:path>
              </a:pathLst>
            </a:custGeom>
            <a:solidFill>
              <a:srgbClr val="01A98D"/>
            </a:solidFill>
          </p:spPr>
        </p:sp>
      </p:grpSp>
      <p:grpSp>
        <p:nvGrpSpPr>
          <p:cNvPr id="54" name="Group 54"/>
          <p:cNvGrpSpPr/>
          <p:nvPr/>
        </p:nvGrpSpPr>
        <p:grpSpPr>
          <a:xfrm>
            <a:off x="9844708" y="4937876"/>
            <a:ext cx="114463" cy="117748"/>
            <a:chOff x="0" y="0"/>
            <a:chExt cx="152618" cy="156998"/>
          </a:xfrm>
        </p:grpSpPr>
        <p:sp>
          <p:nvSpPr>
            <p:cNvPr id="55" name="Freeform 55"/>
            <p:cNvSpPr/>
            <p:nvPr/>
          </p:nvSpPr>
          <p:spPr>
            <a:xfrm>
              <a:off x="0" y="-508"/>
              <a:ext cx="152654" cy="158115"/>
            </a:xfrm>
            <a:custGeom>
              <a:avLst/>
              <a:gdLst/>
              <a:ahLst/>
              <a:cxnLst/>
              <a:rect l="l" t="t" r="r" b="b"/>
              <a:pathLst>
                <a:path w="152654" h="158115">
                  <a:moveTo>
                    <a:pt x="25400" y="13208"/>
                  </a:moveTo>
                  <a:lnTo>
                    <a:pt x="25400" y="144780"/>
                  </a:lnTo>
                  <a:lnTo>
                    <a:pt x="12700" y="144780"/>
                  </a:lnTo>
                  <a:lnTo>
                    <a:pt x="6858" y="133477"/>
                  </a:lnTo>
                  <a:lnTo>
                    <a:pt x="134112" y="67691"/>
                  </a:lnTo>
                  <a:lnTo>
                    <a:pt x="139954" y="78994"/>
                  </a:lnTo>
                  <a:lnTo>
                    <a:pt x="134112" y="90297"/>
                  </a:lnTo>
                  <a:lnTo>
                    <a:pt x="6858" y="24511"/>
                  </a:lnTo>
                  <a:lnTo>
                    <a:pt x="12700" y="13208"/>
                  </a:lnTo>
                  <a:lnTo>
                    <a:pt x="25400" y="13208"/>
                  </a:lnTo>
                  <a:moveTo>
                    <a:pt x="0" y="13208"/>
                  </a:moveTo>
                  <a:cubicBezTo>
                    <a:pt x="0" y="8763"/>
                    <a:pt x="2286" y="4699"/>
                    <a:pt x="6096" y="2413"/>
                  </a:cubicBezTo>
                  <a:cubicBezTo>
                    <a:pt x="9906" y="127"/>
                    <a:pt x="14605" y="0"/>
                    <a:pt x="18542" y="2032"/>
                  </a:cubicBezTo>
                  <a:lnTo>
                    <a:pt x="145796" y="67691"/>
                  </a:lnTo>
                  <a:cubicBezTo>
                    <a:pt x="149987" y="69850"/>
                    <a:pt x="152654" y="74168"/>
                    <a:pt x="152654" y="78994"/>
                  </a:cubicBezTo>
                  <a:cubicBezTo>
                    <a:pt x="152654" y="83820"/>
                    <a:pt x="149987" y="88138"/>
                    <a:pt x="145796" y="90297"/>
                  </a:cubicBezTo>
                  <a:lnTo>
                    <a:pt x="18542" y="156083"/>
                  </a:lnTo>
                  <a:cubicBezTo>
                    <a:pt x="14605" y="158115"/>
                    <a:pt x="9906" y="157988"/>
                    <a:pt x="6096" y="155702"/>
                  </a:cubicBezTo>
                  <a:cubicBezTo>
                    <a:pt x="2286" y="153416"/>
                    <a:pt x="0" y="149225"/>
                    <a:pt x="0" y="144780"/>
                  </a:cubicBezTo>
                  <a:lnTo>
                    <a:pt x="0" y="13208"/>
                  </a:lnTo>
                  <a:close/>
                </a:path>
              </a:pathLst>
            </a:custGeom>
            <a:solidFill>
              <a:srgbClr val="01A98D"/>
            </a:solidFill>
          </p:spPr>
        </p:sp>
      </p:grpSp>
      <p:grpSp>
        <p:nvGrpSpPr>
          <p:cNvPr id="56" name="Group 56"/>
          <p:cNvGrpSpPr/>
          <p:nvPr/>
        </p:nvGrpSpPr>
        <p:grpSpPr>
          <a:xfrm>
            <a:off x="9333897" y="4754820"/>
            <a:ext cx="58100" cy="197745"/>
            <a:chOff x="0" y="0"/>
            <a:chExt cx="77466" cy="263660"/>
          </a:xfrm>
        </p:grpSpPr>
        <p:sp>
          <p:nvSpPr>
            <p:cNvPr id="57" name="Freeform 57"/>
            <p:cNvSpPr/>
            <p:nvPr/>
          </p:nvSpPr>
          <p:spPr>
            <a:xfrm>
              <a:off x="0" y="3429"/>
              <a:ext cx="73406" cy="256794"/>
            </a:xfrm>
            <a:custGeom>
              <a:avLst/>
              <a:gdLst/>
              <a:ahLst/>
              <a:cxnLst/>
              <a:rect l="l" t="t" r="r" b="b"/>
              <a:pathLst>
                <a:path w="73406" h="256794">
                  <a:moveTo>
                    <a:pt x="56134" y="256794"/>
                  </a:moveTo>
                  <a:cubicBezTo>
                    <a:pt x="21590" y="224790"/>
                    <a:pt x="0" y="179070"/>
                    <a:pt x="0" y="128270"/>
                  </a:cubicBezTo>
                  <a:lnTo>
                    <a:pt x="12700" y="128270"/>
                  </a:lnTo>
                  <a:lnTo>
                    <a:pt x="0" y="128270"/>
                  </a:lnTo>
                  <a:cubicBezTo>
                    <a:pt x="0" y="77597"/>
                    <a:pt x="21463" y="32004"/>
                    <a:pt x="55753" y="0"/>
                  </a:cubicBezTo>
                  <a:lnTo>
                    <a:pt x="73025" y="18542"/>
                  </a:lnTo>
                  <a:cubicBezTo>
                    <a:pt x="43688" y="45974"/>
                    <a:pt x="25400" y="84836"/>
                    <a:pt x="25400" y="128270"/>
                  </a:cubicBezTo>
                  <a:cubicBezTo>
                    <a:pt x="25400" y="171704"/>
                    <a:pt x="43815" y="210820"/>
                    <a:pt x="73406" y="238252"/>
                  </a:cubicBezTo>
                  <a:close/>
                </a:path>
              </a:pathLst>
            </a:custGeom>
            <a:solidFill>
              <a:srgbClr val="01A98D"/>
            </a:solidFill>
          </p:spPr>
        </p:sp>
      </p:grpSp>
      <p:grpSp>
        <p:nvGrpSpPr>
          <p:cNvPr id="58" name="Group 58"/>
          <p:cNvGrpSpPr/>
          <p:nvPr/>
        </p:nvGrpSpPr>
        <p:grpSpPr>
          <a:xfrm>
            <a:off x="9602130" y="4754820"/>
            <a:ext cx="58100" cy="197745"/>
            <a:chOff x="0" y="0"/>
            <a:chExt cx="77466" cy="263660"/>
          </a:xfrm>
        </p:grpSpPr>
        <p:sp>
          <p:nvSpPr>
            <p:cNvPr id="59" name="Freeform 59"/>
            <p:cNvSpPr/>
            <p:nvPr/>
          </p:nvSpPr>
          <p:spPr>
            <a:xfrm>
              <a:off x="4064" y="3429"/>
              <a:ext cx="73406" cy="256794"/>
            </a:xfrm>
            <a:custGeom>
              <a:avLst/>
              <a:gdLst/>
              <a:ahLst/>
              <a:cxnLst/>
              <a:rect l="l" t="t" r="r" b="b"/>
              <a:pathLst>
                <a:path w="73406" h="256794">
                  <a:moveTo>
                    <a:pt x="17272" y="0"/>
                  </a:moveTo>
                  <a:cubicBezTo>
                    <a:pt x="51816" y="32004"/>
                    <a:pt x="73406" y="77851"/>
                    <a:pt x="73406" y="128524"/>
                  </a:cubicBezTo>
                  <a:lnTo>
                    <a:pt x="60706" y="128524"/>
                  </a:lnTo>
                  <a:lnTo>
                    <a:pt x="73406" y="128524"/>
                  </a:lnTo>
                  <a:cubicBezTo>
                    <a:pt x="73406" y="179197"/>
                    <a:pt x="51943" y="224790"/>
                    <a:pt x="17653" y="256794"/>
                  </a:cubicBezTo>
                  <a:lnTo>
                    <a:pt x="381" y="238252"/>
                  </a:lnTo>
                  <a:cubicBezTo>
                    <a:pt x="29718" y="210947"/>
                    <a:pt x="48006" y="171958"/>
                    <a:pt x="48006" y="128524"/>
                  </a:cubicBezTo>
                  <a:cubicBezTo>
                    <a:pt x="48006" y="85090"/>
                    <a:pt x="29591" y="45974"/>
                    <a:pt x="0" y="18542"/>
                  </a:cubicBezTo>
                  <a:close/>
                </a:path>
              </a:pathLst>
            </a:custGeom>
            <a:solidFill>
              <a:srgbClr val="01A98D"/>
            </a:solidFill>
          </p:spPr>
        </p:sp>
      </p:grpSp>
      <p:grpSp>
        <p:nvGrpSpPr>
          <p:cNvPr id="60" name="Group 60"/>
          <p:cNvGrpSpPr/>
          <p:nvPr/>
        </p:nvGrpSpPr>
        <p:grpSpPr>
          <a:xfrm>
            <a:off x="9467477" y="4828056"/>
            <a:ext cx="51274" cy="51274"/>
            <a:chOff x="0" y="0"/>
            <a:chExt cx="68366" cy="68366"/>
          </a:xfrm>
        </p:grpSpPr>
        <p:sp>
          <p:nvSpPr>
            <p:cNvPr id="61" name="Freeform 61"/>
            <p:cNvSpPr/>
            <p:nvPr/>
          </p:nvSpPr>
          <p:spPr>
            <a:xfrm>
              <a:off x="0" y="0"/>
              <a:ext cx="68326" cy="68326"/>
            </a:xfrm>
            <a:custGeom>
              <a:avLst/>
              <a:gdLst/>
              <a:ahLst/>
              <a:cxnLst/>
              <a:rect l="l" t="t" r="r" b="b"/>
              <a:pathLst>
                <a:path w="68326" h="68326">
                  <a:moveTo>
                    <a:pt x="68326" y="34163"/>
                  </a:moveTo>
                  <a:cubicBezTo>
                    <a:pt x="68326" y="53086"/>
                    <a:pt x="52959" y="68326"/>
                    <a:pt x="34163" y="68326"/>
                  </a:cubicBezTo>
                  <a:lnTo>
                    <a:pt x="34163" y="55626"/>
                  </a:lnTo>
                  <a:lnTo>
                    <a:pt x="34163" y="68326"/>
                  </a:lnTo>
                  <a:cubicBezTo>
                    <a:pt x="15367" y="68326"/>
                    <a:pt x="0" y="53086"/>
                    <a:pt x="0" y="34163"/>
                  </a:cubicBezTo>
                  <a:lnTo>
                    <a:pt x="12700" y="34163"/>
                  </a:lnTo>
                  <a:lnTo>
                    <a:pt x="0" y="34163"/>
                  </a:lnTo>
                  <a:cubicBezTo>
                    <a:pt x="0" y="15367"/>
                    <a:pt x="15367" y="0"/>
                    <a:pt x="34163" y="0"/>
                  </a:cubicBezTo>
                  <a:lnTo>
                    <a:pt x="34163" y="12700"/>
                  </a:lnTo>
                  <a:lnTo>
                    <a:pt x="34163" y="0"/>
                  </a:lnTo>
                  <a:cubicBezTo>
                    <a:pt x="53086" y="0"/>
                    <a:pt x="68326" y="15367"/>
                    <a:pt x="68326" y="34163"/>
                  </a:cubicBezTo>
                  <a:lnTo>
                    <a:pt x="55626" y="34163"/>
                  </a:lnTo>
                  <a:lnTo>
                    <a:pt x="68326" y="34163"/>
                  </a:lnTo>
                  <a:moveTo>
                    <a:pt x="42926" y="34163"/>
                  </a:moveTo>
                  <a:cubicBezTo>
                    <a:pt x="42926" y="29337"/>
                    <a:pt x="38989" y="25400"/>
                    <a:pt x="34163" y="25400"/>
                  </a:cubicBezTo>
                  <a:cubicBezTo>
                    <a:pt x="29337" y="25400"/>
                    <a:pt x="25400" y="29337"/>
                    <a:pt x="25400" y="34163"/>
                  </a:cubicBezTo>
                  <a:cubicBezTo>
                    <a:pt x="25400" y="38989"/>
                    <a:pt x="29337" y="42926"/>
                    <a:pt x="34163" y="42926"/>
                  </a:cubicBezTo>
                  <a:cubicBezTo>
                    <a:pt x="38989" y="42926"/>
                    <a:pt x="42926" y="38989"/>
                    <a:pt x="42926" y="34163"/>
                  </a:cubicBezTo>
                  <a:close/>
                </a:path>
              </a:pathLst>
            </a:custGeom>
            <a:solidFill>
              <a:srgbClr val="01A98D"/>
            </a:solidFill>
          </p:spPr>
        </p:sp>
      </p:grpSp>
      <p:grpSp>
        <p:nvGrpSpPr>
          <p:cNvPr id="62" name="Group 62"/>
          <p:cNvGrpSpPr/>
          <p:nvPr/>
        </p:nvGrpSpPr>
        <p:grpSpPr>
          <a:xfrm>
            <a:off x="9407385" y="4828056"/>
            <a:ext cx="51274" cy="51274"/>
            <a:chOff x="0" y="0"/>
            <a:chExt cx="68366" cy="68366"/>
          </a:xfrm>
        </p:grpSpPr>
        <p:sp>
          <p:nvSpPr>
            <p:cNvPr id="63" name="Freeform 63"/>
            <p:cNvSpPr/>
            <p:nvPr/>
          </p:nvSpPr>
          <p:spPr>
            <a:xfrm>
              <a:off x="0" y="0"/>
              <a:ext cx="68326" cy="68326"/>
            </a:xfrm>
            <a:custGeom>
              <a:avLst/>
              <a:gdLst/>
              <a:ahLst/>
              <a:cxnLst/>
              <a:rect l="l" t="t" r="r" b="b"/>
              <a:pathLst>
                <a:path w="68326" h="68326">
                  <a:moveTo>
                    <a:pt x="68326" y="34163"/>
                  </a:moveTo>
                  <a:cubicBezTo>
                    <a:pt x="68326" y="53086"/>
                    <a:pt x="52959" y="68326"/>
                    <a:pt x="34163" y="68326"/>
                  </a:cubicBezTo>
                  <a:lnTo>
                    <a:pt x="34163" y="55626"/>
                  </a:lnTo>
                  <a:lnTo>
                    <a:pt x="34163" y="68326"/>
                  </a:lnTo>
                  <a:cubicBezTo>
                    <a:pt x="15367" y="68326"/>
                    <a:pt x="0" y="53086"/>
                    <a:pt x="0" y="34163"/>
                  </a:cubicBezTo>
                  <a:lnTo>
                    <a:pt x="12700" y="34163"/>
                  </a:lnTo>
                  <a:lnTo>
                    <a:pt x="0" y="34163"/>
                  </a:lnTo>
                  <a:cubicBezTo>
                    <a:pt x="0" y="15367"/>
                    <a:pt x="15367" y="0"/>
                    <a:pt x="34163" y="0"/>
                  </a:cubicBezTo>
                  <a:lnTo>
                    <a:pt x="34163" y="12700"/>
                  </a:lnTo>
                  <a:lnTo>
                    <a:pt x="34163" y="0"/>
                  </a:lnTo>
                  <a:cubicBezTo>
                    <a:pt x="53086" y="0"/>
                    <a:pt x="68326" y="15367"/>
                    <a:pt x="68326" y="34163"/>
                  </a:cubicBezTo>
                  <a:lnTo>
                    <a:pt x="55626" y="34163"/>
                  </a:lnTo>
                  <a:lnTo>
                    <a:pt x="68326" y="34163"/>
                  </a:lnTo>
                  <a:moveTo>
                    <a:pt x="42926" y="34163"/>
                  </a:moveTo>
                  <a:cubicBezTo>
                    <a:pt x="42926" y="29337"/>
                    <a:pt x="38989" y="25400"/>
                    <a:pt x="34163" y="25400"/>
                  </a:cubicBezTo>
                  <a:cubicBezTo>
                    <a:pt x="29337" y="25400"/>
                    <a:pt x="25400" y="29337"/>
                    <a:pt x="25400" y="34163"/>
                  </a:cubicBezTo>
                  <a:cubicBezTo>
                    <a:pt x="25400" y="38989"/>
                    <a:pt x="29337" y="42926"/>
                    <a:pt x="34163" y="42926"/>
                  </a:cubicBezTo>
                  <a:cubicBezTo>
                    <a:pt x="38989" y="42926"/>
                    <a:pt x="42926" y="38989"/>
                    <a:pt x="42926" y="34163"/>
                  </a:cubicBezTo>
                  <a:close/>
                </a:path>
              </a:pathLst>
            </a:custGeom>
            <a:solidFill>
              <a:srgbClr val="01A98D"/>
            </a:solidFill>
          </p:spPr>
        </p:sp>
      </p:grpSp>
      <p:grpSp>
        <p:nvGrpSpPr>
          <p:cNvPr id="64" name="Group 64"/>
          <p:cNvGrpSpPr/>
          <p:nvPr/>
        </p:nvGrpSpPr>
        <p:grpSpPr>
          <a:xfrm>
            <a:off x="9527948" y="4828056"/>
            <a:ext cx="51274" cy="51274"/>
            <a:chOff x="0" y="0"/>
            <a:chExt cx="68366" cy="68366"/>
          </a:xfrm>
        </p:grpSpPr>
        <p:sp>
          <p:nvSpPr>
            <p:cNvPr id="65" name="Freeform 65"/>
            <p:cNvSpPr/>
            <p:nvPr/>
          </p:nvSpPr>
          <p:spPr>
            <a:xfrm>
              <a:off x="0" y="0"/>
              <a:ext cx="68326" cy="68326"/>
            </a:xfrm>
            <a:custGeom>
              <a:avLst/>
              <a:gdLst/>
              <a:ahLst/>
              <a:cxnLst/>
              <a:rect l="l" t="t" r="r" b="b"/>
              <a:pathLst>
                <a:path w="68326" h="68326">
                  <a:moveTo>
                    <a:pt x="68326" y="34163"/>
                  </a:moveTo>
                  <a:cubicBezTo>
                    <a:pt x="68326" y="53086"/>
                    <a:pt x="52959" y="68326"/>
                    <a:pt x="34163" y="68326"/>
                  </a:cubicBezTo>
                  <a:lnTo>
                    <a:pt x="34163" y="55626"/>
                  </a:lnTo>
                  <a:lnTo>
                    <a:pt x="34163" y="68326"/>
                  </a:lnTo>
                  <a:cubicBezTo>
                    <a:pt x="15367" y="68326"/>
                    <a:pt x="0" y="53086"/>
                    <a:pt x="0" y="34163"/>
                  </a:cubicBezTo>
                  <a:lnTo>
                    <a:pt x="12700" y="34163"/>
                  </a:lnTo>
                  <a:lnTo>
                    <a:pt x="0" y="34163"/>
                  </a:lnTo>
                  <a:cubicBezTo>
                    <a:pt x="0" y="15367"/>
                    <a:pt x="15367" y="0"/>
                    <a:pt x="34163" y="0"/>
                  </a:cubicBezTo>
                  <a:lnTo>
                    <a:pt x="34163" y="12700"/>
                  </a:lnTo>
                  <a:lnTo>
                    <a:pt x="34163" y="0"/>
                  </a:lnTo>
                  <a:cubicBezTo>
                    <a:pt x="53086" y="0"/>
                    <a:pt x="68326" y="15367"/>
                    <a:pt x="68326" y="34163"/>
                  </a:cubicBezTo>
                  <a:lnTo>
                    <a:pt x="55626" y="34163"/>
                  </a:lnTo>
                  <a:lnTo>
                    <a:pt x="68326" y="34163"/>
                  </a:lnTo>
                  <a:moveTo>
                    <a:pt x="42926" y="34163"/>
                  </a:moveTo>
                  <a:cubicBezTo>
                    <a:pt x="42926" y="29337"/>
                    <a:pt x="38989" y="25400"/>
                    <a:pt x="34163" y="25400"/>
                  </a:cubicBezTo>
                  <a:cubicBezTo>
                    <a:pt x="29337" y="25400"/>
                    <a:pt x="25400" y="29337"/>
                    <a:pt x="25400" y="34163"/>
                  </a:cubicBezTo>
                  <a:cubicBezTo>
                    <a:pt x="25400" y="38989"/>
                    <a:pt x="29337" y="42926"/>
                    <a:pt x="34163" y="42926"/>
                  </a:cubicBezTo>
                  <a:cubicBezTo>
                    <a:pt x="38989" y="42926"/>
                    <a:pt x="42926" y="38989"/>
                    <a:pt x="42926" y="34163"/>
                  </a:cubicBezTo>
                  <a:close/>
                </a:path>
              </a:pathLst>
            </a:custGeom>
            <a:solidFill>
              <a:srgbClr val="01A98D"/>
            </a:solidFill>
          </p:spPr>
        </p:sp>
      </p:grpSp>
      <p:sp>
        <p:nvSpPr>
          <p:cNvPr id="66" name="Freeform 66"/>
          <p:cNvSpPr/>
          <p:nvPr/>
        </p:nvSpPr>
        <p:spPr>
          <a:xfrm>
            <a:off x="9831897" y="5263215"/>
            <a:ext cx="155726" cy="73138"/>
          </a:xfrm>
          <a:custGeom>
            <a:avLst/>
            <a:gdLst/>
            <a:ahLst/>
            <a:cxnLst/>
            <a:rect l="l" t="t" r="r" b="b"/>
            <a:pathLst>
              <a:path w="155726" h="73138">
                <a:moveTo>
                  <a:pt x="0" y="0"/>
                </a:moveTo>
                <a:lnTo>
                  <a:pt x="155726" y="0"/>
                </a:lnTo>
                <a:lnTo>
                  <a:pt x="155726" y="73139"/>
                </a:lnTo>
                <a:lnTo>
                  <a:pt x="0" y="731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7" name="Freeform 67"/>
          <p:cNvSpPr/>
          <p:nvPr/>
        </p:nvSpPr>
        <p:spPr>
          <a:xfrm>
            <a:off x="9816321" y="5190012"/>
            <a:ext cx="156862" cy="73203"/>
          </a:xfrm>
          <a:custGeom>
            <a:avLst/>
            <a:gdLst/>
            <a:ahLst/>
            <a:cxnLst/>
            <a:rect l="l" t="t" r="r" b="b"/>
            <a:pathLst>
              <a:path w="156862" h="73203">
                <a:moveTo>
                  <a:pt x="0" y="0"/>
                </a:moveTo>
                <a:lnTo>
                  <a:pt x="156862" y="0"/>
                </a:lnTo>
                <a:lnTo>
                  <a:pt x="156862" y="73203"/>
                </a:lnTo>
                <a:lnTo>
                  <a:pt x="0" y="732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8" name="AutoShape 68"/>
          <p:cNvSpPr/>
          <p:nvPr/>
        </p:nvSpPr>
        <p:spPr>
          <a:xfrm rot="2052840">
            <a:off x="9404973" y="5161722"/>
            <a:ext cx="417194" cy="0"/>
          </a:xfrm>
          <a:prstGeom prst="line">
            <a:avLst/>
          </a:prstGeom>
          <a:ln w="9525" cap="rnd">
            <a:solidFill>
              <a:srgbClr val="FFFFFF"/>
            </a:solidFill>
            <a:prstDash val="solid"/>
            <a:headEnd type="none" w="sm" len="sm"/>
            <a:tailEnd type="none" w="sm" len="sm"/>
          </a:ln>
        </p:spPr>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914400" y="607107"/>
            <a:ext cx="16459200" cy="803296"/>
            <a:chOff x="0" y="0"/>
            <a:chExt cx="21945600" cy="1071062"/>
          </a:xfrm>
        </p:grpSpPr>
        <p:sp>
          <p:nvSpPr>
            <p:cNvPr id="4" name="Freeform 4"/>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5" name="TextBox 5"/>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Agents use </a:t>
              </a:r>
              <a:r>
                <a:rPr lang="en-US" sz="4800" b="1">
                  <a:solidFill>
                    <a:srgbClr val="F46DBA"/>
                  </a:solidFill>
                  <a:latin typeface="Arimo Bold"/>
                  <a:ea typeface="Arimo Bold"/>
                  <a:cs typeface="Arimo Bold"/>
                  <a:sym typeface="Arimo Bold"/>
                </a:rPr>
                <a:t>actions</a:t>
              </a:r>
              <a:r>
                <a:rPr lang="en-US" sz="4800" b="1">
                  <a:solidFill>
                    <a:srgbClr val="FFFFFF"/>
                  </a:solidFill>
                  <a:latin typeface="Arimo Bold"/>
                  <a:ea typeface="Arimo Bold"/>
                  <a:cs typeface="Arimo Bold"/>
                  <a:sym typeface="Arimo Bold"/>
                </a:rPr>
                <a:t> to get work done</a:t>
              </a:r>
            </a:p>
          </p:txBody>
        </p:sp>
      </p:grpSp>
      <p:grpSp>
        <p:nvGrpSpPr>
          <p:cNvPr id="6" name="Group 6"/>
          <p:cNvGrpSpPr/>
          <p:nvPr/>
        </p:nvGrpSpPr>
        <p:grpSpPr>
          <a:xfrm>
            <a:off x="7141512" y="3180599"/>
            <a:ext cx="10367088" cy="5270969"/>
            <a:chOff x="0" y="0"/>
            <a:chExt cx="13822784" cy="7027958"/>
          </a:xfrm>
        </p:grpSpPr>
        <p:sp>
          <p:nvSpPr>
            <p:cNvPr id="7" name="Freeform 7"/>
            <p:cNvSpPr/>
            <p:nvPr/>
          </p:nvSpPr>
          <p:spPr>
            <a:xfrm>
              <a:off x="12700" y="9957"/>
              <a:ext cx="13797407" cy="7008021"/>
            </a:xfrm>
            <a:custGeom>
              <a:avLst/>
              <a:gdLst/>
              <a:ahLst/>
              <a:cxnLst/>
              <a:rect l="l" t="t" r="r" b="b"/>
              <a:pathLst>
                <a:path w="13797407" h="7008021">
                  <a:moveTo>
                    <a:pt x="0" y="0"/>
                  </a:moveTo>
                  <a:lnTo>
                    <a:pt x="13797407" y="0"/>
                  </a:lnTo>
                  <a:lnTo>
                    <a:pt x="13797407" y="7008022"/>
                  </a:lnTo>
                  <a:lnTo>
                    <a:pt x="0" y="7008022"/>
                  </a:lnTo>
                  <a:close/>
                </a:path>
              </a:pathLst>
            </a:custGeom>
            <a:gradFill rotWithShape="1">
              <a:gsLst>
                <a:gs pos="0">
                  <a:srgbClr val="15003D">
                    <a:alpha val="100000"/>
                  </a:srgbClr>
                </a:gs>
                <a:gs pos="50000">
                  <a:srgbClr val="23005C">
                    <a:alpha val="100000"/>
                  </a:srgbClr>
                </a:gs>
                <a:gs pos="100000">
                  <a:srgbClr val="2B0070">
                    <a:alpha val="100000"/>
                  </a:srgbClr>
                </a:gs>
              </a:gsLst>
              <a:lin ang="3422241"/>
            </a:gradFill>
          </p:spPr>
        </p:sp>
        <p:sp>
          <p:nvSpPr>
            <p:cNvPr id="8" name="Freeform 8"/>
            <p:cNvSpPr/>
            <p:nvPr/>
          </p:nvSpPr>
          <p:spPr>
            <a:xfrm>
              <a:off x="0" y="0"/>
              <a:ext cx="13822807" cy="7027935"/>
            </a:xfrm>
            <a:custGeom>
              <a:avLst/>
              <a:gdLst/>
              <a:ahLst/>
              <a:cxnLst/>
              <a:rect l="l" t="t" r="r" b="b"/>
              <a:pathLst>
                <a:path w="13822807" h="7027935">
                  <a:moveTo>
                    <a:pt x="12700" y="0"/>
                  </a:moveTo>
                  <a:lnTo>
                    <a:pt x="13810107" y="0"/>
                  </a:lnTo>
                  <a:cubicBezTo>
                    <a:pt x="13817093" y="0"/>
                    <a:pt x="13822807" y="4481"/>
                    <a:pt x="13822807" y="9957"/>
                  </a:cubicBezTo>
                  <a:lnTo>
                    <a:pt x="13822807" y="7017979"/>
                  </a:lnTo>
                  <a:cubicBezTo>
                    <a:pt x="13822807" y="7023455"/>
                    <a:pt x="13817093" y="7027935"/>
                    <a:pt x="13810107" y="7027935"/>
                  </a:cubicBezTo>
                  <a:lnTo>
                    <a:pt x="12700" y="7027935"/>
                  </a:lnTo>
                  <a:cubicBezTo>
                    <a:pt x="5715" y="7027935"/>
                    <a:pt x="0" y="7023455"/>
                    <a:pt x="0" y="7017979"/>
                  </a:cubicBezTo>
                  <a:lnTo>
                    <a:pt x="0" y="9957"/>
                  </a:lnTo>
                  <a:cubicBezTo>
                    <a:pt x="0" y="4481"/>
                    <a:pt x="5715" y="0"/>
                    <a:pt x="12700" y="0"/>
                  </a:cubicBezTo>
                  <a:moveTo>
                    <a:pt x="12700" y="19915"/>
                  </a:moveTo>
                  <a:lnTo>
                    <a:pt x="12700" y="9957"/>
                  </a:lnTo>
                  <a:lnTo>
                    <a:pt x="25400" y="9957"/>
                  </a:lnTo>
                  <a:lnTo>
                    <a:pt x="25400" y="7017979"/>
                  </a:lnTo>
                  <a:lnTo>
                    <a:pt x="12700" y="7017979"/>
                  </a:lnTo>
                  <a:lnTo>
                    <a:pt x="12700" y="7008021"/>
                  </a:lnTo>
                  <a:lnTo>
                    <a:pt x="13810107" y="7008021"/>
                  </a:lnTo>
                  <a:lnTo>
                    <a:pt x="13810107" y="7017979"/>
                  </a:lnTo>
                  <a:lnTo>
                    <a:pt x="13797407" y="7017979"/>
                  </a:lnTo>
                  <a:lnTo>
                    <a:pt x="13797407" y="9957"/>
                  </a:lnTo>
                  <a:lnTo>
                    <a:pt x="13810107" y="9957"/>
                  </a:lnTo>
                  <a:lnTo>
                    <a:pt x="13810107" y="19915"/>
                  </a:lnTo>
                  <a:lnTo>
                    <a:pt x="12700" y="19915"/>
                  </a:lnTo>
                  <a:close/>
                </a:path>
              </a:pathLst>
            </a:custGeom>
            <a:solidFill>
              <a:srgbClr val="F46DBA"/>
            </a:solidFill>
          </p:spPr>
        </p:sp>
      </p:grpSp>
      <p:grpSp>
        <p:nvGrpSpPr>
          <p:cNvPr id="9" name="Group 9"/>
          <p:cNvGrpSpPr/>
          <p:nvPr/>
        </p:nvGrpSpPr>
        <p:grpSpPr>
          <a:xfrm>
            <a:off x="7649021" y="3487934"/>
            <a:ext cx="9352068" cy="798242"/>
            <a:chOff x="0" y="0"/>
            <a:chExt cx="12469424" cy="1064322"/>
          </a:xfrm>
        </p:grpSpPr>
        <p:sp>
          <p:nvSpPr>
            <p:cNvPr id="10" name="Freeform 10"/>
            <p:cNvSpPr/>
            <p:nvPr/>
          </p:nvSpPr>
          <p:spPr>
            <a:xfrm>
              <a:off x="0" y="0"/>
              <a:ext cx="12469368" cy="1064260"/>
            </a:xfrm>
            <a:custGeom>
              <a:avLst/>
              <a:gdLst/>
              <a:ahLst/>
              <a:cxnLst/>
              <a:rect l="l" t="t" r="r" b="b"/>
              <a:pathLst>
                <a:path w="12469368" h="1064260">
                  <a:moveTo>
                    <a:pt x="0" y="0"/>
                  </a:moveTo>
                  <a:lnTo>
                    <a:pt x="12469368" y="0"/>
                  </a:lnTo>
                  <a:lnTo>
                    <a:pt x="12469368" y="1064260"/>
                  </a:lnTo>
                  <a:lnTo>
                    <a:pt x="0" y="1064260"/>
                  </a:lnTo>
                  <a:close/>
                </a:path>
              </a:pathLst>
            </a:custGeom>
            <a:solidFill>
              <a:srgbClr val="D9D9D9"/>
            </a:solidFill>
          </p:spPr>
        </p:sp>
        <p:sp>
          <p:nvSpPr>
            <p:cNvPr id="11" name="TextBox 11"/>
            <p:cNvSpPr txBox="1"/>
            <p:nvPr/>
          </p:nvSpPr>
          <p:spPr>
            <a:xfrm>
              <a:off x="0" y="-19050"/>
              <a:ext cx="12469424" cy="1083372"/>
            </a:xfrm>
            <a:prstGeom prst="rect">
              <a:avLst/>
            </a:prstGeom>
          </p:spPr>
          <p:txBody>
            <a:bodyPr lIns="50800" tIns="50800" rIns="50800" bIns="50800" rtlCol="0" anchor="ctr"/>
            <a:lstStyle/>
            <a:p>
              <a:pPr algn="ctr">
                <a:lnSpc>
                  <a:spcPts val="3240"/>
                </a:lnSpc>
              </a:pPr>
              <a:r>
                <a:rPr lang="en-US" sz="2700" b="1">
                  <a:solidFill>
                    <a:srgbClr val="000000"/>
                  </a:solidFill>
                  <a:latin typeface="Arimo Bold"/>
                  <a:ea typeface="Arimo Bold"/>
                  <a:cs typeface="Arimo Bold"/>
                  <a:sym typeface="Arimo Bold"/>
                </a:rPr>
                <a:t>Instructions:</a:t>
              </a:r>
              <a:r>
                <a:rPr lang="en-US" sz="2700">
                  <a:solidFill>
                    <a:srgbClr val="000000"/>
                  </a:solidFill>
                  <a:latin typeface="Arimo"/>
                  <a:ea typeface="Arimo"/>
                  <a:cs typeface="Arimo"/>
                  <a:sym typeface="Arimo"/>
                </a:rPr>
                <a:t> “Help customer, guidance booking Hotel...”</a:t>
              </a:r>
            </a:p>
          </p:txBody>
        </p:sp>
      </p:grpSp>
      <p:grpSp>
        <p:nvGrpSpPr>
          <p:cNvPr id="12" name="Group 12"/>
          <p:cNvGrpSpPr/>
          <p:nvPr/>
        </p:nvGrpSpPr>
        <p:grpSpPr>
          <a:xfrm>
            <a:off x="10462816" y="2393086"/>
            <a:ext cx="4243464" cy="730225"/>
            <a:chOff x="0" y="0"/>
            <a:chExt cx="5657952" cy="973634"/>
          </a:xfrm>
        </p:grpSpPr>
        <p:sp>
          <p:nvSpPr>
            <p:cNvPr id="13" name="Freeform 13"/>
            <p:cNvSpPr/>
            <p:nvPr/>
          </p:nvSpPr>
          <p:spPr>
            <a:xfrm>
              <a:off x="0" y="0"/>
              <a:ext cx="5657952" cy="973634"/>
            </a:xfrm>
            <a:custGeom>
              <a:avLst/>
              <a:gdLst/>
              <a:ahLst/>
              <a:cxnLst/>
              <a:rect l="l" t="t" r="r" b="b"/>
              <a:pathLst>
                <a:path w="5657952" h="973634">
                  <a:moveTo>
                    <a:pt x="0" y="0"/>
                  </a:moveTo>
                  <a:lnTo>
                    <a:pt x="5657952" y="0"/>
                  </a:lnTo>
                  <a:lnTo>
                    <a:pt x="5657952" y="973634"/>
                  </a:lnTo>
                  <a:lnTo>
                    <a:pt x="0" y="973634"/>
                  </a:lnTo>
                  <a:close/>
                </a:path>
              </a:pathLst>
            </a:custGeom>
            <a:solidFill>
              <a:srgbClr val="000000">
                <a:alpha val="0"/>
              </a:srgbClr>
            </a:solidFill>
          </p:spPr>
        </p:sp>
        <p:sp>
          <p:nvSpPr>
            <p:cNvPr id="14" name="TextBox 14"/>
            <p:cNvSpPr txBox="1"/>
            <p:nvPr/>
          </p:nvSpPr>
          <p:spPr>
            <a:xfrm>
              <a:off x="0" y="-28575"/>
              <a:ext cx="5657952" cy="1002209"/>
            </a:xfrm>
            <a:prstGeom prst="rect">
              <a:avLst/>
            </a:prstGeom>
          </p:spPr>
          <p:txBody>
            <a:bodyPr lIns="0" tIns="0" rIns="0" bIns="0" rtlCol="0" anchor="t"/>
            <a:lstStyle/>
            <a:p>
              <a:pPr algn="ctr">
                <a:lnSpc>
                  <a:spcPts val="4320"/>
                </a:lnSpc>
              </a:pPr>
              <a:r>
                <a:rPr lang="en-US" sz="3600" b="1">
                  <a:solidFill>
                    <a:srgbClr val="F46DBA"/>
                  </a:solidFill>
                  <a:latin typeface="Arimo Bold"/>
                  <a:ea typeface="Arimo Bold"/>
                  <a:cs typeface="Arimo Bold"/>
                  <a:sym typeface="Arimo Bold"/>
                </a:rPr>
                <a:t>AI Agent assistant</a:t>
              </a:r>
            </a:p>
          </p:txBody>
        </p:sp>
      </p:grpSp>
      <p:sp>
        <p:nvSpPr>
          <p:cNvPr id="15" name="Freeform 15"/>
          <p:cNvSpPr/>
          <p:nvPr/>
        </p:nvSpPr>
        <p:spPr>
          <a:xfrm>
            <a:off x="295404" y="4034698"/>
            <a:ext cx="2524991" cy="2524991"/>
          </a:xfrm>
          <a:custGeom>
            <a:avLst/>
            <a:gdLst/>
            <a:ahLst/>
            <a:cxnLst/>
            <a:rect l="l" t="t" r="r" b="b"/>
            <a:pathLst>
              <a:path w="2524991" h="2524991">
                <a:moveTo>
                  <a:pt x="0" y="0"/>
                </a:moveTo>
                <a:lnTo>
                  <a:pt x="2524990" y="0"/>
                </a:lnTo>
                <a:lnTo>
                  <a:pt x="2524990" y="2524991"/>
                </a:lnTo>
                <a:lnTo>
                  <a:pt x="0" y="2524991"/>
                </a:lnTo>
                <a:lnTo>
                  <a:pt x="0" y="0"/>
                </a:lnTo>
                <a:close/>
              </a:path>
            </a:pathLst>
          </a:custGeom>
          <a:blipFill>
            <a:blip r:embed="rId4"/>
            <a:stretch>
              <a:fillRect/>
            </a:stretch>
          </a:blipFill>
        </p:spPr>
      </p:sp>
      <p:grpSp>
        <p:nvGrpSpPr>
          <p:cNvPr id="16" name="Group 16"/>
          <p:cNvGrpSpPr/>
          <p:nvPr/>
        </p:nvGrpSpPr>
        <p:grpSpPr>
          <a:xfrm>
            <a:off x="7141511" y="3180598"/>
            <a:ext cx="10367090" cy="87628"/>
            <a:chOff x="0" y="0"/>
            <a:chExt cx="13822786" cy="116838"/>
          </a:xfrm>
        </p:grpSpPr>
        <p:sp>
          <p:nvSpPr>
            <p:cNvPr id="17" name="Freeform 17"/>
            <p:cNvSpPr/>
            <p:nvPr/>
          </p:nvSpPr>
          <p:spPr>
            <a:xfrm>
              <a:off x="12700" y="12700"/>
              <a:ext cx="13797407" cy="91440"/>
            </a:xfrm>
            <a:custGeom>
              <a:avLst/>
              <a:gdLst/>
              <a:ahLst/>
              <a:cxnLst/>
              <a:rect l="l" t="t" r="r" b="b"/>
              <a:pathLst>
                <a:path w="13797407" h="91440">
                  <a:moveTo>
                    <a:pt x="0" y="91440"/>
                  </a:moveTo>
                  <a:lnTo>
                    <a:pt x="13797407" y="91440"/>
                  </a:lnTo>
                  <a:lnTo>
                    <a:pt x="13797407" y="0"/>
                  </a:lnTo>
                  <a:lnTo>
                    <a:pt x="0" y="0"/>
                  </a:lnTo>
                  <a:close/>
                </a:path>
              </a:pathLst>
            </a:custGeom>
            <a:solidFill>
              <a:srgbClr val="F46DBA"/>
            </a:solidFill>
          </p:spPr>
        </p:sp>
        <p:sp>
          <p:nvSpPr>
            <p:cNvPr id="18" name="Freeform 18"/>
            <p:cNvSpPr/>
            <p:nvPr/>
          </p:nvSpPr>
          <p:spPr>
            <a:xfrm>
              <a:off x="0" y="0"/>
              <a:ext cx="13822807" cy="116840"/>
            </a:xfrm>
            <a:custGeom>
              <a:avLst/>
              <a:gdLst/>
              <a:ahLst/>
              <a:cxnLst/>
              <a:rect l="l" t="t" r="r" b="b"/>
              <a:pathLst>
                <a:path w="13822807" h="116840">
                  <a:moveTo>
                    <a:pt x="12700" y="91440"/>
                  </a:moveTo>
                  <a:lnTo>
                    <a:pt x="13810107" y="91440"/>
                  </a:lnTo>
                  <a:lnTo>
                    <a:pt x="13810107" y="104140"/>
                  </a:lnTo>
                  <a:lnTo>
                    <a:pt x="13797407" y="104140"/>
                  </a:lnTo>
                  <a:lnTo>
                    <a:pt x="13797407" y="12700"/>
                  </a:lnTo>
                  <a:lnTo>
                    <a:pt x="13810107" y="12700"/>
                  </a:lnTo>
                  <a:lnTo>
                    <a:pt x="13810107" y="25400"/>
                  </a:lnTo>
                  <a:lnTo>
                    <a:pt x="12700" y="25400"/>
                  </a:lnTo>
                  <a:lnTo>
                    <a:pt x="12700" y="12700"/>
                  </a:lnTo>
                  <a:lnTo>
                    <a:pt x="25400" y="12700"/>
                  </a:lnTo>
                  <a:lnTo>
                    <a:pt x="25400" y="104140"/>
                  </a:lnTo>
                  <a:lnTo>
                    <a:pt x="12700" y="104140"/>
                  </a:lnTo>
                  <a:lnTo>
                    <a:pt x="12700" y="91440"/>
                  </a:lnTo>
                  <a:moveTo>
                    <a:pt x="12700" y="116840"/>
                  </a:moveTo>
                  <a:cubicBezTo>
                    <a:pt x="5715" y="116840"/>
                    <a:pt x="0" y="111125"/>
                    <a:pt x="0" y="104140"/>
                  </a:cubicBezTo>
                  <a:lnTo>
                    <a:pt x="0" y="12700"/>
                  </a:lnTo>
                  <a:cubicBezTo>
                    <a:pt x="0" y="5715"/>
                    <a:pt x="5715" y="0"/>
                    <a:pt x="12700" y="0"/>
                  </a:cubicBezTo>
                  <a:lnTo>
                    <a:pt x="13810107" y="0"/>
                  </a:lnTo>
                  <a:cubicBezTo>
                    <a:pt x="13817093" y="0"/>
                    <a:pt x="13822807" y="5715"/>
                    <a:pt x="13822807" y="12700"/>
                  </a:cubicBezTo>
                  <a:lnTo>
                    <a:pt x="13822807" y="104140"/>
                  </a:lnTo>
                  <a:cubicBezTo>
                    <a:pt x="13822807" y="111125"/>
                    <a:pt x="13817093" y="116840"/>
                    <a:pt x="13810107" y="116840"/>
                  </a:cubicBezTo>
                  <a:lnTo>
                    <a:pt x="12700" y="116840"/>
                  </a:lnTo>
                  <a:close/>
                </a:path>
              </a:pathLst>
            </a:custGeom>
            <a:solidFill>
              <a:srgbClr val="F46DBA"/>
            </a:solidFill>
          </p:spPr>
        </p:sp>
      </p:grpSp>
      <p:grpSp>
        <p:nvGrpSpPr>
          <p:cNvPr id="19" name="Group 19"/>
          <p:cNvGrpSpPr/>
          <p:nvPr/>
        </p:nvGrpSpPr>
        <p:grpSpPr>
          <a:xfrm>
            <a:off x="2196633" y="2753661"/>
            <a:ext cx="4064265" cy="1323486"/>
            <a:chOff x="0" y="0"/>
            <a:chExt cx="5419020" cy="1764648"/>
          </a:xfrm>
        </p:grpSpPr>
        <p:sp>
          <p:nvSpPr>
            <p:cNvPr id="20" name="Freeform 20"/>
            <p:cNvSpPr/>
            <p:nvPr/>
          </p:nvSpPr>
          <p:spPr>
            <a:xfrm>
              <a:off x="-238633" y="-95758"/>
              <a:ext cx="5987669" cy="2180844"/>
            </a:xfrm>
            <a:custGeom>
              <a:avLst/>
              <a:gdLst/>
              <a:ahLst/>
              <a:cxnLst/>
              <a:rect l="l" t="t" r="r" b="b"/>
              <a:pathLst>
                <a:path w="5987669" h="2180844">
                  <a:moveTo>
                    <a:pt x="159385" y="2180844"/>
                  </a:moveTo>
                  <a:lnTo>
                    <a:pt x="932942" y="1567815"/>
                  </a:lnTo>
                  <a:cubicBezTo>
                    <a:pt x="0" y="1229741"/>
                    <a:pt x="8382" y="716153"/>
                    <a:pt x="952373" y="381381"/>
                  </a:cubicBezTo>
                  <a:cubicBezTo>
                    <a:pt x="1896364" y="46609"/>
                    <a:pt x="3466973" y="0"/>
                    <a:pt x="4581017" y="273939"/>
                  </a:cubicBezTo>
                  <a:cubicBezTo>
                    <a:pt x="5695061" y="547878"/>
                    <a:pt x="5987669" y="1052449"/>
                    <a:pt x="5257165" y="1439799"/>
                  </a:cubicBezTo>
                  <a:cubicBezTo>
                    <a:pt x="4526661" y="1827149"/>
                    <a:pt x="3012186" y="1970405"/>
                    <a:pt x="1758188" y="1770761"/>
                  </a:cubicBezTo>
                  <a:close/>
                </a:path>
              </a:pathLst>
            </a:custGeom>
            <a:solidFill>
              <a:srgbClr val="F46DBA"/>
            </a:solidFill>
          </p:spPr>
        </p:sp>
        <p:sp>
          <p:nvSpPr>
            <p:cNvPr id="21" name="TextBox 21"/>
            <p:cNvSpPr txBox="1"/>
            <p:nvPr/>
          </p:nvSpPr>
          <p:spPr>
            <a:xfrm>
              <a:off x="0" y="-9525"/>
              <a:ext cx="5419020" cy="1774173"/>
            </a:xfrm>
            <a:prstGeom prst="rect">
              <a:avLst/>
            </a:prstGeom>
          </p:spPr>
          <p:txBody>
            <a:bodyPr lIns="50800" tIns="50800" rIns="50800" bIns="50800" rtlCol="0" anchor="ctr"/>
            <a:lstStyle/>
            <a:p>
              <a:pPr algn="ctr">
                <a:lnSpc>
                  <a:spcPts val="2879"/>
                </a:lnSpc>
              </a:pPr>
              <a:r>
                <a:rPr lang="en-US" sz="2400">
                  <a:solidFill>
                    <a:srgbClr val="000000"/>
                  </a:solidFill>
                  <a:latin typeface="Arimo"/>
                  <a:ea typeface="Arimo"/>
                  <a:cs typeface="Arimo"/>
                  <a:sym typeface="Arimo"/>
                </a:rPr>
                <a:t>list the available resort room</a:t>
              </a:r>
            </a:p>
          </p:txBody>
        </p:sp>
      </p:grpSp>
      <p:grpSp>
        <p:nvGrpSpPr>
          <p:cNvPr id="22" name="Group 22"/>
          <p:cNvGrpSpPr/>
          <p:nvPr/>
        </p:nvGrpSpPr>
        <p:grpSpPr>
          <a:xfrm>
            <a:off x="2709908" y="4241898"/>
            <a:ext cx="4236837" cy="1311303"/>
            <a:chOff x="0" y="0"/>
            <a:chExt cx="5258578" cy="1627532"/>
          </a:xfrm>
        </p:grpSpPr>
        <p:sp>
          <p:nvSpPr>
            <p:cNvPr id="23" name="Freeform 23"/>
            <p:cNvSpPr/>
            <p:nvPr/>
          </p:nvSpPr>
          <p:spPr>
            <a:xfrm>
              <a:off x="-318135" y="-101600"/>
              <a:ext cx="5887593" cy="1816100"/>
            </a:xfrm>
            <a:custGeom>
              <a:avLst/>
              <a:gdLst/>
              <a:ahLst/>
              <a:cxnLst/>
              <a:rect l="l" t="t" r="r" b="b"/>
              <a:pathLst>
                <a:path w="5887593" h="1816100">
                  <a:moveTo>
                    <a:pt x="5678043" y="1443863"/>
                  </a:moveTo>
                  <a:lnTo>
                    <a:pt x="4869815" y="1470533"/>
                  </a:lnTo>
                  <a:cubicBezTo>
                    <a:pt x="3945636" y="1777111"/>
                    <a:pt x="2420493" y="1816100"/>
                    <a:pt x="1346200" y="1560830"/>
                  </a:cubicBezTo>
                  <a:cubicBezTo>
                    <a:pt x="271907" y="1305560"/>
                    <a:pt x="0" y="839343"/>
                    <a:pt x="718185" y="483870"/>
                  </a:cubicBezTo>
                  <a:cubicBezTo>
                    <a:pt x="1436370" y="128397"/>
                    <a:pt x="2909316" y="0"/>
                    <a:pt x="4121404" y="187198"/>
                  </a:cubicBezTo>
                  <a:cubicBezTo>
                    <a:pt x="5333492" y="374396"/>
                    <a:pt x="5887593" y="815848"/>
                    <a:pt x="5401818" y="1207262"/>
                  </a:cubicBezTo>
                  <a:close/>
                </a:path>
              </a:pathLst>
            </a:custGeom>
            <a:solidFill>
              <a:srgbClr val="FDE2F1"/>
            </a:solidFill>
          </p:spPr>
        </p:sp>
        <p:sp>
          <p:nvSpPr>
            <p:cNvPr id="24" name="TextBox 24"/>
            <p:cNvSpPr txBox="1"/>
            <p:nvPr/>
          </p:nvSpPr>
          <p:spPr>
            <a:xfrm>
              <a:off x="0" y="-9525"/>
              <a:ext cx="5258578" cy="1637057"/>
            </a:xfrm>
            <a:prstGeom prst="rect">
              <a:avLst/>
            </a:prstGeom>
          </p:spPr>
          <p:txBody>
            <a:bodyPr lIns="54573" tIns="54573" rIns="54573" bIns="54573" rtlCol="0" anchor="ctr"/>
            <a:lstStyle/>
            <a:p>
              <a:pPr algn="ctr">
                <a:lnSpc>
                  <a:spcPts val="2853"/>
                </a:lnSpc>
              </a:pPr>
              <a:r>
                <a:rPr lang="en-US" sz="2378">
                  <a:solidFill>
                    <a:srgbClr val="000000"/>
                  </a:solidFill>
                  <a:latin typeface="Arimo"/>
                  <a:ea typeface="Arimo"/>
                  <a:cs typeface="Arimo"/>
                  <a:sym typeface="Arimo"/>
                </a:rPr>
                <a:t>Here are results after </a:t>
              </a:r>
            </a:p>
            <a:p>
              <a:pPr algn="ctr">
                <a:lnSpc>
                  <a:spcPts val="2853"/>
                </a:lnSpc>
              </a:pPr>
              <a:r>
                <a:rPr lang="en-US" sz="2378">
                  <a:solidFill>
                    <a:srgbClr val="000000"/>
                  </a:solidFill>
                  <a:latin typeface="Arimo"/>
                  <a:ea typeface="Arimo"/>
                  <a:cs typeface="Arimo"/>
                  <a:sym typeface="Arimo"/>
                </a:rPr>
                <a:t>real-time searching</a:t>
              </a:r>
            </a:p>
          </p:txBody>
        </p:sp>
      </p:grpSp>
      <p:grpSp>
        <p:nvGrpSpPr>
          <p:cNvPr id="25" name="Group 25"/>
          <p:cNvGrpSpPr/>
          <p:nvPr/>
        </p:nvGrpSpPr>
        <p:grpSpPr>
          <a:xfrm>
            <a:off x="2196633" y="6677192"/>
            <a:ext cx="2896331" cy="1095013"/>
            <a:chOff x="0" y="0"/>
            <a:chExt cx="3909280" cy="1477978"/>
          </a:xfrm>
        </p:grpSpPr>
        <p:sp>
          <p:nvSpPr>
            <p:cNvPr id="26" name="Freeform 26"/>
            <p:cNvSpPr/>
            <p:nvPr/>
          </p:nvSpPr>
          <p:spPr>
            <a:xfrm>
              <a:off x="-218567" y="-83439"/>
              <a:ext cx="4336923" cy="1623724"/>
            </a:xfrm>
            <a:custGeom>
              <a:avLst/>
              <a:gdLst/>
              <a:ahLst/>
              <a:cxnLst/>
              <a:rect l="l" t="t" r="r" b="b"/>
              <a:pathLst>
                <a:path w="4336923" h="1623724">
                  <a:moveTo>
                    <a:pt x="209931" y="30607"/>
                  </a:moveTo>
                  <a:lnTo>
                    <a:pt x="1137031" y="195848"/>
                  </a:lnTo>
                  <a:cubicBezTo>
                    <a:pt x="1990979" y="0"/>
                    <a:pt x="3110611" y="71374"/>
                    <a:pt x="3723767" y="372492"/>
                  </a:cubicBezTo>
                  <a:cubicBezTo>
                    <a:pt x="4336923" y="674473"/>
                    <a:pt x="4242943" y="1103152"/>
                    <a:pt x="3506597" y="1362810"/>
                  </a:cubicBezTo>
                  <a:cubicBezTo>
                    <a:pt x="2770251" y="1618390"/>
                    <a:pt x="1632585" y="1623724"/>
                    <a:pt x="878332" y="1376010"/>
                  </a:cubicBezTo>
                  <a:cubicBezTo>
                    <a:pt x="124079" y="1123838"/>
                    <a:pt x="0" y="696247"/>
                    <a:pt x="591693" y="388142"/>
                  </a:cubicBezTo>
                  <a:close/>
                </a:path>
              </a:pathLst>
            </a:custGeom>
            <a:solidFill>
              <a:srgbClr val="F46DBA"/>
            </a:solidFill>
          </p:spPr>
        </p:sp>
        <p:sp>
          <p:nvSpPr>
            <p:cNvPr id="27" name="TextBox 27"/>
            <p:cNvSpPr txBox="1"/>
            <p:nvPr/>
          </p:nvSpPr>
          <p:spPr>
            <a:xfrm>
              <a:off x="0" y="-19050"/>
              <a:ext cx="3909280" cy="1497028"/>
            </a:xfrm>
            <a:prstGeom prst="rect">
              <a:avLst/>
            </a:prstGeom>
          </p:spPr>
          <p:txBody>
            <a:bodyPr lIns="50183" tIns="50183" rIns="50183" bIns="50183" rtlCol="0" anchor="ctr"/>
            <a:lstStyle/>
            <a:p>
              <a:pPr algn="ctr">
                <a:lnSpc>
                  <a:spcPts val="2605"/>
                </a:lnSpc>
              </a:pPr>
              <a:r>
                <a:rPr lang="en-US" sz="2170">
                  <a:solidFill>
                    <a:srgbClr val="000000"/>
                  </a:solidFill>
                  <a:latin typeface="Arimo"/>
                  <a:ea typeface="Arimo"/>
                  <a:cs typeface="Arimo"/>
                  <a:sym typeface="Arimo"/>
                </a:rPr>
                <a:t>Guide me the way to booking </a:t>
              </a:r>
            </a:p>
          </p:txBody>
        </p:sp>
      </p:grpSp>
      <p:grpSp>
        <p:nvGrpSpPr>
          <p:cNvPr id="28" name="Group 28"/>
          <p:cNvGrpSpPr/>
          <p:nvPr/>
        </p:nvGrpSpPr>
        <p:grpSpPr>
          <a:xfrm>
            <a:off x="3410944" y="5700487"/>
            <a:ext cx="3401600" cy="872017"/>
            <a:chOff x="0" y="0"/>
            <a:chExt cx="4535466" cy="1162689"/>
          </a:xfrm>
        </p:grpSpPr>
        <p:sp>
          <p:nvSpPr>
            <p:cNvPr id="29" name="Freeform 29"/>
            <p:cNvSpPr/>
            <p:nvPr/>
          </p:nvSpPr>
          <p:spPr>
            <a:xfrm>
              <a:off x="-279781" y="-252984"/>
              <a:ext cx="5073396" cy="1465479"/>
            </a:xfrm>
            <a:custGeom>
              <a:avLst/>
              <a:gdLst/>
              <a:ahLst/>
              <a:cxnLst/>
              <a:rect l="l" t="t" r="r" b="b"/>
              <a:pathLst>
                <a:path w="5073396" h="1465479">
                  <a:moveTo>
                    <a:pt x="4661916" y="0"/>
                  </a:moveTo>
                  <a:lnTo>
                    <a:pt x="4029075" y="394198"/>
                  </a:lnTo>
                  <a:cubicBezTo>
                    <a:pt x="4913503" y="589880"/>
                    <a:pt x="5073396" y="925675"/>
                    <a:pt x="4398391" y="1170139"/>
                  </a:cubicBezTo>
                  <a:cubicBezTo>
                    <a:pt x="3723386" y="1414604"/>
                    <a:pt x="2434590" y="1465479"/>
                    <a:pt x="1420749" y="1338862"/>
                  </a:cubicBezTo>
                  <a:cubicBezTo>
                    <a:pt x="406908" y="1190129"/>
                    <a:pt x="0" y="868089"/>
                    <a:pt x="480568" y="595198"/>
                  </a:cubicBezTo>
                  <a:cubicBezTo>
                    <a:pt x="961136" y="322307"/>
                    <a:pt x="2172081" y="207645"/>
                    <a:pt x="3278124" y="283978"/>
                  </a:cubicBezTo>
                  <a:close/>
                </a:path>
              </a:pathLst>
            </a:custGeom>
            <a:solidFill>
              <a:srgbClr val="FDE2F1"/>
            </a:solidFill>
          </p:spPr>
        </p:sp>
        <p:sp>
          <p:nvSpPr>
            <p:cNvPr id="30" name="TextBox 30"/>
            <p:cNvSpPr txBox="1"/>
            <p:nvPr/>
          </p:nvSpPr>
          <p:spPr>
            <a:xfrm>
              <a:off x="0" y="-19050"/>
              <a:ext cx="4535466" cy="1181739"/>
            </a:xfrm>
            <a:prstGeom prst="rect">
              <a:avLst/>
            </a:prstGeom>
          </p:spPr>
          <p:txBody>
            <a:bodyPr lIns="50800" tIns="50800" rIns="50800" bIns="50800" rtlCol="0" anchor="ctr"/>
            <a:lstStyle/>
            <a:p>
              <a:pPr algn="ctr">
                <a:lnSpc>
                  <a:spcPts val="2760"/>
                </a:lnSpc>
              </a:pPr>
              <a:r>
                <a:rPr lang="en-US" sz="2300">
                  <a:solidFill>
                    <a:srgbClr val="000000"/>
                  </a:solidFill>
                  <a:latin typeface="Arimo"/>
                  <a:ea typeface="Arimo"/>
                  <a:cs typeface="Arimo"/>
                  <a:sym typeface="Arimo"/>
                </a:rPr>
                <a:t>Do you want to book?</a:t>
              </a:r>
            </a:p>
          </p:txBody>
        </p:sp>
      </p:grpSp>
      <p:grpSp>
        <p:nvGrpSpPr>
          <p:cNvPr id="31" name="Group 31"/>
          <p:cNvGrpSpPr/>
          <p:nvPr/>
        </p:nvGrpSpPr>
        <p:grpSpPr>
          <a:xfrm>
            <a:off x="7925217" y="4697029"/>
            <a:ext cx="3759669" cy="613283"/>
            <a:chOff x="0" y="0"/>
            <a:chExt cx="5012892" cy="817711"/>
          </a:xfrm>
        </p:grpSpPr>
        <p:sp>
          <p:nvSpPr>
            <p:cNvPr id="32" name="Freeform 32"/>
            <p:cNvSpPr/>
            <p:nvPr/>
          </p:nvSpPr>
          <p:spPr>
            <a:xfrm>
              <a:off x="0" y="0"/>
              <a:ext cx="5012892" cy="817711"/>
            </a:xfrm>
            <a:custGeom>
              <a:avLst/>
              <a:gdLst/>
              <a:ahLst/>
              <a:cxnLst/>
              <a:rect l="l" t="t" r="r" b="b"/>
              <a:pathLst>
                <a:path w="5012892" h="817711">
                  <a:moveTo>
                    <a:pt x="0" y="0"/>
                  </a:moveTo>
                  <a:lnTo>
                    <a:pt x="5012892" y="0"/>
                  </a:lnTo>
                  <a:lnTo>
                    <a:pt x="5012892" y="817711"/>
                  </a:lnTo>
                  <a:lnTo>
                    <a:pt x="0" y="817711"/>
                  </a:lnTo>
                  <a:close/>
                </a:path>
              </a:pathLst>
            </a:custGeom>
            <a:solidFill>
              <a:srgbClr val="000000">
                <a:alpha val="0"/>
              </a:srgbClr>
            </a:solidFill>
          </p:spPr>
        </p:sp>
        <p:sp>
          <p:nvSpPr>
            <p:cNvPr id="33" name="TextBox 33"/>
            <p:cNvSpPr txBox="1"/>
            <p:nvPr/>
          </p:nvSpPr>
          <p:spPr>
            <a:xfrm>
              <a:off x="0" y="-19050"/>
              <a:ext cx="5012892" cy="836761"/>
            </a:xfrm>
            <a:prstGeom prst="rect">
              <a:avLst/>
            </a:prstGeom>
          </p:spPr>
          <p:txBody>
            <a:bodyPr lIns="0" tIns="0" rIns="0" bIns="0" rtlCol="0" anchor="t"/>
            <a:lstStyle/>
            <a:p>
              <a:pPr algn="ctr">
                <a:lnSpc>
                  <a:spcPts val="3600"/>
                </a:lnSpc>
              </a:pPr>
              <a:r>
                <a:rPr lang="en-US" sz="3000" b="1">
                  <a:solidFill>
                    <a:srgbClr val="FF8500"/>
                  </a:solidFill>
                  <a:latin typeface="Arimo Bold"/>
                  <a:ea typeface="Arimo Bold"/>
                  <a:cs typeface="Arimo Bold"/>
                  <a:sym typeface="Arimo Bold"/>
                </a:rPr>
                <a:t>Searching Actions</a:t>
              </a:r>
            </a:p>
          </p:txBody>
        </p:sp>
      </p:grpSp>
      <p:grpSp>
        <p:nvGrpSpPr>
          <p:cNvPr id="34" name="Group 34"/>
          <p:cNvGrpSpPr/>
          <p:nvPr/>
        </p:nvGrpSpPr>
        <p:grpSpPr>
          <a:xfrm>
            <a:off x="7948050" y="5372803"/>
            <a:ext cx="3759669" cy="2453449"/>
            <a:chOff x="0" y="0"/>
            <a:chExt cx="5012892" cy="3271266"/>
          </a:xfrm>
        </p:grpSpPr>
        <p:sp>
          <p:nvSpPr>
            <p:cNvPr id="35" name="Freeform 35"/>
            <p:cNvSpPr/>
            <p:nvPr/>
          </p:nvSpPr>
          <p:spPr>
            <a:xfrm>
              <a:off x="0" y="0"/>
              <a:ext cx="5012944" cy="3271256"/>
            </a:xfrm>
            <a:custGeom>
              <a:avLst/>
              <a:gdLst/>
              <a:ahLst/>
              <a:cxnLst/>
              <a:rect l="l" t="t" r="r" b="b"/>
              <a:pathLst>
                <a:path w="5012944" h="3271256">
                  <a:moveTo>
                    <a:pt x="0" y="0"/>
                  </a:moveTo>
                  <a:lnTo>
                    <a:pt x="5012944" y="0"/>
                  </a:lnTo>
                  <a:lnTo>
                    <a:pt x="5012944" y="3271256"/>
                  </a:lnTo>
                  <a:lnTo>
                    <a:pt x="0" y="3271256"/>
                  </a:lnTo>
                  <a:close/>
                </a:path>
              </a:pathLst>
            </a:custGeom>
            <a:solidFill>
              <a:srgbClr val="FFE7CC"/>
            </a:solidFill>
          </p:spPr>
        </p:sp>
      </p:grpSp>
      <p:grpSp>
        <p:nvGrpSpPr>
          <p:cNvPr id="36" name="Group 36"/>
          <p:cNvGrpSpPr/>
          <p:nvPr/>
        </p:nvGrpSpPr>
        <p:grpSpPr>
          <a:xfrm>
            <a:off x="8063534" y="5452226"/>
            <a:ext cx="3528701" cy="2319979"/>
            <a:chOff x="0" y="0"/>
            <a:chExt cx="4704934" cy="3093306"/>
          </a:xfrm>
        </p:grpSpPr>
        <p:sp>
          <p:nvSpPr>
            <p:cNvPr id="37" name="Freeform 37"/>
            <p:cNvSpPr/>
            <p:nvPr/>
          </p:nvSpPr>
          <p:spPr>
            <a:xfrm>
              <a:off x="0" y="0"/>
              <a:ext cx="4704969" cy="3093234"/>
            </a:xfrm>
            <a:custGeom>
              <a:avLst/>
              <a:gdLst/>
              <a:ahLst/>
              <a:cxnLst/>
              <a:rect l="l" t="t" r="r" b="b"/>
              <a:pathLst>
                <a:path w="4704969" h="3093234">
                  <a:moveTo>
                    <a:pt x="0" y="0"/>
                  </a:moveTo>
                  <a:lnTo>
                    <a:pt x="4704969" y="0"/>
                  </a:lnTo>
                  <a:lnTo>
                    <a:pt x="4704969" y="3093234"/>
                  </a:lnTo>
                  <a:lnTo>
                    <a:pt x="0" y="3093234"/>
                  </a:lnTo>
                  <a:close/>
                </a:path>
              </a:pathLst>
            </a:custGeom>
            <a:solidFill>
              <a:srgbClr val="FFB666"/>
            </a:solidFill>
          </p:spPr>
        </p:sp>
        <p:sp>
          <p:nvSpPr>
            <p:cNvPr id="38" name="TextBox 38"/>
            <p:cNvSpPr txBox="1"/>
            <p:nvPr/>
          </p:nvSpPr>
          <p:spPr>
            <a:xfrm>
              <a:off x="0" y="-19050"/>
              <a:ext cx="4704934" cy="3112356"/>
            </a:xfrm>
            <a:prstGeom prst="rect">
              <a:avLst/>
            </a:prstGeom>
          </p:spPr>
          <p:txBody>
            <a:bodyPr lIns="50800" tIns="50800" rIns="50800" bIns="50800" rtlCol="0" anchor="ctr"/>
            <a:lstStyle/>
            <a:p>
              <a:pPr algn="ctr">
                <a:lnSpc>
                  <a:spcPts val="3600"/>
                </a:lnSpc>
              </a:pPr>
              <a:r>
                <a:rPr lang="en-US" sz="3000" u="sng">
                  <a:solidFill>
                    <a:srgbClr val="000000"/>
                  </a:solidFill>
                  <a:latin typeface="Arimo"/>
                  <a:ea typeface="Arimo"/>
                  <a:cs typeface="Arimo"/>
                  <a:sym typeface="Arimo"/>
                </a:rPr>
                <a:t>List Rooms </a:t>
              </a:r>
            </a:p>
            <a:p>
              <a:pPr algn="ctr">
                <a:lnSpc>
                  <a:spcPts val="3240"/>
                </a:lnSpc>
              </a:pPr>
              <a:r>
                <a:rPr lang="en-US" sz="2700" b="1">
                  <a:solidFill>
                    <a:srgbClr val="000000"/>
                  </a:solidFill>
                  <a:latin typeface="Arimo Bold"/>
                  <a:ea typeface="Arimo Bold"/>
                  <a:cs typeface="Arimo Bold"/>
                  <a:sym typeface="Arimo Bold"/>
                </a:rPr>
                <a:t>In: </a:t>
              </a:r>
              <a:r>
                <a:rPr lang="en-US" sz="2700">
                  <a:solidFill>
                    <a:srgbClr val="000000"/>
                  </a:solidFill>
                  <a:latin typeface="Arimo"/>
                  <a:ea typeface="Arimo"/>
                  <a:cs typeface="Arimo"/>
                  <a:sym typeface="Arimo"/>
                </a:rPr>
                <a:t>date checkin.</a:t>
              </a:r>
            </a:p>
            <a:p>
              <a:pPr algn="ctr">
                <a:lnSpc>
                  <a:spcPts val="3240"/>
                </a:lnSpc>
              </a:pPr>
              <a:r>
                <a:rPr lang="en-US" sz="2700" b="1">
                  <a:solidFill>
                    <a:srgbClr val="000000"/>
                  </a:solidFill>
                  <a:latin typeface="Arimo Bold"/>
                  <a:ea typeface="Arimo Bold"/>
                  <a:cs typeface="Arimo Bold"/>
                  <a:sym typeface="Arimo Bold"/>
                </a:rPr>
                <a:t>Out: </a:t>
              </a:r>
              <a:r>
                <a:rPr lang="en-US" sz="2700">
                  <a:solidFill>
                    <a:srgbClr val="000000"/>
                  </a:solidFill>
                  <a:latin typeface="Arimo"/>
                  <a:ea typeface="Arimo"/>
                  <a:cs typeface="Arimo"/>
                  <a:sym typeface="Arimo"/>
                </a:rPr>
                <a:t>[date, roomAvailable, amount]</a:t>
              </a:r>
            </a:p>
          </p:txBody>
        </p:sp>
      </p:grpSp>
      <p:grpSp>
        <p:nvGrpSpPr>
          <p:cNvPr id="39" name="Group 39"/>
          <p:cNvGrpSpPr/>
          <p:nvPr/>
        </p:nvGrpSpPr>
        <p:grpSpPr>
          <a:xfrm>
            <a:off x="12584549" y="4697029"/>
            <a:ext cx="3759669" cy="600165"/>
            <a:chOff x="0" y="0"/>
            <a:chExt cx="5012892" cy="800220"/>
          </a:xfrm>
        </p:grpSpPr>
        <p:sp>
          <p:nvSpPr>
            <p:cNvPr id="40" name="Freeform 40"/>
            <p:cNvSpPr/>
            <p:nvPr/>
          </p:nvSpPr>
          <p:spPr>
            <a:xfrm>
              <a:off x="0" y="0"/>
              <a:ext cx="5012892" cy="800220"/>
            </a:xfrm>
            <a:custGeom>
              <a:avLst/>
              <a:gdLst/>
              <a:ahLst/>
              <a:cxnLst/>
              <a:rect l="l" t="t" r="r" b="b"/>
              <a:pathLst>
                <a:path w="5012892" h="800220">
                  <a:moveTo>
                    <a:pt x="0" y="0"/>
                  </a:moveTo>
                  <a:lnTo>
                    <a:pt x="5012892" y="0"/>
                  </a:lnTo>
                  <a:lnTo>
                    <a:pt x="5012892" y="800220"/>
                  </a:lnTo>
                  <a:lnTo>
                    <a:pt x="0" y="800220"/>
                  </a:lnTo>
                  <a:close/>
                </a:path>
              </a:pathLst>
            </a:custGeom>
            <a:solidFill>
              <a:srgbClr val="000000">
                <a:alpha val="0"/>
              </a:srgbClr>
            </a:solidFill>
          </p:spPr>
        </p:sp>
        <p:sp>
          <p:nvSpPr>
            <p:cNvPr id="41" name="TextBox 41"/>
            <p:cNvSpPr txBox="1"/>
            <p:nvPr/>
          </p:nvSpPr>
          <p:spPr>
            <a:xfrm>
              <a:off x="0" y="-19050"/>
              <a:ext cx="5012892" cy="819270"/>
            </a:xfrm>
            <a:prstGeom prst="rect">
              <a:avLst/>
            </a:prstGeom>
          </p:spPr>
          <p:txBody>
            <a:bodyPr lIns="0" tIns="0" rIns="0" bIns="0" rtlCol="0" anchor="t"/>
            <a:lstStyle/>
            <a:p>
              <a:pPr algn="ctr">
                <a:lnSpc>
                  <a:spcPts val="3600"/>
                </a:lnSpc>
              </a:pPr>
              <a:r>
                <a:rPr lang="en-US" sz="3000" b="1">
                  <a:solidFill>
                    <a:srgbClr val="FF8500"/>
                  </a:solidFill>
                  <a:latin typeface="Arimo Bold"/>
                  <a:ea typeface="Arimo Bold"/>
                  <a:cs typeface="Arimo Bold"/>
                  <a:sym typeface="Arimo Bold"/>
                </a:rPr>
                <a:t>Utility Actions</a:t>
              </a:r>
            </a:p>
          </p:txBody>
        </p:sp>
      </p:grpSp>
      <p:grpSp>
        <p:nvGrpSpPr>
          <p:cNvPr id="42" name="Group 42"/>
          <p:cNvGrpSpPr/>
          <p:nvPr/>
        </p:nvGrpSpPr>
        <p:grpSpPr>
          <a:xfrm>
            <a:off x="12178370" y="5372803"/>
            <a:ext cx="4572028" cy="2399402"/>
            <a:chOff x="0" y="0"/>
            <a:chExt cx="6096038" cy="3199203"/>
          </a:xfrm>
        </p:grpSpPr>
        <p:sp>
          <p:nvSpPr>
            <p:cNvPr id="43" name="Freeform 43"/>
            <p:cNvSpPr/>
            <p:nvPr/>
          </p:nvSpPr>
          <p:spPr>
            <a:xfrm>
              <a:off x="0" y="0"/>
              <a:ext cx="6096000" cy="3199193"/>
            </a:xfrm>
            <a:custGeom>
              <a:avLst/>
              <a:gdLst/>
              <a:ahLst/>
              <a:cxnLst/>
              <a:rect l="l" t="t" r="r" b="b"/>
              <a:pathLst>
                <a:path w="6096000" h="3199193">
                  <a:moveTo>
                    <a:pt x="0" y="0"/>
                  </a:moveTo>
                  <a:lnTo>
                    <a:pt x="6096000" y="0"/>
                  </a:lnTo>
                  <a:lnTo>
                    <a:pt x="6096000" y="3199193"/>
                  </a:lnTo>
                  <a:lnTo>
                    <a:pt x="0" y="3199193"/>
                  </a:lnTo>
                  <a:close/>
                </a:path>
              </a:pathLst>
            </a:custGeom>
            <a:solidFill>
              <a:srgbClr val="FFE7CC"/>
            </a:solidFill>
          </p:spPr>
        </p:sp>
      </p:grpSp>
      <p:grpSp>
        <p:nvGrpSpPr>
          <p:cNvPr id="44" name="Group 44"/>
          <p:cNvGrpSpPr/>
          <p:nvPr/>
        </p:nvGrpSpPr>
        <p:grpSpPr>
          <a:xfrm>
            <a:off x="12293858" y="5457036"/>
            <a:ext cx="4295177" cy="2265932"/>
            <a:chOff x="0" y="0"/>
            <a:chExt cx="5726902" cy="3021243"/>
          </a:xfrm>
        </p:grpSpPr>
        <p:sp>
          <p:nvSpPr>
            <p:cNvPr id="45" name="Freeform 45"/>
            <p:cNvSpPr/>
            <p:nvPr/>
          </p:nvSpPr>
          <p:spPr>
            <a:xfrm>
              <a:off x="0" y="0"/>
              <a:ext cx="5726938" cy="3021173"/>
            </a:xfrm>
            <a:custGeom>
              <a:avLst/>
              <a:gdLst/>
              <a:ahLst/>
              <a:cxnLst/>
              <a:rect l="l" t="t" r="r" b="b"/>
              <a:pathLst>
                <a:path w="5726938" h="3021173">
                  <a:moveTo>
                    <a:pt x="0" y="0"/>
                  </a:moveTo>
                  <a:lnTo>
                    <a:pt x="5726938" y="0"/>
                  </a:lnTo>
                  <a:lnTo>
                    <a:pt x="5726938" y="3021173"/>
                  </a:lnTo>
                  <a:lnTo>
                    <a:pt x="0" y="3021173"/>
                  </a:lnTo>
                  <a:close/>
                </a:path>
              </a:pathLst>
            </a:custGeom>
            <a:solidFill>
              <a:srgbClr val="FFB666"/>
            </a:solidFill>
          </p:spPr>
        </p:sp>
        <p:sp>
          <p:nvSpPr>
            <p:cNvPr id="46" name="TextBox 46"/>
            <p:cNvSpPr txBox="1"/>
            <p:nvPr/>
          </p:nvSpPr>
          <p:spPr>
            <a:xfrm>
              <a:off x="0" y="-19050"/>
              <a:ext cx="5726902" cy="3040293"/>
            </a:xfrm>
            <a:prstGeom prst="rect">
              <a:avLst/>
            </a:prstGeom>
          </p:spPr>
          <p:txBody>
            <a:bodyPr lIns="50800" tIns="50800" rIns="50800" bIns="50800" rtlCol="0" anchor="ctr"/>
            <a:lstStyle/>
            <a:p>
              <a:pPr algn="ctr">
                <a:lnSpc>
                  <a:spcPts val="3600"/>
                </a:lnSpc>
              </a:pPr>
              <a:r>
                <a:rPr lang="en-US" sz="3000" u="sng">
                  <a:solidFill>
                    <a:srgbClr val="000000"/>
                  </a:solidFill>
                  <a:latin typeface="Arimo"/>
                  <a:ea typeface="Arimo"/>
                  <a:cs typeface="Arimo"/>
                  <a:sym typeface="Arimo"/>
                </a:rPr>
                <a:t>Query KB</a:t>
              </a:r>
            </a:p>
            <a:p>
              <a:pPr algn="ctr">
                <a:lnSpc>
                  <a:spcPts val="3240"/>
                </a:lnSpc>
              </a:pPr>
              <a:r>
                <a:rPr lang="en-US" sz="2700" b="1">
                  <a:solidFill>
                    <a:srgbClr val="000000"/>
                  </a:solidFill>
                  <a:latin typeface="Arimo Bold"/>
                  <a:ea typeface="Arimo Bold"/>
                  <a:cs typeface="Arimo Bold"/>
                  <a:sym typeface="Arimo Bold"/>
                </a:rPr>
                <a:t>In: </a:t>
              </a:r>
              <a:r>
                <a:rPr lang="en-US" sz="2700">
                  <a:solidFill>
                    <a:srgbClr val="000000"/>
                  </a:solidFill>
                  <a:latin typeface="Arimo"/>
                  <a:ea typeface="Arimo"/>
                  <a:cs typeface="Arimo"/>
                  <a:sym typeface="Arimo"/>
                </a:rPr>
                <a:t>amenitions, accommodations</a:t>
              </a:r>
            </a:p>
            <a:p>
              <a:pPr algn="ctr">
                <a:lnSpc>
                  <a:spcPts val="3240"/>
                </a:lnSpc>
              </a:pPr>
              <a:r>
                <a:rPr lang="en-US" sz="2700" b="1">
                  <a:solidFill>
                    <a:srgbClr val="000000"/>
                  </a:solidFill>
                  <a:latin typeface="Arimo Bold"/>
                  <a:ea typeface="Arimo Bold"/>
                  <a:cs typeface="Arimo Bold"/>
                  <a:sym typeface="Arimo Bold"/>
                </a:rPr>
                <a:t>Out: </a:t>
              </a:r>
              <a:r>
                <a:rPr lang="en-US" sz="2700">
                  <a:solidFill>
                    <a:srgbClr val="000000"/>
                  </a:solidFill>
                  <a:latin typeface="Arimo"/>
                  <a:ea typeface="Arimo"/>
                  <a:cs typeface="Arimo"/>
                  <a:sym typeface="Arimo"/>
                </a:rPr>
                <a:t>[response info]</a:t>
              </a:r>
            </a:p>
          </p:txBody>
        </p:sp>
      </p:grpSp>
      <p:grpSp>
        <p:nvGrpSpPr>
          <p:cNvPr id="47" name="Group 47"/>
          <p:cNvGrpSpPr/>
          <p:nvPr/>
        </p:nvGrpSpPr>
        <p:grpSpPr>
          <a:xfrm>
            <a:off x="13393800" y="9434250"/>
            <a:ext cx="4114800" cy="547687"/>
            <a:chOff x="0" y="0"/>
            <a:chExt cx="5486400" cy="730250"/>
          </a:xfrm>
        </p:grpSpPr>
        <p:sp>
          <p:nvSpPr>
            <p:cNvPr id="48" name="Freeform 48"/>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49" name="TextBox 49"/>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23</a:t>
              </a:r>
            </a:p>
          </p:txBody>
        </p:sp>
      </p:grpSp>
      <p:grpSp>
        <p:nvGrpSpPr>
          <p:cNvPr id="50" name="Group 50"/>
          <p:cNvGrpSpPr/>
          <p:nvPr/>
        </p:nvGrpSpPr>
        <p:grpSpPr>
          <a:xfrm>
            <a:off x="3545145" y="7826252"/>
            <a:ext cx="3401600" cy="872017"/>
            <a:chOff x="0" y="0"/>
            <a:chExt cx="4535466" cy="1162689"/>
          </a:xfrm>
        </p:grpSpPr>
        <p:sp>
          <p:nvSpPr>
            <p:cNvPr id="51" name="Freeform 51"/>
            <p:cNvSpPr/>
            <p:nvPr/>
          </p:nvSpPr>
          <p:spPr>
            <a:xfrm>
              <a:off x="-279781" y="-252984"/>
              <a:ext cx="5073396" cy="1465479"/>
            </a:xfrm>
            <a:custGeom>
              <a:avLst/>
              <a:gdLst/>
              <a:ahLst/>
              <a:cxnLst/>
              <a:rect l="l" t="t" r="r" b="b"/>
              <a:pathLst>
                <a:path w="5073396" h="1465479">
                  <a:moveTo>
                    <a:pt x="4661916" y="0"/>
                  </a:moveTo>
                  <a:lnTo>
                    <a:pt x="4029075" y="394198"/>
                  </a:lnTo>
                  <a:cubicBezTo>
                    <a:pt x="4913503" y="589880"/>
                    <a:pt x="5073396" y="925675"/>
                    <a:pt x="4398391" y="1170139"/>
                  </a:cubicBezTo>
                  <a:cubicBezTo>
                    <a:pt x="3723386" y="1414604"/>
                    <a:pt x="2434590" y="1465479"/>
                    <a:pt x="1420749" y="1338862"/>
                  </a:cubicBezTo>
                  <a:cubicBezTo>
                    <a:pt x="406908" y="1190129"/>
                    <a:pt x="0" y="868089"/>
                    <a:pt x="480568" y="595198"/>
                  </a:cubicBezTo>
                  <a:cubicBezTo>
                    <a:pt x="961136" y="322307"/>
                    <a:pt x="2172081" y="207645"/>
                    <a:pt x="3278124" y="283978"/>
                  </a:cubicBezTo>
                  <a:close/>
                </a:path>
              </a:pathLst>
            </a:custGeom>
            <a:solidFill>
              <a:srgbClr val="FDE2F1"/>
            </a:solidFill>
          </p:spPr>
        </p:sp>
        <p:sp>
          <p:nvSpPr>
            <p:cNvPr id="52" name="TextBox 52"/>
            <p:cNvSpPr txBox="1"/>
            <p:nvPr/>
          </p:nvSpPr>
          <p:spPr>
            <a:xfrm>
              <a:off x="0" y="-19050"/>
              <a:ext cx="4535466" cy="1181739"/>
            </a:xfrm>
            <a:prstGeom prst="rect">
              <a:avLst/>
            </a:prstGeom>
          </p:spPr>
          <p:txBody>
            <a:bodyPr lIns="50800" tIns="50800" rIns="50800" bIns="50800" rtlCol="0" anchor="ctr"/>
            <a:lstStyle/>
            <a:p>
              <a:pPr algn="ctr">
                <a:lnSpc>
                  <a:spcPts val="2760"/>
                </a:lnSpc>
              </a:pPr>
              <a:r>
                <a:rPr lang="en-US" sz="2300">
                  <a:solidFill>
                    <a:srgbClr val="000000"/>
                  </a:solidFill>
                  <a:latin typeface="Arimo"/>
                  <a:ea typeface="Arimo"/>
                  <a:cs typeface="Arimo"/>
                  <a:sym typeface="Arimo"/>
                </a:rPr>
                <a:t>Sure, please provide ...</a:t>
              </a:r>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914399" y="558603"/>
            <a:ext cx="16791710" cy="803296"/>
            <a:chOff x="0" y="0"/>
            <a:chExt cx="22388946" cy="1071062"/>
          </a:xfrm>
        </p:grpSpPr>
        <p:sp>
          <p:nvSpPr>
            <p:cNvPr id="4" name="Freeform 4"/>
            <p:cNvSpPr/>
            <p:nvPr/>
          </p:nvSpPr>
          <p:spPr>
            <a:xfrm>
              <a:off x="0" y="0"/>
              <a:ext cx="22388947" cy="1071062"/>
            </a:xfrm>
            <a:custGeom>
              <a:avLst/>
              <a:gdLst/>
              <a:ahLst/>
              <a:cxnLst/>
              <a:rect l="l" t="t" r="r" b="b"/>
              <a:pathLst>
                <a:path w="22388947" h="1071062">
                  <a:moveTo>
                    <a:pt x="0" y="0"/>
                  </a:moveTo>
                  <a:lnTo>
                    <a:pt x="22388947" y="0"/>
                  </a:lnTo>
                  <a:lnTo>
                    <a:pt x="22388947" y="1071062"/>
                  </a:lnTo>
                  <a:lnTo>
                    <a:pt x="0" y="1071062"/>
                  </a:lnTo>
                  <a:close/>
                </a:path>
              </a:pathLst>
            </a:custGeom>
            <a:solidFill>
              <a:srgbClr val="000000">
                <a:alpha val="0"/>
              </a:srgbClr>
            </a:solidFill>
          </p:spPr>
        </p:sp>
        <p:sp>
          <p:nvSpPr>
            <p:cNvPr id="5" name="TextBox 5"/>
            <p:cNvSpPr txBox="1"/>
            <p:nvPr/>
          </p:nvSpPr>
          <p:spPr>
            <a:xfrm>
              <a:off x="0" y="38100"/>
              <a:ext cx="22388946"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Agents use </a:t>
              </a:r>
              <a:r>
                <a:rPr lang="en-US" sz="4800" b="1">
                  <a:solidFill>
                    <a:srgbClr val="F46DBA"/>
                  </a:solidFill>
                  <a:latin typeface="Arimo Bold"/>
                  <a:ea typeface="Arimo Bold"/>
                  <a:cs typeface="Arimo Bold"/>
                  <a:sym typeface="Arimo Bold"/>
                </a:rPr>
                <a:t>Knowledge Bases </a:t>
              </a:r>
              <a:r>
                <a:rPr lang="en-US" sz="4800" b="1">
                  <a:solidFill>
                    <a:srgbClr val="FFFFFF"/>
                  </a:solidFill>
                  <a:latin typeface="Arimo Bold"/>
                  <a:ea typeface="Arimo Bold"/>
                  <a:cs typeface="Arimo Bold"/>
                  <a:sym typeface="Arimo Bold"/>
                </a:rPr>
                <a:t>to find information</a:t>
              </a:r>
            </a:p>
          </p:txBody>
        </p:sp>
      </p:grpSp>
      <p:grpSp>
        <p:nvGrpSpPr>
          <p:cNvPr id="6" name="Group 6"/>
          <p:cNvGrpSpPr/>
          <p:nvPr/>
        </p:nvGrpSpPr>
        <p:grpSpPr>
          <a:xfrm>
            <a:off x="7151034" y="2745723"/>
            <a:ext cx="10367090" cy="5425034"/>
            <a:chOff x="0" y="0"/>
            <a:chExt cx="13822786" cy="7233378"/>
          </a:xfrm>
        </p:grpSpPr>
        <p:sp>
          <p:nvSpPr>
            <p:cNvPr id="7" name="Freeform 7"/>
            <p:cNvSpPr/>
            <p:nvPr/>
          </p:nvSpPr>
          <p:spPr>
            <a:xfrm>
              <a:off x="12700" y="12700"/>
              <a:ext cx="13797407" cy="7208012"/>
            </a:xfrm>
            <a:custGeom>
              <a:avLst/>
              <a:gdLst/>
              <a:ahLst/>
              <a:cxnLst/>
              <a:rect l="l" t="t" r="r" b="b"/>
              <a:pathLst>
                <a:path w="13797407" h="7208012">
                  <a:moveTo>
                    <a:pt x="0" y="0"/>
                  </a:moveTo>
                  <a:lnTo>
                    <a:pt x="13797407" y="0"/>
                  </a:lnTo>
                  <a:lnTo>
                    <a:pt x="13797407" y="7208012"/>
                  </a:lnTo>
                  <a:lnTo>
                    <a:pt x="0" y="7208012"/>
                  </a:lnTo>
                  <a:close/>
                </a:path>
              </a:pathLst>
            </a:custGeom>
            <a:solidFill>
              <a:srgbClr val="0A074E"/>
            </a:solidFill>
          </p:spPr>
        </p:sp>
        <p:sp>
          <p:nvSpPr>
            <p:cNvPr id="8" name="Freeform 8"/>
            <p:cNvSpPr/>
            <p:nvPr/>
          </p:nvSpPr>
          <p:spPr>
            <a:xfrm>
              <a:off x="0" y="0"/>
              <a:ext cx="13822807" cy="7233412"/>
            </a:xfrm>
            <a:custGeom>
              <a:avLst/>
              <a:gdLst/>
              <a:ahLst/>
              <a:cxnLst/>
              <a:rect l="l" t="t" r="r" b="b"/>
              <a:pathLst>
                <a:path w="13822807" h="7233412">
                  <a:moveTo>
                    <a:pt x="12700" y="0"/>
                  </a:moveTo>
                  <a:lnTo>
                    <a:pt x="13810107" y="0"/>
                  </a:lnTo>
                  <a:cubicBezTo>
                    <a:pt x="13817093" y="0"/>
                    <a:pt x="13822807" y="5715"/>
                    <a:pt x="13822807" y="12700"/>
                  </a:cubicBezTo>
                  <a:lnTo>
                    <a:pt x="13822807" y="7220712"/>
                  </a:lnTo>
                  <a:cubicBezTo>
                    <a:pt x="13822807" y="7227697"/>
                    <a:pt x="13817093" y="7233412"/>
                    <a:pt x="13810107" y="7233412"/>
                  </a:cubicBezTo>
                  <a:lnTo>
                    <a:pt x="12700" y="7233412"/>
                  </a:lnTo>
                  <a:cubicBezTo>
                    <a:pt x="5715" y="7233412"/>
                    <a:pt x="0" y="7227697"/>
                    <a:pt x="0" y="7220712"/>
                  </a:cubicBezTo>
                  <a:lnTo>
                    <a:pt x="0" y="12700"/>
                  </a:lnTo>
                  <a:cubicBezTo>
                    <a:pt x="0" y="5715"/>
                    <a:pt x="5715" y="0"/>
                    <a:pt x="12700" y="0"/>
                  </a:cubicBezTo>
                  <a:moveTo>
                    <a:pt x="12700" y="25400"/>
                  </a:moveTo>
                  <a:lnTo>
                    <a:pt x="12700" y="12700"/>
                  </a:lnTo>
                  <a:lnTo>
                    <a:pt x="25400" y="12700"/>
                  </a:lnTo>
                  <a:lnTo>
                    <a:pt x="25400" y="7220712"/>
                  </a:lnTo>
                  <a:lnTo>
                    <a:pt x="12700" y="7220712"/>
                  </a:lnTo>
                  <a:lnTo>
                    <a:pt x="12700" y="7208012"/>
                  </a:lnTo>
                  <a:lnTo>
                    <a:pt x="13810107" y="7208012"/>
                  </a:lnTo>
                  <a:lnTo>
                    <a:pt x="13810107" y="7220712"/>
                  </a:lnTo>
                  <a:lnTo>
                    <a:pt x="13797407" y="7220712"/>
                  </a:lnTo>
                  <a:lnTo>
                    <a:pt x="13797407" y="12700"/>
                  </a:lnTo>
                  <a:lnTo>
                    <a:pt x="13810107" y="12700"/>
                  </a:lnTo>
                  <a:lnTo>
                    <a:pt x="13810107" y="25400"/>
                  </a:lnTo>
                  <a:lnTo>
                    <a:pt x="12700" y="25400"/>
                  </a:lnTo>
                  <a:close/>
                </a:path>
              </a:pathLst>
            </a:custGeom>
            <a:solidFill>
              <a:srgbClr val="F46DBA"/>
            </a:solidFill>
          </p:spPr>
        </p:sp>
      </p:grpSp>
      <p:grpSp>
        <p:nvGrpSpPr>
          <p:cNvPr id="9" name="Group 9"/>
          <p:cNvGrpSpPr/>
          <p:nvPr/>
        </p:nvGrpSpPr>
        <p:grpSpPr>
          <a:xfrm>
            <a:off x="8452268" y="3028119"/>
            <a:ext cx="7764623" cy="1049893"/>
            <a:chOff x="0" y="0"/>
            <a:chExt cx="10352830" cy="1399858"/>
          </a:xfrm>
        </p:grpSpPr>
        <p:sp>
          <p:nvSpPr>
            <p:cNvPr id="10" name="Freeform 10"/>
            <p:cNvSpPr/>
            <p:nvPr/>
          </p:nvSpPr>
          <p:spPr>
            <a:xfrm>
              <a:off x="0" y="0"/>
              <a:ext cx="10352786" cy="1399921"/>
            </a:xfrm>
            <a:custGeom>
              <a:avLst/>
              <a:gdLst/>
              <a:ahLst/>
              <a:cxnLst/>
              <a:rect l="l" t="t" r="r" b="b"/>
              <a:pathLst>
                <a:path w="10352786" h="1399921">
                  <a:moveTo>
                    <a:pt x="0" y="0"/>
                  </a:moveTo>
                  <a:lnTo>
                    <a:pt x="10352786" y="0"/>
                  </a:lnTo>
                  <a:lnTo>
                    <a:pt x="10352786" y="1399921"/>
                  </a:lnTo>
                  <a:lnTo>
                    <a:pt x="0" y="1399921"/>
                  </a:lnTo>
                  <a:close/>
                </a:path>
              </a:pathLst>
            </a:custGeom>
            <a:solidFill>
              <a:srgbClr val="D9D9D9"/>
            </a:solidFill>
          </p:spPr>
        </p:sp>
        <p:sp>
          <p:nvSpPr>
            <p:cNvPr id="11" name="TextBox 11"/>
            <p:cNvSpPr txBox="1"/>
            <p:nvPr/>
          </p:nvSpPr>
          <p:spPr>
            <a:xfrm>
              <a:off x="0" y="-19050"/>
              <a:ext cx="10352830" cy="1418908"/>
            </a:xfrm>
            <a:prstGeom prst="rect">
              <a:avLst/>
            </a:prstGeom>
          </p:spPr>
          <p:txBody>
            <a:bodyPr lIns="50800" tIns="50800" rIns="50800" bIns="50800" rtlCol="0" anchor="ctr"/>
            <a:lstStyle/>
            <a:p>
              <a:pPr algn="ctr">
                <a:lnSpc>
                  <a:spcPts val="3240"/>
                </a:lnSpc>
              </a:pPr>
              <a:r>
                <a:rPr lang="en-US" sz="2700" b="1">
                  <a:solidFill>
                    <a:srgbClr val="000000"/>
                  </a:solidFill>
                  <a:latin typeface="Arimo Bold"/>
                  <a:ea typeface="Arimo Bold"/>
                  <a:cs typeface="Arimo Bold"/>
                  <a:sym typeface="Arimo Bold"/>
                </a:rPr>
                <a:t>Instructions:</a:t>
              </a:r>
              <a:r>
                <a:rPr lang="en-US" sz="2700">
                  <a:solidFill>
                    <a:srgbClr val="000000"/>
                  </a:solidFill>
                  <a:latin typeface="Arimo"/>
                  <a:ea typeface="Arimo"/>
                  <a:cs typeface="Arimo"/>
                  <a:sym typeface="Arimo"/>
                </a:rPr>
                <a:t> “you are an Hotel agent, helping customer booking following Allowance Hotel”</a:t>
              </a:r>
            </a:p>
          </p:txBody>
        </p:sp>
      </p:grpSp>
      <p:grpSp>
        <p:nvGrpSpPr>
          <p:cNvPr id="12" name="Group 12"/>
          <p:cNvGrpSpPr/>
          <p:nvPr/>
        </p:nvGrpSpPr>
        <p:grpSpPr>
          <a:xfrm>
            <a:off x="9144000" y="1705424"/>
            <a:ext cx="5931407" cy="1246496"/>
            <a:chOff x="0" y="0"/>
            <a:chExt cx="7908543" cy="1661994"/>
          </a:xfrm>
        </p:grpSpPr>
        <p:sp>
          <p:nvSpPr>
            <p:cNvPr id="13" name="Freeform 13"/>
            <p:cNvSpPr/>
            <p:nvPr/>
          </p:nvSpPr>
          <p:spPr>
            <a:xfrm>
              <a:off x="0" y="0"/>
              <a:ext cx="7908543" cy="1661994"/>
            </a:xfrm>
            <a:custGeom>
              <a:avLst/>
              <a:gdLst/>
              <a:ahLst/>
              <a:cxnLst/>
              <a:rect l="l" t="t" r="r" b="b"/>
              <a:pathLst>
                <a:path w="7908543" h="1661994">
                  <a:moveTo>
                    <a:pt x="0" y="0"/>
                  </a:moveTo>
                  <a:lnTo>
                    <a:pt x="7908543" y="0"/>
                  </a:lnTo>
                  <a:lnTo>
                    <a:pt x="7908543" y="1661994"/>
                  </a:lnTo>
                  <a:lnTo>
                    <a:pt x="0" y="1661994"/>
                  </a:lnTo>
                  <a:close/>
                </a:path>
              </a:pathLst>
            </a:custGeom>
            <a:solidFill>
              <a:srgbClr val="000000">
                <a:alpha val="0"/>
              </a:srgbClr>
            </a:solidFill>
          </p:spPr>
        </p:sp>
        <p:sp>
          <p:nvSpPr>
            <p:cNvPr id="14" name="TextBox 14"/>
            <p:cNvSpPr txBox="1"/>
            <p:nvPr/>
          </p:nvSpPr>
          <p:spPr>
            <a:xfrm>
              <a:off x="0" y="-28575"/>
              <a:ext cx="7908543" cy="1690569"/>
            </a:xfrm>
            <a:prstGeom prst="rect">
              <a:avLst/>
            </a:prstGeom>
          </p:spPr>
          <p:txBody>
            <a:bodyPr lIns="0" tIns="0" rIns="0" bIns="0" rtlCol="0" anchor="t"/>
            <a:lstStyle/>
            <a:p>
              <a:pPr algn="ctr">
                <a:lnSpc>
                  <a:spcPts val="4320"/>
                </a:lnSpc>
              </a:pPr>
              <a:r>
                <a:rPr lang="en-US" sz="3600" b="1">
                  <a:solidFill>
                    <a:srgbClr val="F46DBA"/>
                  </a:solidFill>
                  <a:latin typeface="Arimo Bold"/>
                  <a:ea typeface="Arimo Bold"/>
                  <a:cs typeface="Arimo Bold"/>
                  <a:sym typeface="Arimo Bold"/>
                </a:rPr>
                <a:t>Hotel Reception Assistant</a:t>
              </a:r>
            </a:p>
          </p:txBody>
        </p:sp>
      </p:grpSp>
      <p:sp>
        <p:nvSpPr>
          <p:cNvPr id="15" name="Freeform 15"/>
          <p:cNvSpPr/>
          <p:nvPr/>
        </p:nvSpPr>
        <p:spPr>
          <a:xfrm>
            <a:off x="0" y="4241400"/>
            <a:ext cx="2524991" cy="2524991"/>
          </a:xfrm>
          <a:custGeom>
            <a:avLst/>
            <a:gdLst/>
            <a:ahLst/>
            <a:cxnLst/>
            <a:rect l="l" t="t" r="r" b="b"/>
            <a:pathLst>
              <a:path w="2524991" h="2524991">
                <a:moveTo>
                  <a:pt x="0" y="0"/>
                </a:moveTo>
                <a:lnTo>
                  <a:pt x="2524991" y="0"/>
                </a:lnTo>
                <a:lnTo>
                  <a:pt x="2524991" y="2524991"/>
                </a:lnTo>
                <a:lnTo>
                  <a:pt x="0" y="2524991"/>
                </a:lnTo>
                <a:lnTo>
                  <a:pt x="0" y="0"/>
                </a:lnTo>
                <a:close/>
              </a:path>
            </a:pathLst>
          </a:custGeom>
          <a:blipFill>
            <a:blip r:embed="rId4"/>
            <a:stretch>
              <a:fillRect/>
            </a:stretch>
          </a:blipFill>
        </p:spPr>
      </p:sp>
      <p:grpSp>
        <p:nvGrpSpPr>
          <p:cNvPr id="16" name="Group 16"/>
          <p:cNvGrpSpPr/>
          <p:nvPr/>
        </p:nvGrpSpPr>
        <p:grpSpPr>
          <a:xfrm>
            <a:off x="7151034" y="2745722"/>
            <a:ext cx="10367090" cy="87628"/>
            <a:chOff x="0" y="0"/>
            <a:chExt cx="13822786" cy="116838"/>
          </a:xfrm>
        </p:grpSpPr>
        <p:sp>
          <p:nvSpPr>
            <p:cNvPr id="17" name="Freeform 17"/>
            <p:cNvSpPr/>
            <p:nvPr/>
          </p:nvSpPr>
          <p:spPr>
            <a:xfrm>
              <a:off x="12700" y="12700"/>
              <a:ext cx="13797407" cy="91440"/>
            </a:xfrm>
            <a:custGeom>
              <a:avLst/>
              <a:gdLst/>
              <a:ahLst/>
              <a:cxnLst/>
              <a:rect l="l" t="t" r="r" b="b"/>
              <a:pathLst>
                <a:path w="13797407" h="91440">
                  <a:moveTo>
                    <a:pt x="0" y="91440"/>
                  </a:moveTo>
                  <a:lnTo>
                    <a:pt x="13797407" y="91440"/>
                  </a:lnTo>
                  <a:lnTo>
                    <a:pt x="13797407" y="0"/>
                  </a:lnTo>
                  <a:lnTo>
                    <a:pt x="0" y="0"/>
                  </a:lnTo>
                  <a:close/>
                </a:path>
              </a:pathLst>
            </a:custGeom>
            <a:solidFill>
              <a:srgbClr val="F46DBA"/>
            </a:solidFill>
          </p:spPr>
        </p:sp>
        <p:sp>
          <p:nvSpPr>
            <p:cNvPr id="18" name="Freeform 18"/>
            <p:cNvSpPr/>
            <p:nvPr/>
          </p:nvSpPr>
          <p:spPr>
            <a:xfrm>
              <a:off x="0" y="0"/>
              <a:ext cx="13822807" cy="116840"/>
            </a:xfrm>
            <a:custGeom>
              <a:avLst/>
              <a:gdLst/>
              <a:ahLst/>
              <a:cxnLst/>
              <a:rect l="l" t="t" r="r" b="b"/>
              <a:pathLst>
                <a:path w="13822807" h="116840">
                  <a:moveTo>
                    <a:pt x="12700" y="91440"/>
                  </a:moveTo>
                  <a:lnTo>
                    <a:pt x="13810107" y="91440"/>
                  </a:lnTo>
                  <a:lnTo>
                    <a:pt x="13810107" y="104140"/>
                  </a:lnTo>
                  <a:lnTo>
                    <a:pt x="13797407" y="104140"/>
                  </a:lnTo>
                  <a:lnTo>
                    <a:pt x="13797407" y="12700"/>
                  </a:lnTo>
                  <a:lnTo>
                    <a:pt x="13810107" y="12700"/>
                  </a:lnTo>
                  <a:lnTo>
                    <a:pt x="13810107" y="25400"/>
                  </a:lnTo>
                  <a:lnTo>
                    <a:pt x="12700" y="25400"/>
                  </a:lnTo>
                  <a:lnTo>
                    <a:pt x="12700" y="12700"/>
                  </a:lnTo>
                  <a:lnTo>
                    <a:pt x="25400" y="12700"/>
                  </a:lnTo>
                  <a:lnTo>
                    <a:pt x="25400" y="104140"/>
                  </a:lnTo>
                  <a:lnTo>
                    <a:pt x="12700" y="104140"/>
                  </a:lnTo>
                  <a:lnTo>
                    <a:pt x="12700" y="91440"/>
                  </a:lnTo>
                  <a:moveTo>
                    <a:pt x="12700" y="116840"/>
                  </a:moveTo>
                  <a:cubicBezTo>
                    <a:pt x="5715" y="116840"/>
                    <a:pt x="0" y="111125"/>
                    <a:pt x="0" y="104140"/>
                  </a:cubicBezTo>
                  <a:lnTo>
                    <a:pt x="0" y="12700"/>
                  </a:lnTo>
                  <a:cubicBezTo>
                    <a:pt x="0" y="5715"/>
                    <a:pt x="5715" y="0"/>
                    <a:pt x="12700" y="0"/>
                  </a:cubicBezTo>
                  <a:lnTo>
                    <a:pt x="13810107" y="0"/>
                  </a:lnTo>
                  <a:cubicBezTo>
                    <a:pt x="13817093" y="0"/>
                    <a:pt x="13822807" y="5715"/>
                    <a:pt x="13822807" y="12700"/>
                  </a:cubicBezTo>
                  <a:lnTo>
                    <a:pt x="13822807" y="104140"/>
                  </a:lnTo>
                  <a:cubicBezTo>
                    <a:pt x="13822807" y="111125"/>
                    <a:pt x="13817093" y="116840"/>
                    <a:pt x="13810107" y="116840"/>
                  </a:cubicBezTo>
                  <a:lnTo>
                    <a:pt x="12700" y="116840"/>
                  </a:lnTo>
                  <a:close/>
                </a:path>
              </a:pathLst>
            </a:custGeom>
            <a:solidFill>
              <a:srgbClr val="F46DBA"/>
            </a:solidFill>
          </p:spPr>
        </p:sp>
      </p:grpSp>
      <p:grpSp>
        <p:nvGrpSpPr>
          <p:cNvPr id="19" name="Group 19"/>
          <p:cNvGrpSpPr/>
          <p:nvPr/>
        </p:nvGrpSpPr>
        <p:grpSpPr>
          <a:xfrm>
            <a:off x="2172782" y="3893783"/>
            <a:ext cx="3906601" cy="1556833"/>
            <a:chOff x="0" y="0"/>
            <a:chExt cx="5225464" cy="2082418"/>
          </a:xfrm>
        </p:grpSpPr>
        <p:sp>
          <p:nvSpPr>
            <p:cNvPr id="20" name="Freeform 20"/>
            <p:cNvSpPr/>
            <p:nvPr/>
          </p:nvSpPr>
          <p:spPr>
            <a:xfrm>
              <a:off x="-323977" y="-128143"/>
              <a:ext cx="5841619" cy="2304669"/>
            </a:xfrm>
            <a:custGeom>
              <a:avLst/>
              <a:gdLst/>
              <a:ahLst/>
              <a:cxnLst/>
              <a:rect l="l" t="t" r="r" b="b"/>
              <a:pathLst>
                <a:path w="5841619" h="2304669">
                  <a:moveTo>
                    <a:pt x="77597" y="1996821"/>
                  </a:moveTo>
                  <a:lnTo>
                    <a:pt x="568579" y="1609217"/>
                  </a:lnTo>
                  <a:cubicBezTo>
                    <a:pt x="0" y="1123061"/>
                    <a:pt x="451358" y="544322"/>
                    <a:pt x="1611249" y="272161"/>
                  </a:cubicBezTo>
                  <a:cubicBezTo>
                    <a:pt x="2771140" y="0"/>
                    <a:pt x="4259961" y="123571"/>
                    <a:pt x="5050790" y="557530"/>
                  </a:cubicBezTo>
                  <a:cubicBezTo>
                    <a:pt x="5841619" y="991489"/>
                    <a:pt x="5675757" y="1593977"/>
                    <a:pt x="4667504" y="1949323"/>
                  </a:cubicBezTo>
                  <a:cubicBezTo>
                    <a:pt x="3659251" y="2304669"/>
                    <a:pt x="2138553" y="2296541"/>
                    <a:pt x="1154430" y="1930654"/>
                  </a:cubicBezTo>
                  <a:close/>
                </a:path>
              </a:pathLst>
            </a:custGeom>
            <a:solidFill>
              <a:srgbClr val="F46DBA"/>
            </a:solidFill>
          </p:spPr>
        </p:sp>
        <p:sp>
          <p:nvSpPr>
            <p:cNvPr id="21" name="TextBox 21"/>
            <p:cNvSpPr txBox="1"/>
            <p:nvPr/>
          </p:nvSpPr>
          <p:spPr>
            <a:xfrm>
              <a:off x="0" y="-9525"/>
              <a:ext cx="5225464" cy="2091943"/>
            </a:xfrm>
            <a:prstGeom prst="rect">
              <a:avLst/>
            </a:prstGeom>
          </p:spPr>
          <p:txBody>
            <a:bodyPr lIns="50638" tIns="50638" rIns="50638" bIns="50638" rtlCol="0" anchor="ctr"/>
            <a:lstStyle/>
            <a:p>
              <a:pPr algn="ctr">
                <a:lnSpc>
                  <a:spcPts val="2870"/>
                </a:lnSpc>
              </a:pPr>
              <a:r>
                <a:rPr lang="en-US" sz="2392">
                  <a:solidFill>
                    <a:srgbClr val="000000"/>
                  </a:solidFill>
                  <a:latin typeface="Arimo"/>
                  <a:ea typeface="Arimo"/>
                  <a:cs typeface="Arimo"/>
                  <a:sym typeface="Arimo"/>
                </a:rPr>
                <a:t>Can I pay the rent later ?</a:t>
              </a:r>
            </a:p>
          </p:txBody>
        </p:sp>
      </p:grpSp>
      <p:grpSp>
        <p:nvGrpSpPr>
          <p:cNvPr id="22" name="Group 22"/>
          <p:cNvGrpSpPr/>
          <p:nvPr/>
        </p:nvGrpSpPr>
        <p:grpSpPr>
          <a:xfrm>
            <a:off x="2524991" y="5713524"/>
            <a:ext cx="4308081" cy="1613806"/>
            <a:chOff x="0" y="0"/>
            <a:chExt cx="5225464" cy="1957458"/>
          </a:xfrm>
        </p:grpSpPr>
        <p:sp>
          <p:nvSpPr>
            <p:cNvPr id="23" name="Freeform 23"/>
            <p:cNvSpPr/>
            <p:nvPr/>
          </p:nvSpPr>
          <p:spPr>
            <a:xfrm>
              <a:off x="-300736" y="-93726"/>
              <a:ext cx="5847207" cy="2172716"/>
            </a:xfrm>
            <a:custGeom>
              <a:avLst/>
              <a:gdLst/>
              <a:ahLst/>
              <a:cxnLst/>
              <a:rect l="l" t="t" r="r" b="b"/>
              <a:pathLst>
                <a:path w="5847207" h="2172716">
                  <a:moveTo>
                    <a:pt x="5685155" y="350266"/>
                  </a:moveTo>
                  <a:lnTo>
                    <a:pt x="5303647" y="677164"/>
                  </a:lnTo>
                  <a:cubicBezTo>
                    <a:pt x="5847207" y="1138428"/>
                    <a:pt x="5366512" y="1678940"/>
                    <a:pt x="4192905" y="1925828"/>
                  </a:cubicBezTo>
                  <a:cubicBezTo>
                    <a:pt x="3019298" y="2172716"/>
                    <a:pt x="1537208" y="2045208"/>
                    <a:pt x="768604" y="1631315"/>
                  </a:cubicBezTo>
                  <a:cubicBezTo>
                    <a:pt x="0" y="1217422"/>
                    <a:pt x="196596" y="652526"/>
                    <a:pt x="1222883" y="326263"/>
                  </a:cubicBezTo>
                  <a:cubicBezTo>
                    <a:pt x="2249170" y="0"/>
                    <a:pt x="3768979" y="19177"/>
                    <a:pt x="4734306" y="370586"/>
                  </a:cubicBezTo>
                  <a:close/>
                </a:path>
              </a:pathLst>
            </a:custGeom>
            <a:solidFill>
              <a:srgbClr val="FDE2F1"/>
            </a:solidFill>
          </p:spPr>
        </p:sp>
        <p:sp>
          <p:nvSpPr>
            <p:cNvPr id="24" name="TextBox 24"/>
            <p:cNvSpPr txBox="1"/>
            <p:nvPr/>
          </p:nvSpPr>
          <p:spPr>
            <a:xfrm>
              <a:off x="0" y="-19050"/>
              <a:ext cx="5225464" cy="1976508"/>
            </a:xfrm>
            <a:prstGeom prst="rect">
              <a:avLst/>
            </a:prstGeom>
          </p:spPr>
          <p:txBody>
            <a:bodyPr lIns="55842" tIns="55842" rIns="55842" bIns="55842" rtlCol="0" anchor="ctr"/>
            <a:lstStyle/>
            <a:p>
              <a:pPr algn="ctr">
                <a:lnSpc>
                  <a:spcPts val="3033"/>
                </a:lnSpc>
              </a:pPr>
              <a:r>
                <a:rPr lang="en-US" sz="2528">
                  <a:solidFill>
                    <a:srgbClr val="000000"/>
                  </a:solidFill>
                  <a:latin typeface="Arimo"/>
                  <a:ea typeface="Arimo"/>
                  <a:cs typeface="Arimo"/>
                  <a:sym typeface="Arimo"/>
                </a:rPr>
                <a:t>Sorry, you need to checkout the payment before rent.</a:t>
              </a:r>
            </a:p>
          </p:txBody>
        </p:sp>
      </p:grpSp>
      <p:grpSp>
        <p:nvGrpSpPr>
          <p:cNvPr id="25" name="Group 25"/>
          <p:cNvGrpSpPr/>
          <p:nvPr/>
        </p:nvGrpSpPr>
        <p:grpSpPr>
          <a:xfrm>
            <a:off x="10240686" y="4262152"/>
            <a:ext cx="4187784" cy="600165"/>
            <a:chOff x="0" y="0"/>
            <a:chExt cx="5583712" cy="800220"/>
          </a:xfrm>
        </p:grpSpPr>
        <p:sp>
          <p:nvSpPr>
            <p:cNvPr id="26" name="Freeform 26"/>
            <p:cNvSpPr/>
            <p:nvPr/>
          </p:nvSpPr>
          <p:spPr>
            <a:xfrm>
              <a:off x="0" y="0"/>
              <a:ext cx="5583712" cy="800220"/>
            </a:xfrm>
            <a:custGeom>
              <a:avLst/>
              <a:gdLst/>
              <a:ahLst/>
              <a:cxnLst/>
              <a:rect l="l" t="t" r="r" b="b"/>
              <a:pathLst>
                <a:path w="5583712" h="800220">
                  <a:moveTo>
                    <a:pt x="0" y="0"/>
                  </a:moveTo>
                  <a:lnTo>
                    <a:pt x="5583712" y="0"/>
                  </a:lnTo>
                  <a:lnTo>
                    <a:pt x="5583712" y="800220"/>
                  </a:lnTo>
                  <a:lnTo>
                    <a:pt x="0" y="800220"/>
                  </a:lnTo>
                  <a:close/>
                </a:path>
              </a:pathLst>
            </a:custGeom>
            <a:solidFill>
              <a:srgbClr val="000000">
                <a:alpha val="0"/>
              </a:srgbClr>
            </a:solidFill>
          </p:spPr>
        </p:sp>
        <p:sp>
          <p:nvSpPr>
            <p:cNvPr id="27" name="TextBox 27"/>
            <p:cNvSpPr txBox="1"/>
            <p:nvPr/>
          </p:nvSpPr>
          <p:spPr>
            <a:xfrm>
              <a:off x="0" y="-19050"/>
              <a:ext cx="5583712" cy="819270"/>
            </a:xfrm>
            <a:prstGeom prst="rect">
              <a:avLst/>
            </a:prstGeom>
          </p:spPr>
          <p:txBody>
            <a:bodyPr lIns="0" tIns="0" rIns="0" bIns="0" rtlCol="0" anchor="t"/>
            <a:lstStyle/>
            <a:p>
              <a:pPr algn="ctr">
                <a:lnSpc>
                  <a:spcPts val="3600"/>
                </a:lnSpc>
              </a:pPr>
              <a:r>
                <a:rPr lang="en-US" sz="3000" b="1">
                  <a:solidFill>
                    <a:srgbClr val="F46DBA"/>
                  </a:solidFill>
                  <a:latin typeface="Arimo Bold"/>
                  <a:ea typeface="Arimo Bold"/>
                  <a:cs typeface="Arimo Bold"/>
                  <a:sym typeface="Arimo Bold"/>
                </a:rPr>
                <a:t>HR Knowledge Base</a:t>
              </a:r>
            </a:p>
          </p:txBody>
        </p:sp>
      </p:grpSp>
      <p:grpSp>
        <p:nvGrpSpPr>
          <p:cNvPr id="28" name="Group 28"/>
          <p:cNvGrpSpPr/>
          <p:nvPr/>
        </p:nvGrpSpPr>
        <p:grpSpPr>
          <a:xfrm>
            <a:off x="10454744" y="4937926"/>
            <a:ext cx="3759669" cy="2611280"/>
            <a:chOff x="0" y="0"/>
            <a:chExt cx="5012892" cy="3481706"/>
          </a:xfrm>
        </p:grpSpPr>
        <p:sp>
          <p:nvSpPr>
            <p:cNvPr id="29" name="Freeform 29"/>
            <p:cNvSpPr/>
            <p:nvPr/>
          </p:nvSpPr>
          <p:spPr>
            <a:xfrm>
              <a:off x="0" y="0"/>
              <a:ext cx="5012944" cy="3481705"/>
            </a:xfrm>
            <a:custGeom>
              <a:avLst/>
              <a:gdLst/>
              <a:ahLst/>
              <a:cxnLst/>
              <a:rect l="l" t="t" r="r" b="b"/>
              <a:pathLst>
                <a:path w="5012944" h="3481705">
                  <a:moveTo>
                    <a:pt x="0" y="0"/>
                  </a:moveTo>
                  <a:lnTo>
                    <a:pt x="5012944" y="0"/>
                  </a:lnTo>
                  <a:lnTo>
                    <a:pt x="5012944" y="3481705"/>
                  </a:lnTo>
                  <a:lnTo>
                    <a:pt x="0" y="3481705"/>
                  </a:lnTo>
                  <a:close/>
                </a:path>
              </a:pathLst>
            </a:custGeom>
            <a:solidFill>
              <a:srgbClr val="FDE2F1"/>
            </a:solidFill>
          </p:spPr>
        </p:sp>
      </p:grpSp>
      <p:grpSp>
        <p:nvGrpSpPr>
          <p:cNvPr id="30" name="Group 30"/>
          <p:cNvGrpSpPr/>
          <p:nvPr/>
        </p:nvGrpSpPr>
        <p:grpSpPr>
          <a:xfrm>
            <a:off x="10570229" y="5121112"/>
            <a:ext cx="3528701" cy="2206218"/>
            <a:chOff x="0" y="0"/>
            <a:chExt cx="4704934" cy="2941624"/>
          </a:xfrm>
        </p:grpSpPr>
        <p:sp>
          <p:nvSpPr>
            <p:cNvPr id="31" name="Freeform 31"/>
            <p:cNvSpPr/>
            <p:nvPr/>
          </p:nvSpPr>
          <p:spPr>
            <a:xfrm>
              <a:off x="0" y="0"/>
              <a:ext cx="4704969" cy="2941574"/>
            </a:xfrm>
            <a:custGeom>
              <a:avLst/>
              <a:gdLst/>
              <a:ahLst/>
              <a:cxnLst/>
              <a:rect l="l" t="t" r="r" b="b"/>
              <a:pathLst>
                <a:path w="4704969" h="2941574">
                  <a:moveTo>
                    <a:pt x="0" y="0"/>
                  </a:moveTo>
                  <a:lnTo>
                    <a:pt x="4704969" y="0"/>
                  </a:lnTo>
                  <a:lnTo>
                    <a:pt x="4704969" y="2941574"/>
                  </a:lnTo>
                  <a:lnTo>
                    <a:pt x="0" y="2941574"/>
                  </a:lnTo>
                  <a:close/>
                </a:path>
              </a:pathLst>
            </a:custGeom>
            <a:solidFill>
              <a:srgbClr val="F8A7D6"/>
            </a:solidFill>
          </p:spPr>
        </p:sp>
        <p:sp>
          <p:nvSpPr>
            <p:cNvPr id="32" name="TextBox 32"/>
            <p:cNvSpPr txBox="1"/>
            <p:nvPr/>
          </p:nvSpPr>
          <p:spPr>
            <a:xfrm>
              <a:off x="0" y="-19050"/>
              <a:ext cx="4704934" cy="2960674"/>
            </a:xfrm>
            <a:prstGeom prst="rect">
              <a:avLst/>
            </a:prstGeom>
          </p:spPr>
          <p:txBody>
            <a:bodyPr lIns="50800" tIns="50800" rIns="50800" bIns="50800" rtlCol="0" anchor="ctr"/>
            <a:lstStyle/>
            <a:p>
              <a:pPr algn="ctr">
                <a:lnSpc>
                  <a:spcPts val="3600"/>
                </a:lnSpc>
              </a:pPr>
              <a:r>
                <a:rPr lang="en-US" sz="3000" u="sng">
                  <a:solidFill>
                    <a:srgbClr val="000000"/>
                  </a:solidFill>
                  <a:latin typeface="Arimo"/>
                  <a:ea typeface="Arimo"/>
                  <a:cs typeface="Arimo"/>
                  <a:sym typeface="Arimo"/>
                </a:rPr>
                <a:t>Hotel Policy</a:t>
              </a:r>
            </a:p>
            <a:p>
              <a:pPr algn="ctr">
                <a:lnSpc>
                  <a:spcPts val="3240"/>
                </a:lnSpc>
              </a:pPr>
              <a:r>
                <a:rPr lang="en-US" sz="2700">
                  <a:solidFill>
                    <a:srgbClr val="000000"/>
                  </a:solidFill>
                  <a:latin typeface="Arimo"/>
                  <a:ea typeface="Arimo"/>
                  <a:cs typeface="Arimo"/>
                  <a:sym typeface="Arimo"/>
                </a:rPr>
                <a:t>Contains the entire customer policy for the Hotel/Resort</a:t>
              </a:r>
            </a:p>
          </p:txBody>
        </p:sp>
      </p:grpSp>
      <p:grpSp>
        <p:nvGrpSpPr>
          <p:cNvPr id="33" name="Group 33"/>
          <p:cNvGrpSpPr/>
          <p:nvPr/>
        </p:nvGrpSpPr>
        <p:grpSpPr>
          <a:xfrm>
            <a:off x="13393800" y="9434250"/>
            <a:ext cx="4114800" cy="547687"/>
            <a:chOff x="0" y="0"/>
            <a:chExt cx="5486400" cy="730250"/>
          </a:xfrm>
        </p:grpSpPr>
        <p:sp>
          <p:nvSpPr>
            <p:cNvPr id="34" name="Freeform 34"/>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35" name="TextBox 35"/>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24</a:t>
              </a: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676656" y="558603"/>
            <a:ext cx="17337024" cy="1712304"/>
            <a:chOff x="0" y="0"/>
            <a:chExt cx="23116032" cy="2283072"/>
          </a:xfrm>
        </p:grpSpPr>
        <p:sp>
          <p:nvSpPr>
            <p:cNvPr id="4" name="Freeform 4"/>
            <p:cNvSpPr/>
            <p:nvPr/>
          </p:nvSpPr>
          <p:spPr>
            <a:xfrm>
              <a:off x="0" y="0"/>
              <a:ext cx="23116032" cy="2283072"/>
            </a:xfrm>
            <a:custGeom>
              <a:avLst/>
              <a:gdLst/>
              <a:ahLst/>
              <a:cxnLst/>
              <a:rect l="l" t="t" r="r" b="b"/>
              <a:pathLst>
                <a:path w="23116032" h="2283072">
                  <a:moveTo>
                    <a:pt x="0" y="0"/>
                  </a:moveTo>
                  <a:lnTo>
                    <a:pt x="23116032" y="0"/>
                  </a:lnTo>
                  <a:lnTo>
                    <a:pt x="23116032" y="2283072"/>
                  </a:lnTo>
                  <a:lnTo>
                    <a:pt x="0" y="2283072"/>
                  </a:lnTo>
                  <a:close/>
                </a:path>
              </a:pathLst>
            </a:custGeom>
            <a:solidFill>
              <a:srgbClr val="000000">
                <a:alpha val="0"/>
              </a:srgbClr>
            </a:solidFill>
          </p:spPr>
        </p:sp>
        <p:sp>
          <p:nvSpPr>
            <p:cNvPr id="5" name="TextBox 5"/>
            <p:cNvSpPr txBox="1"/>
            <p:nvPr/>
          </p:nvSpPr>
          <p:spPr>
            <a:xfrm>
              <a:off x="0" y="38100"/>
              <a:ext cx="23116032" cy="224497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Agents can combine </a:t>
              </a:r>
              <a:r>
                <a:rPr lang="en-US" sz="4800" b="1">
                  <a:solidFill>
                    <a:srgbClr val="F46DBA"/>
                  </a:solidFill>
                  <a:latin typeface="Arimo Bold"/>
                  <a:ea typeface="Arimo Bold"/>
                  <a:cs typeface="Arimo Bold"/>
                  <a:sym typeface="Arimo Bold"/>
                </a:rPr>
                <a:t>Actions</a:t>
              </a:r>
              <a:r>
                <a:rPr lang="en-US" sz="4800" b="1">
                  <a:solidFill>
                    <a:srgbClr val="FFFFFF"/>
                  </a:solidFill>
                  <a:latin typeface="Arimo Bold"/>
                  <a:ea typeface="Arimo Bold"/>
                  <a:cs typeface="Arimo Bold"/>
                  <a:sym typeface="Arimo Bold"/>
                </a:rPr>
                <a:t> and </a:t>
              </a:r>
              <a:r>
                <a:rPr lang="en-US" sz="4800" b="1">
                  <a:solidFill>
                    <a:srgbClr val="F46DBA"/>
                  </a:solidFill>
                  <a:latin typeface="Arimo Bold"/>
                  <a:ea typeface="Arimo Bold"/>
                  <a:cs typeface="Arimo Bold"/>
                  <a:sym typeface="Arimo Bold"/>
                </a:rPr>
                <a:t>Knowledge Bases</a:t>
              </a:r>
            </a:p>
          </p:txBody>
        </p:sp>
      </p:grpSp>
      <p:grpSp>
        <p:nvGrpSpPr>
          <p:cNvPr id="6" name="Group 6"/>
          <p:cNvGrpSpPr/>
          <p:nvPr/>
        </p:nvGrpSpPr>
        <p:grpSpPr>
          <a:xfrm>
            <a:off x="7284846" y="3098163"/>
            <a:ext cx="10367090" cy="5867100"/>
            <a:chOff x="0" y="0"/>
            <a:chExt cx="13822786" cy="7822799"/>
          </a:xfrm>
        </p:grpSpPr>
        <p:sp>
          <p:nvSpPr>
            <p:cNvPr id="7" name="Freeform 7"/>
            <p:cNvSpPr/>
            <p:nvPr/>
          </p:nvSpPr>
          <p:spPr>
            <a:xfrm>
              <a:off x="12700" y="13978"/>
              <a:ext cx="13797407" cy="7794782"/>
            </a:xfrm>
            <a:custGeom>
              <a:avLst/>
              <a:gdLst/>
              <a:ahLst/>
              <a:cxnLst/>
              <a:rect l="l" t="t" r="r" b="b"/>
              <a:pathLst>
                <a:path w="13797407" h="7794782">
                  <a:moveTo>
                    <a:pt x="0" y="0"/>
                  </a:moveTo>
                  <a:lnTo>
                    <a:pt x="13797407" y="0"/>
                  </a:lnTo>
                  <a:lnTo>
                    <a:pt x="13797407" y="7794782"/>
                  </a:lnTo>
                  <a:lnTo>
                    <a:pt x="0" y="7794782"/>
                  </a:lnTo>
                  <a:close/>
                </a:path>
              </a:pathLst>
            </a:custGeom>
            <a:solidFill>
              <a:srgbClr val="0D0956"/>
            </a:solidFill>
          </p:spPr>
        </p:sp>
        <p:sp>
          <p:nvSpPr>
            <p:cNvPr id="8" name="Freeform 8"/>
            <p:cNvSpPr/>
            <p:nvPr/>
          </p:nvSpPr>
          <p:spPr>
            <a:xfrm>
              <a:off x="0" y="0"/>
              <a:ext cx="13822807" cy="7822737"/>
            </a:xfrm>
            <a:custGeom>
              <a:avLst/>
              <a:gdLst/>
              <a:ahLst/>
              <a:cxnLst/>
              <a:rect l="l" t="t" r="r" b="b"/>
              <a:pathLst>
                <a:path w="13822807" h="7822737">
                  <a:moveTo>
                    <a:pt x="12700" y="0"/>
                  </a:moveTo>
                  <a:lnTo>
                    <a:pt x="13810107" y="0"/>
                  </a:lnTo>
                  <a:cubicBezTo>
                    <a:pt x="13817093" y="0"/>
                    <a:pt x="13822807" y="6290"/>
                    <a:pt x="13822807" y="13978"/>
                  </a:cubicBezTo>
                  <a:lnTo>
                    <a:pt x="13822807" y="7808760"/>
                  </a:lnTo>
                  <a:cubicBezTo>
                    <a:pt x="13822807" y="7816447"/>
                    <a:pt x="13817093" y="7822737"/>
                    <a:pt x="13810107" y="7822737"/>
                  </a:cubicBezTo>
                  <a:lnTo>
                    <a:pt x="12700" y="7822737"/>
                  </a:lnTo>
                  <a:cubicBezTo>
                    <a:pt x="5715" y="7822737"/>
                    <a:pt x="0" y="7816447"/>
                    <a:pt x="0" y="7808760"/>
                  </a:cubicBezTo>
                  <a:lnTo>
                    <a:pt x="0" y="13978"/>
                  </a:lnTo>
                  <a:cubicBezTo>
                    <a:pt x="0" y="6290"/>
                    <a:pt x="5715" y="0"/>
                    <a:pt x="12700" y="0"/>
                  </a:cubicBezTo>
                  <a:moveTo>
                    <a:pt x="12700" y="27955"/>
                  </a:moveTo>
                  <a:lnTo>
                    <a:pt x="12700" y="13978"/>
                  </a:lnTo>
                  <a:lnTo>
                    <a:pt x="25400" y="13978"/>
                  </a:lnTo>
                  <a:lnTo>
                    <a:pt x="25400" y="7808760"/>
                  </a:lnTo>
                  <a:lnTo>
                    <a:pt x="12700" y="7808760"/>
                  </a:lnTo>
                  <a:lnTo>
                    <a:pt x="12700" y="7794782"/>
                  </a:lnTo>
                  <a:lnTo>
                    <a:pt x="13810107" y="7794782"/>
                  </a:lnTo>
                  <a:lnTo>
                    <a:pt x="13810107" y="7808760"/>
                  </a:lnTo>
                  <a:lnTo>
                    <a:pt x="13797407" y="7808760"/>
                  </a:lnTo>
                  <a:lnTo>
                    <a:pt x="13797407" y="13978"/>
                  </a:lnTo>
                  <a:lnTo>
                    <a:pt x="13810107" y="13978"/>
                  </a:lnTo>
                  <a:lnTo>
                    <a:pt x="13810107" y="27955"/>
                  </a:lnTo>
                  <a:lnTo>
                    <a:pt x="12700" y="27955"/>
                  </a:lnTo>
                  <a:close/>
                </a:path>
              </a:pathLst>
            </a:custGeom>
            <a:solidFill>
              <a:srgbClr val="F46DBA"/>
            </a:solidFill>
          </p:spPr>
        </p:sp>
      </p:grpSp>
      <p:grpSp>
        <p:nvGrpSpPr>
          <p:cNvPr id="9" name="Group 9"/>
          <p:cNvGrpSpPr/>
          <p:nvPr/>
        </p:nvGrpSpPr>
        <p:grpSpPr>
          <a:xfrm>
            <a:off x="7953879" y="3405498"/>
            <a:ext cx="9029022" cy="1445400"/>
            <a:chOff x="0" y="0"/>
            <a:chExt cx="12038696" cy="1927200"/>
          </a:xfrm>
        </p:grpSpPr>
        <p:sp>
          <p:nvSpPr>
            <p:cNvPr id="10" name="Freeform 10"/>
            <p:cNvSpPr/>
            <p:nvPr/>
          </p:nvSpPr>
          <p:spPr>
            <a:xfrm>
              <a:off x="0" y="0"/>
              <a:ext cx="12038711" cy="1927263"/>
            </a:xfrm>
            <a:custGeom>
              <a:avLst/>
              <a:gdLst/>
              <a:ahLst/>
              <a:cxnLst/>
              <a:rect l="l" t="t" r="r" b="b"/>
              <a:pathLst>
                <a:path w="12038711" h="1927263">
                  <a:moveTo>
                    <a:pt x="0" y="0"/>
                  </a:moveTo>
                  <a:lnTo>
                    <a:pt x="12038711" y="0"/>
                  </a:lnTo>
                  <a:lnTo>
                    <a:pt x="12038711" y="1927263"/>
                  </a:lnTo>
                  <a:lnTo>
                    <a:pt x="0" y="1927263"/>
                  </a:lnTo>
                  <a:close/>
                </a:path>
              </a:pathLst>
            </a:custGeom>
            <a:solidFill>
              <a:srgbClr val="D9D9D9"/>
            </a:solidFill>
          </p:spPr>
        </p:sp>
        <p:sp>
          <p:nvSpPr>
            <p:cNvPr id="11" name="TextBox 11"/>
            <p:cNvSpPr txBox="1"/>
            <p:nvPr/>
          </p:nvSpPr>
          <p:spPr>
            <a:xfrm>
              <a:off x="0" y="-19050"/>
              <a:ext cx="12038696" cy="1946250"/>
            </a:xfrm>
            <a:prstGeom prst="rect">
              <a:avLst/>
            </a:prstGeom>
          </p:spPr>
          <p:txBody>
            <a:bodyPr lIns="50800" tIns="50800" rIns="50800" bIns="50800" rtlCol="0" anchor="ctr"/>
            <a:lstStyle/>
            <a:p>
              <a:pPr algn="ctr">
                <a:lnSpc>
                  <a:spcPts val="3240"/>
                </a:lnSpc>
              </a:pPr>
              <a:r>
                <a:rPr lang="en-US" sz="2700" b="1">
                  <a:solidFill>
                    <a:srgbClr val="000000"/>
                  </a:solidFill>
                  <a:latin typeface="Arimo Bold"/>
                  <a:ea typeface="Arimo Bold"/>
                  <a:cs typeface="Arimo Bold"/>
                  <a:sym typeface="Arimo Bold"/>
                </a:rPr>
                <a:t>Instructions:</a:t>
              </a:r>
              <a:r>
                <a:rPr lang="en-US" sz="2700">
                  <a:solidFill>
                    <a:srgbClr val="000000"/>
                  </a:solidFill>
                  <a:latin typeface="Arimo"/>
                  <a:ea typeface="Arimo"/>
                  <a:cs typeface="Arimo"/>
                  <a:sym typeface="Arimo"/>
                </a:rPr>
                <a:t> “you are an Hotel agent, helping customer booking following Allowance Hotel, provide guidance to booking room”</a:t>
              </a:r>
            </a:p>
          </p:txBody>
        </p:sp>
      </p:grpSp>
      <p:grpSp>
        <p:nvGrpSpPr>
          <p:cNvPr id="12" name="Group 12"/>
          <p:cNvGrpSpPr/>
          <p:nvPr/>
        </p:nvGrpSpPr>
        <p:grpSpPr>
          <a:xfrm>
            <a:off x="9760170" y="2206011"/>
            <a:ext cx="6119172" cy="730225"/>
            <a:chOff x="0" y="0"/>
            <a:chExt cx="8158896" cy="973634"/>
          </a:xfrm>
        </p:grpSpPr>
        <p:sp>
          <p:nvSpPr>
            <p:cNvPr id="13" name="Freeform 13"/>
            <p:cNvSpPr/>
            <p:nvPr/>
          </p:nvSpPr>
          <p:spPr>
            <a:xfrm>
              <a:off x="0" y="0"/>
              <a:ext cx="8158895" cy="973634"/>
            </a:xfrm>
            <a:custGeom>
              <a:avLst/>
              <a:gdLst/>
              <a:ahLst/>
              <a:cxnLst/>
              <a:rect l="l" t="t" r="r" b="b"/>
              <a:pathLst>
                <a:path w="8158895" h="973634">
                  <a:moveTo>
                    <a:pt x="0" y="0"/>
                  </a:moveTo>
                  <a:lnTo>
                    <a:pt x="8158895" y="0"/>
                  </a:lnTo>
                  <a:lnTo>
                    <a:pt x="8158895" y="973634"/>
                  </a:lnTo>
                  <a:lnTo>
                    <a:pt x="0" y="973634"/>
                  </a:lnTo>
                  <a:close/>
                </a:path>
              </a:pathLst>
            </a:custGeom>
            <a:solidFill>
              <a:srgbClr val="000000">
                <a:alpha val="0"/>
              </a:srgbClr>
            </a:solidFill>
          </p:spPr>
        </p:sp>
        <p:sp>
          <p:nvSpPr>
            <p:cNvPr id="14" name="TextBox 14"/>
            <p:cNvSpPr txBox="1"/>
            <p:nvPr/>
          </p:nvSpPr>
          <p:spPr>
            <a:xfrm>
              <a:off x="0" y="-28575"/>
              <a:ext cx="8158896" cy="1002209"/>
            </a:xfrm>
            <a:prstGeom prst="rect">
              <a:avLst/>
            </a:prstGeom>
          </p:spPr>
          <p:txBody>
            <a:bodyPr lIns="0" tIns="0" rIns="0" bIns="0" rtlCol="0" anchor="t"/>
            <a:lstStyle/>
            <a:p>
              <a:pPr algn="ctr">
                <a:lnSpc>
                  <a:spcPts val="4320"/>
                </a:lnSpc>
              </a:pPr>
              <a:r>
                <a:rPr lang="en-US" sz="3600" b="1">
                  <a:solidFill>
                    <a:srgbClr val="F46DBA"/>
                  </a:solidFill>
                  <a:latin typeface="Arimo Bold"/>
                  <a:ea typeface="Arimo Bold"/>
                  <a:cs typeface="Arimo Bold"/>
                  <a:sym typeface="Arimo Bold"/>
                </a:rPr>
                <a:t>Hotel Reception Assistant</a:t>
              </a:r>
            </a:p>
          </p:txBody>
        </p:sp>
      </p:grpSp>
      <p:sp>
        <p:nvSpPr>
          <p:cNvPr id="15" name="Freeform 15"/>
          <p:cNvSpPr/>
          <p:nvPr/>
        </p:nvSpPr>
        <p:spPr>
          <a:xfrm>
            <a:off x="-82046" y="4171572"/>
            <a:ext cx="2524991" cy="2524991"/>
          </a:xfrm>
          <a:custGeom>
            <a:avLst/>
            <a:gdLst/>
            <a:ahLst/>
            <a:cxnLst/>
            <a:rect l="l" t="t" r="r" b="b"/>
            <a:pathLst>
              <a:path w="2524991" h="2524991">
                <a:moveTo>
                  <a:pt x="0" y="0"/>
                </a:moveTo>
                <a:lnTo>
                  <a:pt x="2524991" y="0"/>
                </a:lnTo>
                <a:lnTo>
                  <a:pt x="2524991" y="2524990"/>
                </a:lnTo>
                <a:lnTo>
                  <a:pt x="0" y="2524990"/>
                </a:lnTo>
                <a:lnTo>
                  <a:pt x="0" y="0"/>
                </a:lnTo>
                <a:close/>
              </a:path>
            </a:pathLst>
          </a:custGeom>
          <a:blipFill>
            <a:blip r:embed="rId4"/>
            <a:stretch>
              <a:fillRect/>
            </a:stretch>
          </a:blipFill>
        </p:spPr>
      </p:sp>
      <p:grpSp>
        <p:nvGrpSpPr>
          <p:cNvPr id="16" name="Group 16"/>
          <p:cNvGrpSpPr/>
          <p:nvPr/>
        </p:nvGrpSpPr>
        <p:grpSpPr>
          <a:xfrm>
            <a:off x="7284846" y="3098162"/>
            <a:ext cx="10367090" cy="87628"/>
            <a:chOff x="0" y="0"/>
            <a:chExt cx="13822786" cy="116838"/>
          </a:xfrm>
        </p:grpSpPr>
        <p:sp>
          <p:nvSpPr>
            <p:cNvPr id="17" name="Freeform 17"/>
            <p:cNvSpPr/>
            <p:nvPr/>
          </p:nvSpPr>
          <p:spPr>
            <a:xfrm>
              <a:off x="12700" y="12700"/>
              <a:ext cx="13797407" cy="91440"/>
            </a:xfrm>
            <a:custGeom>
              <a:avLst/>
              <a:gdLst/>
              <a:ahLst/>
              <a:cxnLst/>
              <a:rect l="l" t="t" r="r" b="b"/>
              <a:pathLst>
                <a:path w="13797407" h="91440">
                  <a:moveTo>
                    <a:pt x="0" y="91440"/>
                  </a:moveTo>
                  <a:lnTo>
                    <a:pt x="13797407" y="91440"/>
                  </a:lnTo>
                  <a:lnTo>
                    <a:pt x="13797407" y="0"/>
                  </a:lnTo>
                  <a:lnTo>
                    <a:pt x="0" y="0"/>
                  </a:lnTo>
                  <a:close/>
                </a:path>
              </a:pathLst>
            </a:custGeom>
            <a:solidFill>
              <a:srgbClr val="F46DBA"/>
            </a:solidFill>
          </p:spPr>
        </p:sp>
        <p:sp>
          <p:nvSpPr>
            <p:cNvPr id="18" name="Freeform 18"/>
            <p:cNvSpPr/>
            <p:nvPr/>
          </p:nvSpPr>
          <p:spPr>
            <a:xfrm>
              <a:off x="0" y="0"/>
              <a:ext cx="13822807" cy="116840"/>
            </a:xfrm>
            <a:custGeom>
              <a:avLst/>
              <a:gdLst/>
              <a:ahLst/>
              <a:cxnLst/>
              <a:rect l="l" t="t" r="r" b="b"/>
              <a:pathLst>
                <a:path w="13822807" h="116840">
                  <a:moveTo>
                    <a:pt x="12700" y="91440"/>
                  </a:moveTo>
                  <a:lnTo>
                    <a:pt x="13810107" y="91440"/>
                  </a:lnTo>
                  <a:lnTo>
                    <a:pt x="13810107" y="104140"/>
                  </a:lnTo>
                  <a:lnTo>
                    <a:pt x="13797407" y="104140"/>
                  </a:lnTo>
                  <a:lnTo>
                    <a:pt x="13797407" y="12700"/>
                  </a:lnTo>
                  <a:lnTo>
                    <a:pt x="13810107" y="12700"/>
                  </a:lnTo>
                  <a:lnTo>
                    <a:pt x="13810107" y="25400"/>
                  </a:lnTo>
                  <a:lnTo>
                    <a:pt x="12700" y="25400"/>
                  </a:lnTo>
                  <a:lnTo>
                    <a:pt x="12700" y="12700"/>
                  </a:lnTo>
                  <a:lnTo>
                    <a:pt x="25400" y="12700"/>
                  </a:lnTo>
                  <a:lnTo>
                    <a:pt x="25400" y="104140"/>
                  </a:lnTo>
                  <a:lnTo>
                    <a:pt x="12700" y="104140"/>
                  </a:lnTo>
                  <a:lnTo>
                    <a:pt x="12700" y="91440"/>
                  </a:lnTo>
                  <a:moveTo>
                    <a:pt x="12700" y="116840"/>
                  </a:moveTo>
                  <a:cubicBezTo>
                    <a:pt x="5715" y="116840"/>
                    <a:pt x="0" y="111125"/>
                    <a:pt x="0" y="104140"/>
                  </a:cubicBezTo>
                  <a:lnTo>
                    <a:pt x="0" y="12700"/>
                  </a:lnTo>
                  <a:cubicBezTo>
                    <a:pt x="0" y="5715"/>
                    <a:pt x="5715" y="0"/>
                    <a:pt x="12700" y="0"/>
                  </a:cubicBezTo>
                  <a:lnTo>
                    <a:pt x="13810107" y="0"/>
                  </a:lnTo>
                  <a:cubicBezTo>
                    <a:pt x="13817093" y="0"/>
                    <a:pt x="13822807" y="5715"/>
                    <a:pt x="13822807" y="12700"/>
                  </a:cubicBezTo>
                  <a:lnTo>
                    <a:pt x="13822807" y="104140"/>
                  </a:lnTo>
                  <a:cubicBezTo>
                    <a:pt x="13822807" y="111125"/>
                    <a:pt x="13817093" y="116840"/>
                    <a:pt x="13810107" y="116840"/>
                  </a:cubicBezTo>
                  <a:lnTo>
                    <a:pt x="12700" y="116840"/>
                  </a:lnTo>
                  <a:close/>
                </a:path>
              </a:pathLst>
            </a:custGeom>
            <a:solidFill>
              <a:srgbClr val="F46DBA"/>
            </a:solidFill>
          </p:spPr>
        </p:sp>
      </p:grpSp>
      <p:grpSp>
        <p:nvGrpSpPr>
          <p:cNvPr id="19" name="Group 19"/>
          <p:cNvGrpSpPr/>
          <p:nvPr/>
        </p:nvGrpSpPr>
        <p:grpSpPr>
          <a:xfrm>
            <a:off x="1754328" y="3113628"/>
            <a:ext cx="4779408" cy="1199886"/>
            <a:chOff x="0" y="0"/>
            <a:chExt cx="6372544" cy="1599848"/>
          </a:xfrm>
        </p:grpSpPr>
        <p:sp>
          <p:nvSpPr>
            <p:cNvPr id="20" name="Freeform 20"/>
            <p:cNvSpPr/>
            <p:nvPr/>
          </p:nvSpPr>
          <p:spPr>
            <a:xfrm>
              <a:off x="-276479" y="-87630"/>
              <a:ext cx="7038467" cy="1819783"/>
            </a:xfrm>
            <a:custGeom>
              <a:avLst/>
              <a:gdLst/>
              <a:ahLst/>
              <a:cxnLst/>
              <a:rect l="l" t="t" r="r" b="b"/>
              <a:pathLst>
                <a:path w="7038467" h="1819783">
                  <a:moveTo>
                    <a:pt x="693928" y="1819783"/>
                  </a:moveTo>
                  <a:lnTo>
                    <a:pt x="1105662" y="1425829"/>
                  </a:lnTo>
                  <a:cubicBezTo>
                    <a:pt x="1270" y="1121029"/>
                    <a:pt x="0" y="655320"/>
                    <a:pt x="1102868" y="350139"/>
                  </a:cubicBezTo>
                  <a:cubicBezTo>
                    <a:pt x="2205736" y="44958"/>
                    <a:pt x="4051681" y="0"/>
                    <a:pt x="5367528" y="246253"/>
                  </a:cubicBezTo>
                  <a:cubicBezTo>
                    <a:pt x="6683375" y="492506"/>
                    <a:pt x="7038467" y="949579"/>
                    <a:pt x="6187821" y="1302004"/>
                  </a:cubicBezTo>
                  <a:cubicBezTo>
                    <a:pt x="5337175" y="1654429"/>
                    <a:pt x="3559302" y="1787017"/>
                    <a:pt x="2080387" y="1608201"/>
                  </a:cubicBezTo>
                  <a:close/>
                </a:path>
              </a:pathLst>
            </a:custGeom>
            <a:solidFill>
              <a:srgbClr val="F46DBA"/>
            </a:solidFill>
          </p:spPr>
        </p:sp>
        <p:sp>
          <p:nvSpPr>
            <p:cNvPr id="21" name="TextBox 21"/>
            <p:cNvSpPr txBox="1"/>
            <p:nvPr/>
          </p:nvSpPr>
          <p:spPr>
            <a:xfrm>
              <a:off x="0" y="-9525"/>
              <a:ext cx="6372544" cy="1609373"/>
            </a:xfrm>
            <a:prstGeom prst="rect">
              <a:avLst/>
            </a:prstGeom>
          </p:spPr>
          <p:txBody>
            <a:bodyPr lIns="50800" tIns="50800" rIns="50800" bIns="50800" rtlCol="0" anchor="ctr"/>
            <a:lstStyle/>
            <a:p>
              <a:pPr algn="ctr">
                <a:lnSpc>
                  <a:spcPts val="2879"/>
                </a:lnSpc>
              </a:pPr>
              <a:r>
                <a:rPr lang="en-US" sz="2400">
                  <a:solidFill>
                    <a:srgbClr val="000000"/>
                  </a:solidFill>
                  <a:latin typeface="Arimo"/>
                  <a:ea typeface="Arimo"/>
                  <a:cs typeface="Arimo"/>
                  <a:sym typeface="Arimo"/>
                </a:rPr>
                <a:t>What types of rooms does the hotel have?</a:t>
              </a:r>
            </a:p>
          </p:txBody>
        </p:sp>
      </p:grpSp>
      <p:grpSp>
        <p:nvGrpSpPr>
          <p:cNvPr id="22" name="Group 22"/>
          <p:cNvGrpSpPr/>
          <p:nvPr/>
        </p:nvGrpSpPr>
        <p:grpSpPr>
          <a:xfrm>
            <a:off x="2947942" y="4381418"/>
            <a:ext cx="3922200" cy="1579078"/>
            <a:chOff x="0" y="0"/>
            <a:chExt cx="5229600" cy="2105438"/>
          </a:xfrm>
        </p:grpSpPr>
        <p:sp>
          <p:nvSpPr>
            <p:cNvPr id="23" name="Freeform 23"/>
            <p:cNvSpPr/>
            <p:nvPr/>
          </p:nvSpPr>
          <p:spPr>
            <a:xfrm>
              <a:off x="-297053" y="-130175"/>
              <a:ext cx="5849620" cy="2333752"/>
            </a:xfrm>
            <a:custGeom>
              <a:avLst/>
              <a:gdLst/>
              <a:ahLst/>
              <a:cxnLst/>
              <a:rect l="l" t="t" r="r" b="b"/>
              <a:pathLst>
                <a:path w="5849620" h="2333752">
                  <a:moveTo>
                    <a:pt x="5597525" y="1950974"/>
                  </a:moveTo>
                  <a:lnTo>
                    <a:pt x="4715383" y="1945132"/>
                  </a:lnTo>
                  <a:cubicBezTo>
                    <a:pt x="3740023" y="2319147"/>
                    <a:pt x="2218436" y="2333752"/>
                    <a:pt x="1200150" y="1978787"/>
                  </a:cubicBezTo>
                  <a:cubicBezTo>
                    <a:pt x="181864" y="1623822"/>
                    <a:pt x="0" y="1015365"/>
                    <a:pt x="780161" y="573278"/>
                  </a:cubicBezTo>
                  <a:cubicBezTo>
                    <a:pt x="1560322" y="131191"/>
                    <a:pt x="3046984" y="0"/>
                    <a:pt x="4214876" y="270256"/>
                  </a:cubicBezTo>
                  <a:cubicBezTo>
                    <a:pt x="5382768" y="540512"/>
                    <a:pt x="5849620" y="1123696"/>
                    <a:pt x="5293360" y="1617599"/>
                  </a:cubicBezTo>
                  <a:close/>
                </a:path>
              </a:pathLst>
            </a:custGeom>
            <a:solidFill>
              <a:srgbClr val="FDE2F1"/>
            </a:solidFill>
          </p:spPr>
        </p:sp>
        <p:sp>
          <p:nvSpPr>
            <p:cNvPr id="24" name="TextBox 24"/>
            <p:cNvSpPr txBox="1"/>
            <p:nvPr/>
          </p:nvSpPr>
          <p:spPr>
            <a:xfrm>
              <a:off x="0" y="-9525"/>
              <a:ext cx="5229600" cy="2114963"/>
            </a:xfrm>
            <a:prstGeom prst="rect">
              <a:avLst/>
            </a:prstGeom>
          </p:spPr>
          <p:txBody>
            <a:bodyPr lIns="50800" tIns="50800" rIns="50800" bIns="50800" rtlCol="0" anchor="ctr"/>
            <a:lstStyle/>
            <a:p>
              <a:pPr algn="ctr">
                <a:lnSpc>
                  <a:spcPts val="2879"/>
                </a:lnSpc>
              </a:pPr>
              <a:r>
                <a:rPr lang="en-US" sz="2400">
                  <a:solidFill>
                    <a:srgbClr val="000000"/>
                  </a:solidFill>
                  <a:latin typeface="Arimo"/>
                  <a:ea typeface="Arimo"/>
                  <a:cs typeface="Arimo"/>
                  <a:sym typeface="Arimo"/>
                </a:rPr>
                <a:t>Sea View, Mountain View,</a:t>
              </a:r>
            </a:p>
            <a:p>
              <a:pPr algn="ctr">
                <a:lnSpc>
                  <a:spcPts val="2879"/>
                </a:lnSpc>
              </a:pPr>
              <a:r>
                <a:rPr lang="en-US" sz="2400">
                  <a:solidFill>
                    <a:srgbClr val="000000"/>
                  </a:solidFill>
                  <a:latin typeface="Arimo"/>
                  <a:ea typeface="Arimo"/>
                  <a:cs typeface="Arimo"/>
                  <a:sym typeface="Arimo"/>
                </a:rPr>
                <a:t>Kingdom Type</a:t>
              </a:r>
            </a:p>
          </p:txBody>
        </p:sp>
      </p:grpSp>
      <p:grpSp>
        <p:nvGrpSpPr>
          <p:cNvPr id="25" name="Group 25"/>
          <p:cNvGrpSpPr/>
          <p:nvPr/>
        </p:nvGrpSpPr>
        <p:grpSpPr>
          <a:xfrm>
            <a:off x="7430128" y="8063571"/>
            <a:ext cx="5082184" cy="613283"/>
            <a:chOff x="0" y="0"/>
            <a:chExt cx="6776246" cy="817711"/>
          </a:xfrm>
        </p:grpSpPr>
        <p:sp>
          <p:nvSpPr>
            <p:cNvPr id="26" name="Freeform 26"/>
            <p:cNvSpPr/>
            <p:nvPr/>
          </p:nvSpPr>
          <p:spPr>
            <a:xfrm>
              <a:off x="0" y="0"/>
              <a:ext cx="6776245" cy="817711"/>
            </a:xfrm>
            <a:custGeom>
              <a:avLst/>
              <a:gdLst/>
              <a:ahLst/>
              <a:cxnLst/>
              <a:rect l="l" t="t" r="r" b="b"/>
              <a:pathLst>
                <a:path w="6776245" h="817711">
                  <a:moveTo>
                    <a:pt x="0" y="0"/>
                  </a:moveTo>
                  <a:lnTo>
                    <a:pt x="6776245" y="0"/>
                  </a:lnTo>
                  <a:lnTo>
                    <a:pt x="6776245" y="817711"/>
                  </a:lnTo>
                  <a:lnTo>
                    <a:pt x="0" y="817711"/>
                  </a:lnTo>
                  <a:close/>
                </a:path>
              </a:pathLst>
            </a:custGeom>
            <a:solidFill>
              <a:srgbClr val="000000">
                <a:alpha val="0"/>
              </a:srgbClr>
            </a:solidFill>
          </p:spPr>
        </p:sp>
        <p:sp>
          <p:nvSpPr>
            <p:cNvPr id="27" name="TextBox 27"/>
            <p:cNvSpPr txBox="1"/>
            <p:nvPr/>
          </p:nvSpPr>
          <p:spPr>
            <a:xfrm>
              <a:off x="0" y="-19050"/>
              <a:ext cx="6776246" cy="836761"/>
            </a:xfrm>
            <a:prstGeom prst="rect">
              <a:avLst/>
            </a:prstGeom>
          </p:spPr>
          <p:txBody>
            <a:bodyPr lIns="0" tIns="0" rIns="0" bIns="0" rtlCol="0" anchor="t"/>
            <a:lstStyle/>
            <a:p>
              <a:pPr algn="ctr">
                <a:lnSpc>
                  <a:spcPts val="3600"/>
                </a:lnSpc>
              </a:pPr>
              <a:r>
                <a:rPr lang="en-US" sz="3000" b="1">
                  <a:solidFill>
                    <a:srgbClr val="F46DBA"/>
                  </a:solidFill>
                  <a:latin typeface="Arimo Bold"/>
                  <a:ea typeface="Arimo Bold"/>
                  <a:cs typeface="Arimo Bold"/>
                  <a:sym typeface="Arimo Bold"/>
                </a:rPr>
                <a:t>Reception Knowledge Base</a:t>
              </a:r>
            </a:p>
          </p:txBody>
        </p:sp>
      </p:grpSp>
      <p:grpSp>
        <p:nvGrpSpPr>
          <p:cNvPr id="28" name="Group 28"/>
          <p:cNvGrpSpPr/>
          <p:nvPr/>
        </p:nvGrpSpPr>
        <p:grpSpPr>
          <a:xfrm>
            <a:off x="8091385" y="5290366"/>
            <a:ext cx="3759669" cy="2611280"/>
            <a:chOff x="0" y="0"/>
            <a:chExt cx="5012892" cy="3481706"/>
          </a:xfrm>
        </p:grpSpPr>
        <p:sp>
          <p:nvSpPr>
            <p:cNvPr id="29" name="Freeform 29"/>
            <p:cNvSpPr/>
            <p:nvPr/>
          </p:nvSpPr>
          <p:spPr>
            <a:xfrm>
              <a:off x="0" y="0"/>
              <a:ext cx="5012944" cy="3481705"/>
            </a:xfrm>
            <a:custGeom>
              <a:avLst/>
              <a:gdLst/>
              <a:ahLst/>
              <a:cxnLst/>
              <a:rect l="l" t="t" r="r" b="b"/>
              <a:pathLst>
                <a:path w="5012944" h="3481705">
                  <a:moveTo>
                    <a:pt x="0" y="0"/>
                  </a:moveTo>
                  <a:lnTo>
                    <a:pt x="5012944" y="0"/>
                  </a:lnTo>
                  <a:lnTo>
                    <a:pt x="5012944" y="3481705"/>
                  </a:lnTo>
                  <a:lnTo>
                    <a:pt x="0" y="3481705"/>
                  </a:lnTo>
                  <a:close/>
                </a:path>
              </a:pathLst>
            </a:custGeom>
            <a:solidFill>
              <a:srgbClr val="FDE2F1"/>
            </a:solidFill>
          </p:spPr>
        </p:sp>
      </p:grpSp>
      <p:grpSp>
        <p:nvGrpSpPr>
          <p:cNvPr id="30" name="Group 30"/>
          <p:cNvGrpSpPr/>
          <p:nvPr/>
        </p:nvGrpSpPr>
        <p:grpSpPr>
          <a:xfrm>
            <a:off x="8184036" y="5473552"/>
            <a:ext cx="3528701" cy="2206218"/>
            <a:chOff x="0" y="0"/>
            <a:chExt cx="4704934" cy="2941624"/>
          </a:xfrm>
        </p:grpSpPr>
        <p:sp>
          <p:nvSpPr>
            <p:cNvPr id="31" name="Freeform 31"/>
            <p:cNvSpPr/>
            <p:nvPr/>
          </p:nvSpPr>
          <p:spPr>
            <a:xfrm>
              <a:off x="0" y="0"/>
              <a:ext cx="4704969" cy="2941574"/>
            </a:xfrm>
            <a:custGeom>
              <a:avLst/>
              <a:gdLst/>
              <a:ahLst/>
              <a:cxnLst/>
              <a:rect l="l" t="t" r="r" b="b"/>
              <a:pathLst>
                <a:path w="4704969" h="2941574">
                  <a:moveTo>
                    <a:pt x="0" y="0"/>
                  </a:moveTo>
                  <a:lnTo>
                    <a:pt x="4704969" y="0"/>
                  </a:lnTo>
                  <a:lnTo>
                    <a:pt x="4704969" y="2941574"/>
                  </a:lnTo>
                  <a:lnTo>
                    <a:pt x="0" y="2941574"/>
                  </a:lnTo>
                  <a:close/>
                </a:path>
              </a:pathLst>
            </a:custGeom>
            <a:solidFill>
              <a:srgbClr val="F8A7D6"/>
            </a:solidFill>
          </p:spPr>
        </p:sp>
        <p:sp>
          <p:nvSpPr>
            <p:cNvPr id="32" name="TextBox 32"/>
            <p:cNvSpPr txBox="1"/>
            <p:nvPr/>
          </p:nvSpPr>
          <p:spPr>
            <a:xfrm>
              <a:off x="0" y="-19050"/>
              <a:ext cx="4704934" cy="2960674"/>
            </a:xfrm>
            <a:prstGeom prst="rect">
              <a:avLst/>
            </a:prstGeom>
          </p:spPr>
          <p:txBody>
            <a:bodyPr lIns="50800" tIns="50800" rIns="50800" bIns="50800" rtlCol="0" anchor="ctr"/>
            <a:lstStyle/>
            <a:p>
              <a:pPr algn="ctr">
                <a:lnSpc>
                  <a:spcPts val="3600"/>
                </a:lnSpc>
              </a:pPr>
              <a:r>
                <a:rPr lang="en-US" sz="3000" u="sng">
                  <a:solidFill>
                    <a:srgbClr val="000000"/>
                  </a:solidFill>
                  <a:latin typeface="Arimo"/>
                  <a:ea typeface="Arimo"/>
                  <a:cs typeface="Arimo"/>
                  <a:sym typeface="Arimo"/>
                </a:rPr>
                <a:t>Hotel Policy</a:t>
              </a:r>
            </a:p>
            <a:p>
              <a:pPr algn="ctr">
                <a:lnSpc>
                  <a:spcPts val="3240"/>
                </a:lnSpc>
              </a:pPr>
              <a:r>
                <a:rPr lang="en-US" sz="2700">
                  <a:solidFill>
                    <a:srgbClr val="000000"/>
                  </a:solidFill>
                  <a:latin typeface="Arimo"/>
                  <a:ea typeface="Arimo"/>
                  <a:cs typeface="Arimo"/>
                  <a:sym typeface="Arimo"/>
                </a:rPr>
                <a:t>Contains the entire hotel policy for the customer</a:t>
              </a:r>
            </a:p>
          </p:txBody>
        </p:sp>
      </p:grpSp>
      <p:grpSp>
        <p:nvGrpSpPr>
          <p:cNvPr id="33" name="Group 33"/>
          <p:cNvGrpSpPr/>
          <p:nvPr/>
        </p:nvGrpSpPr>
        <p:grpSpPr>
          <a:xfrm>
            <a:off x="12894739" y="8023540"/>
            <a:ext cx="3865500" cy="653315"/>
            <a:chOff x="0" y="0"/>
            <a:chExt cx="5154000" cy="871086"/>
          </a:xfrm>
        </p:grpSpPr>
        <p:sp>
          <p:nvSpPr>
            <p:cNvPr id="34" name="Freeform 34"/>
            <p:cNvSpPr/>
            <p:nvPr/>
          </p:nvSpPr>
          <p:spPr>
            <a:xfrm>
              <a:off x="0" y="0"/>
              <a:ext cx="5154000" cy="871086"/>
            </a:xfrm>
            <a:custGeom>
              <a:avLst/>
              <a:gdLst/>
              <a:ahLst/>
              <a:cxnLst/>
              <a:rect l="l" t="t" r="r" b="b"/>
              <a:pathLst>
                <a:path w="5154000" h="871086">
                  <a:moveTo>
                    <a:pt x="0" y="0"/>
                  </a:moveTo>
                  <a:lnTo>
                    <a:pt x="5154000" y="0"/>
                  </a:lnTo>
                  <a:lnTo>
                    <a:pt x="5154000" y="871086"/>
                  </a:lnTo>
                  <a:lnTo>
                    <a:pt x="0" y="871086"/>
                  </a:lnTo>
                  <a:close/>
                </a:path>
              </a:pathLst>
            </a:custGeom>
            <a:solidFill>
              <a:srgbClr val="000000">
                <a:alpha val="0"/>
              </a:srgbClr>
            </a:solidFill>
          </p:spPr>
        </p:sp>
        <p:sp>
          <p:nvSpPr>
            <p:cNvPr id="35" name="TextBox 35"/>
            <p:cNvSpPr txBox="1"/>
            <p:nvPr/>
          </p:nvSpPr>
          <p:spPr>
            <a:xfrm>
              <a:off x="0" y="-19050"/>
              <a:ext cx="5154000" cy="890136"/>
            </a:xfrm>
            <a:prstGeom prst="rect">
              <a:avLst/>
            </a:prstGeom>
          </p:spPr>
          <p:txBody>
            <a:bodyPr lIns="0" tIns="0" rIns="0" bIns="0" rtlCol="0" anchor="t"/>
            <a:lstStyle/>
            <a:p>
              <a:pPr algn="ctr">
                <a:lnSpc>
                  <a:spcPts val="3600"/>
                </a:lnSpc>
              </a:pPr>
              <a:r>
                <a:rPr lang="en-US" sz="3000" b="1">
                  <a:solidFill>
                    <a:srgbClr val="FF8500"/>
                  </a:solidFill>
                  <a:latin typeface="Arimo Bold"/>
                  <a:ea typeface="Arimo Bold"/>
                  <a:cs typeface="Arimo Bold"/>
                  <a:sym typeface="Arimo Bold"/>
                </a:rPr>
                <a:t>Reception Actions</a:t>
              </a:r>
            </a:p>
          </p:txBody>
        </p:sp>
      </p:grpSp>
      <p:grpSp>
        <p:nvGrpSpPr>
          <p:cNvPr id="36" name="Group 36"/>
          <p:cNvGrpSpPr/>
          <p:nvPr/>
        </p:nvGrpSpPr>
        <p:grpSpPr>
          <a:xfrm>
            <a:off x="12679257" y="5290366"/>
            <a:ext cx="4269483" cy="2611280"/>
            <a:chOff x="0" y="0"/>
            <a:chExt cx="5692644" cy="3481706"/>
          </a:xfrm>
        </p:grpSpPr>
        <p:sp>
          <p:nvSpPr>
            <p:cNvPr id="37" name="Freeform 37"/>
            <p:cNvSpPr/>
            <p:nvPr/>
          </p:nvSpPr>
          <p:spPr>
            <a:xfrm>
              <a:off x="0" y="0"/>
              <a:ext cx="5692648" cy="3481705"/>
            </a:xfrm>
            <a:custGeom>
              <a:avLst/>
              <a:gdLst/>
              <a:ahLst/>
              <a:cxnLst/>
              <a:rect l="l" t="t" r="r" b="b"/>
              <a:pathLst>
                <a:path w="5692648" h="3481705">
                  <a:moveTo>
                    <a:pt x="0" y="0"/>
                  </a:moveTo>
                  <a:lnTo>
                    <a:pt x="5692648" y="0"/>
                  </a:lnTo>
                  <a:lnTo>
                    <a:pt x="5692648" y="3481705"/>
                  </a:lnTo>
                  <a:lnTo>
                    <a:pt x="0" y="3481705"/>
                  </a:lnTo>
                  <a:close/>
                </a:path>
              </a:pathLst>
            </a:custGeom>
            <a:solidFill>
              <a:srgbClr val="FFE7CC"/>
            </a:solidFill>
          </p:spPr>
        </p:sp>
      </p:grpSp>
      <p:grpSp>
        <p:nvGrpSpPr>
          <p:cNvPr id="38" name="Group 38"/>
          <p:cNvGrpSpPr/>
          <p:nvPr/>
        </p:nvGrpSpPr>
        <p:grpSpPr>
          <a:xfrm>
            <a:off x="12819756" y="5473552"/>
            <a:ext cx="4015467" cy="2206218"/>
            <a:chOff x="0" y="0"/>
            <a:chExt cx="5353956" cy="2941624"/>
          </a:xfrm>
        </p:grpSpPr>
        <p:sp>
          <p:nvSpPr>
            <p:cNvPr id="39" name="Freeform 39"/>
            <p:cNvSpPr/>
            <p:nvPr/>
          </p:nvSpPr>
          <p:spPr>
            <a:xfrm>
              <a:off x="0" y="0"/>
              <a:ext cx="5353939" cy="2941574"/>
            </a:xfrm>
            <a:custGeom>
              <a:avLst/>
              <a:gdLst/>
              <a:ahLst/>
              <a:cxnLst/>
              <a:rect l="l" t="t" r="r" b="b"/>
              <a:pathLst>
                <a:path w="5353939" h="2941574">
                  <a:moveTo>
                    <a:pt x="0" y="0"/>
                  </a:moveTo>
                  <a:lnTo>
                    <a:pt x="5353939" y="0"/>
                  </a:lnTo>
                  <a:lnTo>
                    <a:pt x="5353939" y="2941574"/>
                  </a:lnTo>
                  <a:lnTo>
                    <a:pt x="0" y="2941574"/>
                  </a:lnTo>
                  <a:close/>
                </a:path>
              </a:pathLst>
            </a:custGeom>
            <a:solidFill>
              <a:srgbClr val="FFB666"/>
            </a:solidFill>
          </p:spPr>
        </p:sp>
        <p:sp>
          <p:nvSpPr>
            <p:cNvPr id="40" name="TextBox 40"/>
            <p:cNvSpPr txBox="1"/>
            <p:nvPr/>
          </p:nvSpPr>
          <p:spPr>
            <a:xfrm>
              <a:off x="0" y="-19050"/>
              <a:ext cx="5353956" cy="2960674"/>
            </a:xfrm>
            <a:prstGeom prst="rect">
              <a:avLst/>
            </a:prstGeom>
          </p:spPr>
          <p:txBody>
            <a:bodyPr lIns="50800" tIns="50800" rIns="50800" bIns="50800" rtlCol="0" anchor="ctr"/>
            <a:lstStyle/>
            <a:p>
              <a:pPr algn="ctr">
                <a:lnSpc>
                  <a:spcPts val="3600"/>
                </a:lnSpc>
              </a:pPr>
              <a:r>
                <a:rPr lang="en-US" sz="3000" u="sng">
                  <a:solidFill>
                    <a:srgbClr val="000000"/>
                  </a:solidFill>
                  <a:latin typeface="Arimo"/>
                  <a:ea typeface="Arimo"/>
                  <a:cs typeface="Arimo"/>
                  <a:sym typeface="Arimo"/>
                </a:rPr>
                <a:t>Customer Information</a:t>
              </a:r>
            </a:p>
            <a:p>
              <a:pPr algn="ctr">
                <a:lnSpc>
                  <a:spcPts val="3240"/>
                </a:lnSpc>
              </a:pPr>
              <a:r>
                <a:rPr lang="en-US" sz="2700" b="1">
                  <a:solidFill>
                    <a:srgbClr val="000000"/>
                  </a:solidFill>
                  <a:latin typeface="Arimo Bold"/>
                  <a:ea typeface="Arimo Bold"/>
                  <a:cs typeface="Arimo Bold"/>
                  <a:sym typeface="Arimo Bold"/>
                </a:rPr>
                <a:t>In: </a:t>
              </a:r>
              <a:r>
                <a:rPr lang="en-US" sz="2700">
                  <a:solidFill>
                    <a:srgbClr val="000000"/>
                  </a:solidFill>
                  <a:latin typeface="Arimo"/>
                  <a:ea typeface="Arimo"/>
                  <a:cs typeface="Arimo"/>
                  <a:sym typeface="Arimo"/>
                </a:rPr>
                <a:t>date, name, phone</a:t>
              </a:r>
            </a:p>
            <a:p>
              <a:pPr algn="ctr">
                <a:lnSpc>
                  <a:spcPts val="3240"/>
                </a:lnSpc>
              </a:pPr>
              <a:r>
                <a:rPr lang="en-US" sz="2700" b="1">
                  <a:solidFill>
                    <a:srgbClr val="000000"/>
                  </a:solidFill>
                  <a:latin typeface="Arimo Bold"/>
                  <a:ea typeface="Arimo Bold"/>
                  <a:cs typeface="Arimo Bold"/>
                  <a:sym typeface="Arimo Bold"/>
                </a:rPr>
                <a:t>Out: </a:t>
              </a:r>
              <a:r>
                <a:rPr lang="en-US" sz="2700">
                  <a:solidFill>
                    <a:srgbClr val="000000"/>
                  </a:solidFill>
                  <a:latin typeface="Arimo"/>
                  <a:ea typeface="Arimo"/>
                  <a:cs typeface="Arimo"/>
                  <a:sym typeface="Arimo"/>
                </a:rPr>
                <a:t>bookingId confirmed</a:t>
              </a:r>
            </a:p>
          </p:txBody>
        </p:sp>
      </p:grpSp>
      <p:grpSp>
        <p:nvGrpSpPr>
          <p:cNvPr id="41" name="Group 41"/>
          <p:cNvGrpSpPr/>
          <p:nvPr/>
        </p:nvGrpSpPr>
        <p:grpSpPr>
          <a:xfrm>
            <a:off x="1754328" y="6299391"/>
            <a:ext cx="4558968" cy="1043074"/>
            <a:chOff x="0" y="0"/>
            <a:chExt cx="5949934" cy="1361322"/>
          </a:xfrm>
        </p:grpSpPr>
        <p:sp>
          <p:nvSpPr>
            <p:cNvPr id="42" name="Freeform 42"/>
            <p:cNvSpPr/>
            <p:nvPr/>
          </p:nvSpPr>
          <p:spPr>
            <a:xfrm>
              <a:off x="-318516" y="-296799"/>
              <a:ext cx="6639560" cy="1740408"/>
            </a:xfrm>
            <a:custGeom>
              <a:avLst/>
              <a:gdLst/>
              <a:ahLst/>
              <a:cxnLst/>
              <a:rect l="l" t="t" r="r" b="b"/>
              <a:pathLst>
                <a:path w="6639560" h="1740408">
                  <a:moveTo>
                    <a:pt x="625094" y="0"/>
                  </a:moveTo>
                  <a:lnTo>
                    <a:pt x="2227834" y="342011"/>
                  </a:lnTo>
                  <a:cubicBezTo>
                    <a:pt x="3658743" y="216408"/>
                    <a:pt x="5272532" y="360045"/>
                    <a:pt x="5956046" y="673862"/>
                  </a:cubicBezTo>
                  <a:cubicBezTo>
                    <a:pt x="6639560" y="987679"/>
                    <a:pt x="6169279" y="1369060"/>
                    <a:pt x="4869434" y="1554734"/>
                  </a:cubicBezTo>
                  <a:cubicBezTo>
                    <a:pt x="3569589" y="1740408"/>
                    <a:pt x="1865630" y="1669923"/>
                    <a:pt x="932815" y="1391666"/>
                  </a:cubicBezTo>
                  <a:cubicBezTo>
                    <a:pt x="0" y="1113409"/>
                    <a:pt x="143764" y="718566"/>
                    <a:pt x="1264793" y="479552"/>
                  </a:cubicBezTo>
                  <a:close/>
                </a:path>
              </a:pathLst>
            </a:custGeom>
            <a:solidFill>
              <a:srgbClr val="F46DBA"/>
            </a:solidFill>
          </p:spPr>
        </p:sp>
        <p:sp>
          <p:nvSpPr>
            <p:cNvPr id="43" name="TextBox 43"/>
            <p:cNvSpPr txBox="1"/>
            <p:nvPr/>
          </p:nvSpPr>
          <p:spPr>
            <a:xfrm>
              <a:off x="0" y="-9525"/>
              <a:ext cx="5949934" cy="1370847"/>
            </a:xfrm>
            <a:prstGeom prst="rect">
              <a:avLst/>
            </a:prstGeom>
          </p:spPr>
          <p:txBody>
            <a:bodyPr lIns="51899" tIns="51899" rIns="51899" bIns="51899" rtlCol="0" anchor="ctr"/>
            <a:lstStyle/>
            <a:p>
              <a:pPr algn="ctr">
                <a:lnSpc>
                  <a:spcPts val="2942"/>
                </a:lnSpc>
              </a:pPr>
              <a:r>
                <a:rPr lang="en-US" sz="2451">
                  <a:solidFill>
                    <a:srgbClr val="000000"/>
                  </a:solidFill>
                  <a:latin typeface="Arimo"/>
                  <a:ea typeface="Arimo"/>
                  <a:cs typeface="Arimo"/>
                  <a:sym typeface="Arimo"/>
                </a:rPr>
                <a:t>cool. I’d like to booking Sea View on December 10-15th</a:t>
              </a:r>
            </a:p>
          </p:txBody>
        </p:sp>
      </p:grpSp>
      <p:grpSp>
        <p:nvGrpSpPr>
          <p:cNvPr id="44" name="Group 44"/>
          <p:cNvGrpSpPr/>
          <p:nvPr/>
        </p:nvGrpSpPr>
        <p:grpSpPr>
          <a:xfrm>
            <a:off x="3232204" y="7352329"/>
            <a:ext cx="3719985" cy="1342420"/>
            <a:chOff x="0" y="0"/>
            <a:chExt cx="4959980" cy="1789894"/>
          </a:xfrm>
        </p:grpSpPr>
        <p:sp>
          <p:nvSpPr>
            <p:cNvPr id="45" name="Freeform 45"/>
            <p:cNvSpPr/>
            <p:nvPr/>
          </p:nvSpPr>
          <p:spPr>
            <a:xfrm>
              <a:off x="-246888" y="-104902"/>
              <a:ext cx="5496941" cy="1983359"/>
            </a:xfrm>
            <a:custGeom>
              <a:avLst/>
              <a:gdLst/>
              <a:ahLst/>
              <a:cxnLst/>
              <a:rect l="l" t="t" r="r" b="b"/>
              <a:pathLst>
                <a:path w="5496941" h="1983359">
                  <a:moveTo>
                    <a:pt x="5094605" y="143764"/>
                  </a:moveTo>
                  <a:lnTo>
                    <a:pt x="4781550" y="498729"/>
                  </a:lnTo>
                  <a:cubicBezTo>
                    <a:pt x="5496941" y="880745"/>
                    <a:pt x="5291201" y="1396365"/>
                    <a:pt x="4306062" y="1689862"/>
                  </a:cubicBezTo>
                  <a:cubicBezTo>
                    <a:pt x="3320923" y="1983359"/>
                    <a:pt x="1879092" y="1958975"/>
                    <a:pt x="974852" y="1633220"/>
                  </a:cubicBezTo>
                  <a:cubicBezTo>
                    <a:pt x="70612" y="1307465"/>
                    <a:pt x="0" y="787273"/>
                    <a:pt x="811784" y="431292"/>
                  </a:cubicBezTo>
                  <a:cubicBezTo>
                    <a:pt x="1623568" y="75311"/>
                    <a:pt x="3051937" y="0"/>
                    <a:pt x="4111752" y="257429"/>
                  </a:cubicBezTo>
                  <a:close/>
                </a:path>
              </a:pathLst>
            </a:custGeom>
            <a:solidFill>
              <a:srgbClr val="FDE2F1"/>
            </a:solidFill>
          </p:spPr>
        </p:sp>
        <p:sp>
          <p:nvSpPr>
            <p:cNvPr id="46" name="TextBox 46"/>
            <p:cNvSpPr txBox="1"/>
            <p:nvPr/>
          </p:nvSpPr>
          <p:spPr>
            <a:xfrm>
              <a:off x="0" y="-9525"/>
              <a:ext cx="4959980" cy="1799419"/>
            </a:xfrm>
            <a:prstGeom prst="rect">
              <a:avLst/>
            </a:prstGeom>
          </p:spPr>
          <p:txBody>
            <a:bodyPr lIns="50800" tIns="50800" rIns="50800" bIns="50800" rtlCol="0" anchor="ctr"/>
            <a:lstStyle/>
            <a:p>
              <a:pPr algn="ctr">
                <a:lnSpc>
                  <a:spcPts val="2879"/>
                </a:lnSpc>
              </a:pPr>
              <a:r>
                <a:rPr lang="en-US" sz="2400">
                  <a:solidFill>
                    <a:srgbClr val="000000"/>
                  </a:solidFill>
                  <a:latin typeface="Arimo"/>
                  <a:ea typeface="Arimo"/>
                  <a:cs typeface="Arimo"/>
                  <a:sym typeface="Arimo"/>
                </a:rPr>
                <a:t>booking confirm, enjoy. </a:t>
              </a:r>
            </a:p>
          </p:txBody>
        </p:sp>
      </p:grpSp>
      <p:grpSp>
        <p:nvGrpSpPr>
          <p:cNvPr id="47" name="Group 47"/>
          <p:cNvGrpSpPr/>
          <p:nvPr/>
        </p:nvGrpSpPr>
        <p:grpSpPr>
          <a:xfrm>
            <a:off x="13393800" y="9434250"/>
            <a:ext cx="4114800" cy="547687"/>
            <a:chOff x="0" y="0"/>
            <a:chExt cx="5486400" cy="730250"/>
          </a:xfrm>
        </p:grpSpPr>
        <p:sp>
          <p:nvSpPr>
            <p:cNvPr id="48" name="Freeform 48"/>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49" name="TextBox 49"/>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25</a:t>
              </a:r>
            </a:p>
          </p:txBody>
        </p:sp>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grpSp>
        <p:nvGrpSpPr>
          <p:cNvPr id="2" name="Group 2"/>
          <p:cNvGrpSpPr/>
          <p:nvPr/>
        </p:nvGrpSpPr>
        <p:grpSpPr>
          <a:xfrm>
            <a:off x="1711626" y="9584720"/>
            <a:ext cx="5905944" cy="276999"/>
            <a:chOff x="0" y="0"/>
            <a:chExt cx="7874592" cy="369332"/>
          </a:xfrm>
        </p:grpSpPr>
        <p:sp>
          <p:nvSpPr>
            <p:cNvPr id="3" name="Freeform 3"/>
            <p:cNvSpPr/>
            <p:nvPr/>
          </p:nvSpPr>
          <p:spPr>
            <a:xfrm>
              <a:off x="0" y="0"/>
              <a:ext cx="7874592" cy="369332"/>
            </a:xfrm>
            <a:custGeom>
              <a:avLst/>
              <a:gdLst/>
              <a:ahLst/>
              <a:cxnLst/>
              <a:rect l="l" t="t" r="r" b="b"/>
              <a:pathLst>
                <a:path w="7874592" h="369332">
                  <a:moveTo>
                    <a:pt x="0" y="0"/>
                  </a:moveTo>
                  <a:lnTo>
                    <a:pt x="7874592" y="0"/>
                  </a:lnTo>
                  <a:lnTo>
                    <a:pt x="7874592" y="369332"/>
                  </a:lnTo>
                  <a:lnTo>
                    <a:pt x="0" y="369332"/>
                  </a:lnTo>
                  <a:close/>
                </a:path>
              </a:pathLst>
            </a:custGeom>
            <a:solidFill>
              <a:srgbClr val="000000">
                <a:alpha val="0"/>
              </a:srgbClr>
            </a:solidFill>
          </p:spPr>
        </p:sp>
        <p:sp>
          <p:nvSpPr>
            <p:cNvPr id="4" name="TextBox 4"/>
            <p:cNvSpPr txBox="1"/>
            <p:nvPr/>
          </p:nvSpPr>
          <p:spPr>
            <a:xfrm>
              <a:off x="0" y="-9525"/>
              <a:ext cx="7874592" cy="378857"/>
            </a:xfrm>
            <a:prstGeom prst="rect">
              <a:avLst/>
            </a:prstGeom>
          </p:spPr>
          <p:txBody>
            <a:bodyPr lIns="0" tIns="0" rIns="0" bIns="0" rtlCol="0" anchor="t"/>
            <a:lstStyle/>
            <a:p>
              <a:pPr algn="l">
                <a:lnSpc>
                  <a:spcPts val="1080"/>
                </a:lnSpc>
              </a:pPr>
              <a:r>
                <a:rPr lang="en-US" sz="900">
                  <a:solidFill>
                    <a:srgbClr val="F1F3F3"/>
                  </a:solidFill>
                  <a:latin typeface="Arimo"/>
                  <a:ea typeface="Arimo"/>
                  <a:cs typeface="Arimo"/>
                  <a:sym typeface="Arimo"/>
                </a:rPr>
                <a:t>© 2024, Amazon Web Services, Inc. or its affiliates. All rights reserved. Amazon Confidential and Trademark.</a:t>
              </a:r>
            </a:p>
          </p:txBody>
        </p:sp>
      </p:grpSp>
      <p:sp>
        <p:nvSpPr>
          <p:cNvPr id="5" name="Freeform 5"/>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sp>
        <p:nvSpPr>
          <p:cNvPr id="6" name="AutoShape 6"/>
          <p:cNvSpPr/>
          <p:nvPr/>
        </p:nvSpPr>
        <p:spPr>
          <a:xfrm rot="15545">
            <a:off x="4675424" y="5016736"/>
            <a:ext cx="6319158" cy="0"/>
          </a:xfrm>
          <a:prstGeom prst="line">
            <a:avLst/>
          </a:prstGeom>
          <a:ln w="19050" cap="rnd">
            <a:solidFill>
              <a:srgbClr val="FFFFFF"/>
            </a:solidFill>
            <a:prstDash val="solid"/>
            <a:headEnd type="triangle" w="lg" len="med"/>
            <a:tailEnd type="none" w="sm" len="sm"/>
          </a:ln>
        </p:spPr>
      </p:sp>
      <p:sp>
        <p:nvSpPr>
          <p:cNvPr id="7" name="AutoShape 7"/>
          <p:cNvSpPr/>
          <p:nvPr/>
        </p:nvSpPr>
        <p:spPr>
          <a:xfrm rot="50713">
            <a:off x="8518226" y="3207656"/>
            <a:ext cx="2476459" cy="0"/>
          </a:xfrm>
          <a:prstGeom prst="line">
            <a:avLst/>
          </a:prstGeom>
          <a:ln w="19050" cap="rnd">
            <a:solidFill>
              <a:srgbClr val="FFFFFF"/>
            </a:solidFill>
            <a:prstDash val="solid"/>
            <a:headEnd type="none" w="sm" len="sm"/>
            <a:tailEnd type="triangle" w="lg" len="med"/>
          </a:ln>
        </p:spPr>
      </p:sp>
      <p:grpSp>
        <p:nvGrpSpPr>
          <p:cNvPr id="8" name="Group 8"/>
          <p:cNvGrpSpPr/>
          <p:nvPr/>
        </p:nvGrpSpPr>
        <p:grpSpPr>
          <a:xfrm>
            <a:off x="914400" y="404593"/>
            <a:ext cx="16459200" cy="803296"/>
            <a:chOff x="0" y="0"/>
            <a:chExt cx="21945600" cy="1071062"/>
          </a:xfrm>
        </p:grpSpPr>
        <p:sp>
          <p:nvSpPr>
            <p:cNvPr id="9" name="Freeform 9"/>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10" name="TextBox 10"/>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Agent orchestration – Detailed flow</a:t>
              </a:r>
            </a:p>
          </p:txBody>
        </p:sp>
      </p:grpSp>
      <p:sp>
        <p:nvSpPr>
          <p:cNvPr id="11" name="Freeform 11" descr="Question mark with solid fill"/>
          <p:cNvSpPr/>
          <p:nvPr/>
        </p:nvSpPr>
        <p:spPr>
          <a:xfrm>
            <a:off x="1421394" y="3743604"/>
            <a:ext cx="722383" cy="686506"/>
          </a:xfrm>
          <a:custGeom>
            <a:avLst/>
            <a:gdLst/>
            <a:ahLst/>
            <a:cxnLst/>
            <a:rect l="l" t="t" r="r" b="b"/>
            <a:pathLst>
              <a:path w="722383" h="686506">
                <a:moveTo>
                  <a:pt x="0" y="0"/>
                </a:moveTo>
                <a:lnTo>
                  <a:pt x="722383" y="0"/>
                </a:lnTo>
                <a:lnTo>
                  <a:pt x="722383" y="686506"/>
                </a:lnTo>
                <a:lnTo>
                  <a:pt x="0" y="686506"/>
                </a:lnTo>
                <a:lnTo>
                  <a:pt x="0" y="0"/>
                </a:lnTo>
                <a:close/>
              </a:path>
            </a:pathLst>
          </a:custGeom>
          <a:blipFill>
            <a:blip r:embed="rId4">
              <a:extLst>
                <a:ext uri="{96DAC541-7B7A-43D3-8B79-37D633B846F1}">
                  <asvg:svgBlip xmlns:asvg="http://schemas.microsoft.com/office/drawing/2016/SVG/main" r:embed="rId5"/>
                </a:ext>
              </a:extLst>
            </a:blip>
            <a:stretch>
              <a:fillRect t="-2613" b="-2613"/>
            </a:stretch>
          </a:blipFill>
        </p:spPr>
      </p:sp>
      <p:sp>
        <p:nvSpPr>
          <p:cNvPr id="12" name="Freeform 12"/>
          <p:cNvSpPr/>
          <p:nvPr/>
        </p:nvSpPr>
        <p:spPr>
          <a:xfrm>
            <a:off x="1233274" y="3587244"/>
            <a:ext cx="1098624" cy="1018596"/>
          </a:xfrm>
          <a:custGeom>
            <a:avLst/>
            <a:gdLst/>
            <a:ahLst/>
            <a:cxnLst/>
            <a:rect l="l" t="t" r="r" b="b"/>
            <a:pathLst>
              <a:path w="1098624" h="1018596">
                <a:moveTo>
                  <a:pt x="0" y="0"/>
                </a:moveTo>
                <a:lnTo>
                  <a:pt x="1098624" y="0"/>
                </a:lnTo>
                <a:lnTo>
                  <a:pt x="1098624" y="1018596"/>
                </a:lnTo>
                <a:lnTo>
                  <a:pt x="0" y="1018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3" name="Group 13"/>
          <p:cNvGrpSpPr/>
          <p:nvPr/>
        </p:nvGrpSpPr>
        <p:grpSpPr>
          <a:xfrm>
            <a:off x="1519108" y="4731801"/>
            <a:ext cx="610744" cy="461666"/>
            <a:chOff x="0" y="0"/>
            <a:chExt cx="814326" cy="615554"/>
          </a:xfrm>
        </p:grpSpPr>
        <p:sp>
          <p:nvSpPr>
            <p:cNvPr id="14" name="Freeform 14"/>
            <p:cNvSpPr/>
            <p:nvPr/>
          </p:nvSpPr>
          <p:spPr>
            <a:xfrm>
              <a:off x="0" y="0"/>
              <a:ext cx="814326" cy="615554"/>
            </a:xfrm>
            <a:custGeom>
              <a:avLst/>
              <a:gdLst/>
              <a:ahLst/>
              <a:cxnLst/>
              <a:rect l="l" t="t" r="r" b="b"/>
              <a:pathLst>
                <a:path w="814326" h="615554">
                  <a:moveTo>
                    <a:pt x="0" y="0"/>
                  </a:moveTo>
                  <a:lnTo>
                    <a:pt x="814326" y="0"/>
                  </a:lnTo>
                  <a:lnTo>
                    <a:pt x="814326" y="615554"/>
                  </a:lnTo>
                  <a:lnTo>
                    <a:pt x="0" y="615554"/>
                  </a:lnTo>
                  <a:close/>
                </a:path>
              </a:pathLst>
            </a:custGeom>
            <a:solidFill>
              <a:srgbClr val="000000">
                <a:alpha val="0"/>
              </a:srgbClr>
            </a:solidFill>
          </p:spPr>
        </p:sp>
        <p:sp>
          <p:nvSpPr>
            <p:cNvPr id="15" name="TextBox 15"/>
            <p:cNvSpPr txBox="1"/>
            <p:nvPr/>
          </p:nvSpPr>
          <p:spPr>
            <a:xfrm>
              <a:off x="0" y="-9525"/>
              <a:ext cx="814326" cy="625079"/>
            </a:xfrm>
            <a:prstGeom prst="rect">
              <a:avLst/>
            </a:prstGeom>
          </p:spPr>
          <p:txBody>
            <a:bodyPr lIns="0" tIns="0" rIns="0" bIns="0" rtlCol="0" anchor="t"/>
            <a:lstStyle/>
            <a:p>
              <a:pPr algn="l">
                <a:lnSpc>
                  <a:spcPts val="2520"/>
                </a:lnSpc>
              </a:pPr>
              <a:r>
                <a:rPr lang="en-US" sz="2100" b="1">
                  <a:solidFill>
                    <a:srgbClr val="F46DBA"/>
                  </a:solidFill>
                  <a:latin typeface="Arimo Bold"/>
                  <a:ea typeface="Arimo Bold"/>
                  <a:cs typeface="Arimo Bold"/>
                  <a:sym typeface="Arimo Bold"/>
                </a:rPr>
                <a:t>Task</a:t>
              </a:r>
            </a:p>
          </p:txBody>
        </p:sp>
      </p:grpSp>
      <p:sp>
        <p:nvSpPr>
          <p:cNvPr id="16" name="Freeform 16"/>
          <p:cNvSpPr/>
          <p:nvPr/>
        </p:nvSpPr>
        <p:spPr>
          <a:xfrm>
            <a:off x="2873672" y="2369901"/>
            <a:ext cx="1847371" cy="5117734"/>
          </a:xfrm>
          <a:custGeom>
            <a:avLst/>
            <a:gdLst/>
            <a:ahLst/>
            <a:cxnLst/>
            <a:rect l="l" t="t" r="r" b="b"/>
            <a:pathLst>
              <a:path w="1847371" h="5117734">
                <a:moveTo>
                  <a:pt x="0" y="0"/>
                </a:moveTo>
                <a:lnTo>
                  <a:pt x="1847371" y="0"/>
                </a:lnTo>
                <a:lnTo>
                  <a:pt x="1847371" y="5117733"/>
                </a:lnTo>
                <a:lnTo>
                  <a:pt x="0" y="51177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7" name="Group 17"/>
          <p:cNvGrpSpPr/>
          <p:nvPr/>
        </p:nvGrpSpPr>
        <p:grpSpPr>
          <a:xfrm>
            <a:off x="3284577" y="4836615"/>
            <a:ext cx="1074815" cy="784830"/>
            <a:chOff x="0" y="0"/>
            <a:chExt cx="1433086" cy="1046440"/>
          </a:xfrm>
        </p:grpSpPr>
        <p:sp>
          <p:nvSpPr>
            <p:cNvPr id="18" name="Freeform 18"/>
            <p:cNvSpPr/>
            <p:nvPr/>
          </p:nvSpPr>
          <p:spPr>
            <a:xfrm>
              <a:off x="0" y="0"/>
              <a:ext cx="1433086" cy="1046440"/>
            </a:xfrm>
            <a:custGeom>
              <a:avLst/>
              <a:gdLst/>
              <a:ahLst/>
              <a:cxnLst/>
              <a:rect l="l" t="t" r="r" b="b"/>
              <a:pathLst>
                <a:path w="1433086" h="1046440">
                  <a:moveTo>
                    <a:pt x="0" y="0"/>
                  </a:moveTo>
                  <a:lnTo>
                    <a:pt x="1433086" y="0"/>
                  </a:lnTo>
                  <a:lnTo>
                    <a:pt x="1433086" y="1046440"/>
                  </a:lnTo>
                  <a:lnTo>
                    <a:pt x="0" y="1046440"/>
                  </a:lnTo>
                  <a:close/>
                </a:path>
              </a:pathLst>
            </a:custGeom>
            <a:solidFill>
              <a:srgbClr val="000000">
                <a:alpha val="0"/>
              </a:srgbClr>
            </a:solidFill>
          </p:spPr>
        </p:sp>
        <p:sp>
          <p:nvSpPr>
            <p:cNvPr id="19" name="TextBox 19"/>
            <p:cNvSpPr txBox="1"/>
            <p:nvPr/>
          </p:nvSpPr>
          <p:spPr>
            <a:xfrm>
              <a:off x="0" y="-9525"/>
              <a:ext cx="1433086" cy="1055965"/>
            </a:xfrm>
            <a:prstGeom prst="rect">
              <a:avLst/>
            </a:prstGeom>
          </p:spPr>
          <p:txBody>
            <a:bodyPr lIns="0" tIns="0" rIns="0" bIns="0" rtlCol="0" anchor="t"/>
            <a:lstStyle/>
            <a:p>
              <a:pPr algn="ctr">
                <a:lnSpc>
                  <a:spcPts val="2520"/>
                </a:lnSpc>
              </a:pPr>
              <a:r>
                <a:rPr lang="en-US" sz="2100" b="1">
                  <a:solidFill>
                    <a:srgbClr val="F46DBA"/>
                  </a:solidFill>
                  <a:latin typeface="Arimo Bold"/>
                  <a:ea typeface="Arimo Bold"/>
                  <a:cs typeface="Arimo Bold"/>
                  <a:sym typeface="Arimo Bold"/>
                </a:rPr>
                <a:t>Bedrock</a:t>
              </a:r>
            </a:p>
            <a:p>
              <a:pPr algn="ctr">
                <a:lnSpc>
                  <a:spcPts val="2520"/>
                </a:lnSpc>
              </a:pPr>
              <a:r>
                <a:rPr lang="en-US" sz="2100" b="1">
                  <a:solidFill>
                    <a:srgbClr val="F46DBA"/>
                  </a:solidFill>
                  <a:latin typeface="Arimo Bold"/>
                  <a:ea typeface="Arimo Bold"/>
                  <a:cs typeface="Arimo Bold"/>
                  <a:sym typeface="Arimo Bold"/>
                </a:rPr>
                <a:t>Agent</a:t>
              </a:r>
            </a:p>
          </p:txBody>
        </p:sp>
      </p:grpSp>
      <p:grpSp>
        <p:nvGrpSpPr>
          <p:cNvPr id="20" name="Group 20"/>
          <p:cNvGrpSpPr/>
          <p:nvPr/>
        </p:nvGrpSpPr>
        <p:grpSpPr>
          <a:xfrm>
            <a:off x="4238664" y="3252336"/>
            <a:ext cx="166752" cy="90362"/>
            <a:chOff x="0" y="0"/>
            <a:chExt cx="222336" cy="120482"/>
          </a:xfrm>
        </p:grpSpPr>
        <p:sp>
          <p:nvSpPr>
            <p:cNvPr id="21" name="Freeform 21"/>
            <p:cNvSpPr/>
            <p:nvPr/>
          </p:nvSpPr>
          <p:spPr>
            <a:xfrm>
              <a:off x="0" y="0"/>
              <a:ext cx="222377" cy="120523"/>
            </a:xfrm>
            <a:custGeom>
              <a:avLst/>
              <a:gdLst/>
              <a:ahLst/>
              <a:cxnLst/>
              <a:rect l="l" t="t" r="r" b="b"/>
              <a:pathLst>
                <a:path w="222377" h="120523">
                  <a:moveTo>
                    <a:pt x="0" y="0"/>
                  </a:moveTo>
                  <a:lnTo>
                    <a:pt x="222377" y="0"/>
                  </a:lnTo>
                  <a:lnTo>
                    <a:pt x="222377" y="120523"/>
                  </a:lnTo>
                  <a:lnTo>
                    <a:pt x="0" y="120523"/>
                  </a:lnTo>
                  <a:close/>
                </a:path>
              </a:pathLst>
            </a:custGeom>
            <a:solidFill>
              <a:srgbClr val="11161E"/>
            </a:solidFill>
          </p:spPr>
        </p:sp>
      </p:grpSp>
      <p:grpSp>
        <p:nvGrpSpPr>
          <p:cNvPr id="22" name="Group 22"/>
          <p:cNvGrpSpPr/>
          <p:nvPr/>
        </p:nvGrpSpPr>
        <p:grpSpPr>
          <a:xfrm>
            <a:off x="15464040" y="5222853"/>
            <a:ext cx="1498007" cy="784830"/>
            <a:chOff x="0" y="0"/>
            <a:chExt cx="1997342" cy="1046440"/>
          </a:xfrm>
        </p:grpSpPr>
        <p:sp>
          <p:nvSpPr>
            <p:cNvPr id="23" name="Freeform 23"/>
            <p:cNvSpPr/>
            <p:nvPr/>
          </p:nvSpPr>
          <p:spPr>
            <a:xfrm>
              <a:off x="0" y="0"/>
              <a:ext cx="1997342" cy="1046440"/>
            </a:xfrm>
            <a:custGeom>
              <a:avLst/>
              <a:gdLst/>
              <a:ahLst/>
              <a:cxnLst/>
              <a:rect l="l" t="t" r="r" b="b"/>
              <a:pathLst>
                <a:path w="1997342" h="1046440">
                  <a:moveTo>
                    <a:pt x="0" y="0"/>
                  </a:moveTo>
                  <a:lnTo>
                    <a:pt x="1997342" y="0"/>
                  </a:lnTo>
                  <a:lnTo>
                    <a:pt x="1997342" y="1046440"/>
                  </a:lnTo>
                  <a:lnTo>
                    <a:pt x="0" y="1046440"/>
                  </a:lnTo>
                  <a:close/>
                </a:path>
              </a:pathLst>
            </a:custGeom>
            <a:solidFill>
              <a:srgbClr val="000000">
                <a:alpha val="0"/>
              </a:srgbClr>
            </a:solidFill>
          </p:spPr>
        </p:sp>
        <p:sp>
          <p:nvSpPr>
            <p:cNvPr id="24" name="TextBox 24"/>
            <p:cNvSpPr txBox="1"/>
            <p:nvPr/>
          </p:nvSpPr>
          <p:spPr>
            <a:xfrm>
              <a:off x="0" y="-9525"/>
              <a:ext cx="1997342" cy="1055965"/>
            </a:xfrm>
            <a:prstGeom prst="rect">
              <a:avLst/>
            </a:prstGeom>
          </p:spPr>
          <p:txBody>
            <a:bodyPr lIns="0" tIns="0" rIns="0" bIns="0" rtlCol="0" anchor="t"/>
            <a:lstStyle/>
            <a:p>
              <a:pPr algn="ctr">
                <a:lnSpc>
                  <a:spcPts val="2520"/>
                </a:lnSpc>
              </a:pPr>
              <a:r>
                <a:rPr lang="en-US" sz="2100" b="1">
                  <a:solidFill>
                    <a:srgbClr val="F46DBA"/>
                  </a:solidFill>
                  <a:latin typeface="Arimo Bold"/>
                  <a:ea typeface="Arimo Bold"/>
                  <a:cs typeface="Arimo Bold"/>
                  <a:sym typeface="Arimo Bold"/>
                </a:rPr>
                <a:t>Knowledge </a:t>
              </a:r>
            </a:p>
            <a:p>
              <a:pPr algn="ctr">
                <a:lnSpc>
                  <a:spcPts val="2520"/>
                </a:lnSpc>
              </a:pPr>
              <a:r>
                <a:rPr lang="en-US" sz="2100" b="1">
                  <a:solidFill>
                    <a:srgbClr val="F46DBA"/>
                  </a:solidFill>
                  <a:latin typeface="Arimo Bold"/>
                  <a:ea typeface="Arimo Bold"/>
                  <a:cs typeface="Arimo Bold"/>
                  <a:sym typeface="Arimo Bold"/>
                </a:rPr>
                <a:t>Bases</a:t>
              </a:r>
            </a:p>
          </p:txBody>
        </p:sp>
      </p:grpSp>
      <p:sp>
        <p:nvSpPr>
          <p:cNvPr id="25" name="AutoShape 25"/>
          <p:cNvSpPr/>
          <p:nvPr/>
        </p:nvSpPr>
        <p:spPr>
          <a:xfrm rot="237995">
            <a:off x="2464982" y="4097042"/>
            <a:ext cx="413085" cy="0"/>
          </a:xfrm>
          <a:prstGeom prst="line">
            <a:avLst/>
          </a:prstGeom>
          <a:ln w="19050" cap="rnd">
            <a:solidFill>
              <a:srgbClr val="FFFFFF"/>
            </a:solidFill>
            <a:prstDash val="solid"/>
            <a:headEnd type="none" w="sm" len="sm"/>
            <a:tailEnd type="triangle" w="lg" len="med"/>
          </a:ln>
        </p:spPr>
      </p:sp>
      <p:sp>
        <p:nvSpPr>
          <p:cNvPr id="26" name="AutoShape 26"/>
          <p:cNvSpPr/>
          <p:nvPr/>
        </p:nvSpPr>
        <p:spPr>
          <a:xfrm>
            <a:off x="14159035" y="5044472"/>
            <a:ext cx="1374897" cy="19050"/>
          </a:xfrm>
          <a:prstGeom prst="line">
            <a:avLst/>
          </a:prstGeom>
          <a:ln w="19050" cap="rnd">
            <a:solidFill>
              <a:srgbClr val="FFFFFF"/>
            </a:solidFill>
            <a:prstDash val="solid"/>
            <a:headEnd type="none" w="sm" len="sm"/>
            <a:tailEnd type="triangle" w="lg" len="med"/>
          </a:ln>
        </p:spPr>
      </p:sp>
      <p:sp>
        <p:nvSpPr>
          <p:cNvPr id="27" name="AutoShape 27"/>
          <p:cNvSpPr/>
          <p:nvPr/>
        </p:nvSpPr>
        <p:spPr>
          <a:xfrm>
            <a:off x="14134259" y="5271909"/>
            <a:ext cx="1389822" cy="19050"/>
          </a:xfrm>
          <a:prstGeom prst="line">
            <a:avLst/>
          </a:prstGeom>
          <a:ln w="19050" cap="rnd">
            <a:solidFill>
              <a:srgbClr val="FFFFFF"/>
            </a:solidFill>
            <a:prstDash val="solid"/>
            <a:headEnd type="none" w="sm" len="sm"/>
            <a:tailEnd type="triangle" w="lg" len="med"/>
          </a:ln>
        </p:spPr>
      </p:sp>
      <p:sp>
        <p:nvSpPr>
          <p:cNvPr id="28" name="AutoShape 28"/>
          <p:cNvSpPr/>
          <p:nvPr/>
        </p:nvSpPr>
        <p:spPr>
          <a:xfrm rot="44498">
            <a:off x="4757032" y="6352547"/>
            <a:ext cx="2207750" cy="0"/>
          </a:xfrm>
          <a:prstGeom prst="line">
            <a:avLst/>
          </a:prstGeom>
          <a:ln w="19050" cap="rnd">
            <a:solidFill>
              <a:srgbClr val="FFFFFF"/>
            </a:solidFill>
            <a:prstDash val="solid"/>
            <a:headEnd type="none" w="sm" len="sm"/>
            <a:tailEnd type="none" w="sm" len="sm"/>
          </a:ln>
        </p:spPr>
      </p:sp>
      <p:sp>
        <p:nvSpPr>
          <p:cNvPr id="29" name="AutoShape 29"/>
          <p:cNvSpPr/>
          <p:nvPr/>
        </p:nvSpPr>
        <p:spPr>
          <a:xfrm>
            <a:off x="9232133" y="6357446"/>
            <a:ext cx="1589008" cy="19050"/>
          </a:xfrm>
          <a:prstGeom prst="line">
            <a:avLst/>
          </a:prstGeom>
          <a:ln w="19050" cap="rnd">
            <a:solidFill>
              <a:srgbClr val="FFFFFF"/>
            </a:solidFill>
            <a:prstDash val="solid"/>
            <a:headEnd type="none" w="sm" len="sm"/>
            <a:tailEnd type="triangle" w="lg" len="med"/>
          </a:ln>
        </p:spPr>
      </p:sp>
      <p:grpSp>
        <p:nvGrpSpPr>
          <p:cNvPr id="30" name="Group 30"/>
          <p:cNvGrpSpPr/>
          <p:nvPr/>
        </p:nvGrpSpPr>
        <p:grpSpPr>
          <a:xfrm>
            <a:off x="6837722" y="7964906"/>
            <a:ext cx="10432608" cy="877162"/>
            <a:chOff x="0" y="0"/>
            <a:chExt cx="13910144" cy="1169550"/>
          </a:xfrm>
        </p:grpSpPr>
        <p:sp>
          <p:nvSpPr>
            <p:cNvPr id="31" name="Freeform 31"/>
            <p:cNvSpPr/>
            <p:nvPr/>
          </p:nvSpPr>
          <p:spPr>
            <a:xfrm>
              <a:off x="0" y="0"/>
              <a:ext cx="13910145" cy="1169550"/>
            </a:xfrm>
            <a:custGeom>
              <a:avLst/>
              <a:gdLst/>
              <a:ahLst/>
              <a:cxnLst/>
              <a:rect l="l" t="t" r="r" b="b"/>
              <a:pathLst>
                <a:path w="13910145" h="1169550">
                  <a:moveTo>
                    <a:pt x="0" y="0"/>
                  </a:moveTo>
                  <a:lnTo>
                    <a:pt x="13910145" y="0"/>
                  </a:lnTo>
                  <a:lnTo>
                    <a:pt x="13910145" y="1169550"/>
                  </a:lnTo>
                  <a:lnTo>
                    <a:pt x="0" y="1169550"/>
                  </a:lnTo>
                  <a:close/>
                </a:path>
              </a:pathLst>
            </a:custGeom>
            <a:solidFill>
              <a:srgbClr val="000000">
                <a:alpha val="0"/>
              </a:srgbClr>
            </a:solidFill>
          </p:spPr>
        </p:sp>
        <p:sp>
          <p:nvSpPr>
            <p:cNvPr id="32" name="TextBox 32"/>
            <p:cNvSpPr txBox="1"/>
            <p:nvPr/>
          </p:nvSpPr>
          <p:spPr>
            <a:xfrm>
              <a:off x="0" y="-9525"/>
              <a:ext cx="13910144" cy="1179075"/>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Agent breaks task into subtasks, determines the right sequence, </a:t>
              </a:r>
            </a:p>
            <a:p>
              <a:pPr algn="ctr">
                <a:lnSpc>
                  <a:spcPts val="2879"/>
                </a:lnSpc>
              </a:pPr>
              <a:r>
                <a:rPr lang="en-US" sz="2400">
                  <a:solidFill>
                    <a:srgbClr val="FFFFFF"/>
                  </a:solidFill>
                  <a:latin typeface="Arimo"/>
                  <a:ea typeface="Arimo"/>
                  <a:cs typeface="Arimo"/>
                  <a:sym typeface="Arimo"/>
                </a:rPr>
                <a:t>and executes actions and knowledge searches on the fly</a:t>
              </a:r>
            </a:p>
          </p:txBody>
        </p:sp>
      </p:grpSp>
      <p:grpSp>
        <p:nvGrpSpPr>
          <p:cNvPr id="33" name="Group 33"/>
          <p:cNvGrpSpPr/>
          <p:nvPr/>
        </p:nvGrpSpPr>
        <p:grpSpPr>
          <a:xfrm>
            <a:off x="12688128" y="2762640"/>
            <a:ext cx="1499538" cy="331706"/>
            <a:chOff x="0" y="0"/>
            <a:chExt cx="1999384" cy="442274"/>
          </a:xfrm>
        </p:grpSpPr>
        <p:sp>
          <p:nvSpPr>
            <p:cNvPr id="34" name="Freeform 34"/>
            <p:cNvSpPr/>
            <p:nvPr/>
          </p:nvSpPr>
          <p:spPr>
            <a:xfrm>
              <a:off x="0" y="0"/>
              <a:ext cx="1999361" cy="442214"/>
            </a:xfrm>
            <a:custGeom>
              <a:avLst/>
              <a:gdLst/>
              <a:ahLst/>
              <a:cxnLst/>
              <a:rect l="l" t="t" r="r" b="b"/>
              <a:pathLst>
                <a:path w="1999361" h="442214">
                  <a:moveTo>
                    <a:pt x="0" y="221107"/>
                  </a:moveTo>
                  <a:cubicBezTo>
                    <a:pt x="0" y="99060"/>
                    <a:pt x="99060" y="0"/>
                    <a:pt x="221107" y="0"/>
                  </a:cubicBezTo>
                  <a:lnTo>
                    <a:pt x="1778254" y="0"/>
                  </a:lnTo>
                  <a:cubicBezTo>
                    <a:pt x="1900428" y="0"/>
                    <a:pt x="1999361" y="99060"/>
                    <a:pt x="1999361" y="221107"/>
                  </a:cubicBezTo>
                  <a:cubicBezTo>
                    <a:pt x="1999361" y="343154"/>
                    <a:pt x="1900301" y="442214"/>
                    <a:pt x="1778254" y="442214"/>
                  </a:cubicBezTo>
                  <a:lnTo>
                    <a:pt x="221107" y="442214"/>
                  </a:lnTo>
                  <a:cubicBezTo>
                    <a:pt x="99060" y="442214"/>
                    <a:pt x="0" y="343281"/>
                    <a:pt x="0" y="221107"/>
                  </a:cubicBezTo>
                  <a:close/>
                </a:path>
              </a:pathLst>
            </a:custGeom>
            <a:gradFill rotWithShape="1">
              <a:gsLst>
                <a:gs pos="0">
                  <a:srgbClr val="7C59ED">
                    <a:alpha val="100000"/>
                  </a:srgbClr>
                </a:gs>
                <a:gs pos="100000">
                  <a:srgbClr val="F46DBA">
                    <a:alpha val="100000"/>
                  </a:srgbClr>
                </a:gs>
              </a:gsLst>
              <a:lin ang="0"/>
            </a:gradFill>
          </p:spPr>
        </p:sp>
        <p:sp>
          <p:nvSpPr>
            <p:cNvPr id="35" name="TextBox 35"/>
            <p:cNvSpPr txBox="1"/>
            <p:nvPr/>
          </p:nvSpPr>
          <p:spPr>
            <a:xfrm>
              <a:off x="0" y="-19050"/>
              <a:ext cx="1999384" cy="461324"/>
            </a:xfrm>
            <a:prstGeom prst="rect">
              <a:avLst/>
            </a:prstGeom>
          </p:spPr>
          <p:txBody>
            <a:bodyPr lIns="50800" tIns="50800" rIns="50800" bIns="50800" rtlCol="0" anchor="ctr"/>
            <a:lstStyle/>
            <a:p>
              <a:pPr algn="ctr">
                <a:lnSpc>
                  <a:spcPts val="2160"/>
                </a:lnSpc>
              </a:pPr>
              <a:r>
                <a:rPr lang="en-US" sz="1800" b="1" spc="74">
                  <a:solidFill>
                    <a:srgbClr val="232F3E"/>
                  </a:solidFill>
                  <a:latin typeface="Arimo Bold"/>
                  <a:ea typeface="Arimo Bold"/>
                  <a:cs typeface="Arimo Bold"/>
                  <a:sym typeface="Arimo Bold"/>
                </a:rPr>
                <a:t>API call</a:t>
              </a:r>
            </a:p>
          </p:txBody>
        </p:sp>
      </p:grpSp>
      <p:sp>
        <p:nvSpPr>
          <p:cNvPr id="36" name="AutoShape 36"/>
          <p:cNvSpPr/>
          <p:nvPr/>
        </p:nvSpPr>
        <p:spPr>
          <a:xfrm>
            <a:off x="14165279" y="3010357"/>
            <a:ext cx="1386851" cy="19050"/>
          </a:xfrm>
          <a:prstGeom prst="line">
            <a:avLst/>
          </a:prstGeom>
          <a:ln w="19050" cap="rnd">
            <a:solidFill>
              <a:srgbClr val="FFFFFF"/>
            </a:solidFill>
            <a:prstDash val="solid"/>
            <a:headEnd type="none" w="sm" len="sm"/>
            <a:tailEnd type="triangle" w="lg" len="med"/>
          </a:ln>
        </p:spPr>
      </p:sp>
      <p:sp>
        <p:nvSpPr>
          <p:cNvPr id="37" name="AutoShape 37"/>
          <p:cNvSpPr/>
          <p:nvPr/>
        </p:nvSpPr>
        <p:spPr>
          <a:xfrm>
            <a:off x="14122850" y="3237794"/>
            <a:ext cx="1437085" cy="19050"/>
          </a:xfrm>
          <a:prstGeom prst="line">
            <a:avLst/>
          </a:prstGeom>
          <a:ln w="19050" cap="rnd">
            <a:solidFill>
              <a:srgbClr val="FFFFFF"/>
            </a:solidFill>
            <a:prstDash val="solid"/>
            <a:headEnd type="none" w="sm" len="sm"/>
            <a:tailEnd type="triangle" w="lg" len="med"/>
          </a:ln>
        </p:spPr>
      </p:sp>
      <p:sp>
        <p:nvSpPr>
          <p:cNvPr id="38" name="AutoShape 38"/>
          <p:cNvSpPr/>
          <p:nvPr/>
        </p:nvSpPr>
        <p:spPr>
          <a:xfrm rot="263922">
            <a:off x="12276956" y="3367758"/>
            <a:ext cx="372572" cy="0"/>
          </a:xfrm>
          <a:prstGeom prst="line">
            <a:avLst/>
          </a:prstGeom>
          <a:ln w="19050" cap="rnd">
            <a:solidFill>
              <a:srgbClr val="FFFFFF"/>
            </a:solidFill>
            <a:prstDash val="solid"/>
            <a:headEnd type="none" w="sm" len="sm"/>
            <a:tailEnd type="none" w="sm" len="sm"/>
          </a:ln>
        </p:spPr>
      </p:sp>
      <p:sp>
        <p:nvSpPr>
          <p:cNvPr id="39" name="AutoShape 39"/>
          <p:cNvSpPr/>
          <p:nvPr/>
        </p:nvSpPr>
        <p:spPr>
          <a:xfrm rot="214437">
            <a:off x="12258493" y="2890831"/>
            <a:ext cx="458854" cy="0"/>
          </a:xfrm>
          <a:prstGeom prst="line">
            <a:avLst/>
          </a:prstGeom>
          <a:ln w="19050" cap="rnd">
            <a:solidFill>
              <a:srgbClr val="FFFFFF"/>
            </a:solidFill>
            <a:prstDash val="solid"/>
            <a:headEnd type="none" w="sm" len="sm"/>
            <a:tailEnd type="none" w="sm" len="sm"/>
          </a:ln>
        </p:spPr>
      </p:sp>
      <p:grpSp>
        <p:nvGrpSpPr>
          <p:cNvPr id="40" name="Group 40"/>
          <p:cNvGrpSpPr/>
          <p:nvPr/>
        </p:nvGrpSpPr>
        <p:grpSpPr>
          <a:xfrm>
            <a:off x="15764484" y="3266158"/>
            <a:ext cx="954590" cy="784830"/>
            <a:chOff x="0" y="0"/>
            <a:chExt cx="1272786" cy="1046440"/>
          </a:xfrm>
        </p:grpSpPr>
        <p:sp>
          <p:nvSpPr>
            <p:cNvPr id="41" name="Freeform 41"/>
            <p:cNvSpPr/>
            <p:nvPr/>
          </p:nvSpPr>
          <p:spPr>
            <a:xfrm>
              <a:off x="0" y="0"/>
              <a:ext cx="1272786" cy="1046440"/>
            </a:xfrm>
            <a:custGeom>
              <a:avLst/>
              <a:gdLst/>
              <a:ahLst/>
              <a:cxnLst/>
              <a:rect l="l" t="t" r="r" b="b"/>
              <a:pathLst>
                <a:path w="1272786" h="1046440">
                  <a:moveTo>
                    <a:pt x="0" y="0"/>
                  </a:moveTo>
                  <a:lnTo>
                    <a:pt x="1272786" y="0"/>
                  </a:lnTo>
                  <a:lnTo>
                    <a:pt x="1272786" y="1046440"/>
                  </a:lnTo>
                  <a:lnTo>
                    <a:pt x="0" y="1046440"/>
                  </a:lnTo>
                  <a:close/>
                </a:path>
              </a:pathLst>
            </a:custGeom>
            <a:solidFill>
              <a:srgbClr val="000000">
                <a:alpha val="0"/>
              </a:srgbClr>
            </a:solidFill>
          </p:spPr>
        </p:sp>
        <p:sp>
          <p:nvSpPr>
            <p:cNvPr id="42" name="TextBox 42"/>
            <p:cNvSpPr txBox="1"/>
            <p:nvPr/>
          </p:nvSpPr>
          <p:spPr>
            <a:xfrm>
              <a:off x="0" y="-9525"/>
              <a:ext cx="1272786" cy="1055965"/>
            </a:xfrm>
            <a:prstGeom prst="rect">
              <a:avLst/>
            </a:prstGeom>
          </p:spPr>
          <p:txBody>
            <a:bodyPr lIns="0" tIns="0" rIns="0" bIns="0" rtlCol="0" anchor="t"/>
            <a:lstStyle/>
            <a:p>
              <a:pPr algn="ctr">
                <a:lnSpc>
                  <a:spcPts val="2520"/>
                </a:lnSpc>
              </a:pPr>
              <a:r>
                <a:rPr lang="en-US" sz="2100" b="1">
                  <a:solidFill>
                    <a:srgbClr val="F46DBA"/>
                  </a:solidFill>
                  <a:latin typeface="Arimo Bold"/>
                  <a:ea typeface="Arimo Bold"/>
                  <a:cs typeface="Arimo Bold"/>
                  <a:sym typeface="Arimo Bold"/>
                </a:rPr>
                <a:t>Action </a:t>
              </a:r>
            </a:p>
            <a:p>
              <a:pPr algn="ctr">
                <a:lnSpc>
                  <a:spcPts val="2520"/>
                </a:lnSpc>
              </a:pPr>
              <a:r>
                <a:rPr lang="en-US" sz="2100" b="1">
                  <a:solidFill>
                    <a:srgbClr val="F46DBA"/>
                  </a:solidFill>
                  <a:latin typeface="Arimo Bold"/>
                  <a:ea typeface="Arimo Bold"/>
                  <a:cs typeface="Arimo Bold"/>
                  <a:sym typeface="Arimo Bold"/>
                </a:rPr>
                <a:t>Groups</a:t>
              </a:r>
            </a:p>
          </p:txBody>
        </p:sp>
      </p:grpSp>
      <p:grpSp>
        <p:nvGrpSpPr>
          <p:cNvPr id="43" name="Group 43"/>
          <p:cNvGrpSpPr/>
          <p:nvPr/>
        </p:nvGrpSpPr>
        <p:grpSpPr>
          <a:xfrm>
            <a:off x="12653500" y="3222135"/>
            <a:ext cx="1499538" cy="322464"/>
            <a:chOff x="0" y="0"/>
            <a:chExt cx="1999384" cy="429952"/>
          </a:xfrm>
        </p:grpSpPr>
        <p:sp>
          <p:nvSpPr>
            <p:cNvPr id="44" name="Freeform 44"/>
            <p:cNvSpPr/>
            <p:nvPr/>
          </p:nvSpPr>
          <p:spPr>
            <a:xfrm>
              <a:off x="0" y="0"/>
              <a:ext cx="1999361" cy="430022"/>
            </a:xfrm>
            <a:custGeom>
              <a:avLst/>
              <a:gdLst/>
              <a:ahLst/>
              <a:cxnLst/>
              <a:rect l="l" t="t" r="r" b="b"/>
              <a:pathLst>
                <a:path w="1999361" h="430022">
                  <a:moveTo>
                    <a:pt x="0" y="215011"/>
                  </a:moveTo>
                  <a:cubicBezTo>
                    <a:pt x="0" y="96266"/>
                    <a:pt x="96266" y="0"/>
                    <a:pt x="215011" y="0"/>
                  </a:cubicBezTo>
                  <a:lnTo>
                    <a:pt x="1784350" y="0"/>
                  </a:lnTo>
                  <a:cubicBezTo>
                    <a:pt x="1903095" y="0"/>
                    <a:pt x="1999361" y="96266"/>
                    <a:pt x="1999361" y="215011"/>
                  </a:cubicBezTo>
                  <a:cubicBezTo>
                    <a:pt x="1999361" y="333756"/>
                    <a:pt x="1903095" y="430022"/>
                    <a:pt x="1784350" y="430022"/>
                  </a:cubicBezTo>
                  <a:lnTo>
                    <a:pt x="215011" y="430022"/>
                  </a:lnTo>
                  <a:cubicBezTo>
                    <a:pt x="96266" y="429895"/>
                    <a:pt x="0" y="333756"/>
                    <a:pt x="0" y="215011"/>
                  </a:cubicBezTo>
                  <a:close/>
                </a:path>
              </a:pathLst>
            </a:custGeom>
            <a:gradFill rotWithShape="1">
              <a:gsLst>
                <a:gs pos="0">
                  <a:srgbClr val="7C59ED">
                    <a:alpha val="100000"/>
                  </a:srgbClr>
                </a:gs>
                <a:gs pos="100000">
                  <a:srgbClr val="F46DBA">
                    <a:alpha val="100000"/>
                  </a:srgbClr>
                </a:gs>
              </a:gsLst>
              <a:lin ang="0"/>
            </a:gradFill>
          </p:spPr>
        </p:sp>
        <p:sp>
          <p:nvSpPr>
            <p:cNvPr id="45" name="TextBox 45"/>
            <p:cNvSpPr txBox="1"/>
            <p:nvPr/>
          </p:nvSpPr>
          <p:spPr>
            <a:xfrm>
              <a:off x="0" y="-19050"/>
              <a:ext cx="1999384" cy="449002"/>
            </a:xfrm>
            <a:prstGeom prst="rect">
              <a:avLst/>
            </a:prstGeom>
          </p:spPr>
          <p:txBody>
            <a:bodyPr lIns="50800" tIns="50800" rIns="50800" bIns="50800" rtlCol="0" anchor="ctr"/>
            <a:lstStyle/>
            <a:p>
              <a:pPr algn="ctr">
                <a:lnSpc>
                  <a:spcPts val="2160"/>
                </a:lnSpc>
              </a:pPr>
              <a:r>
                <a:rPr lang="en-US" sz="1800" b="1" spc="74">
                  <a:solidFill>
                    <a:srgbClr val="232F3E"/>
                  </a:solidFill>
                  <a:latin typeface="Arimo Bold"/>
                  <a:ea typeface="Arimo Bold"/>
                  <a:cs typeface="Arimo Bold"/>
                  <a:sym typeface="Arimo Bold"/>
                </a:rPr>
                <a:t>Results</a:t>
              </a:r>
            </a:p>
          </p:txBody>
        </p:sp>
      </p:grpSp>
      <p:grpSp>
        <p:nvGrpSpPr>
          <p:cNvPr id="46" name="Group 46"/>
          <p:cNvGrpSpPr/>
          <p:nvPr/>
        </p:nvGrpSpPr>
        <p:grpSpPr>
          <a:xfrm>
            <a:off x="12691200" y="4748673"/>
            <a:ext cx="1499538" cy="331705"/>
            <a:chOff x="0" y="0"/>
            <a:chExt cx="1999384" cy="442274"/>
          </a:xfrm>
        </p:grpSpPr>
        <p:sp>
          <p:nvSpPr>
            <p:cNvPr id="47" name="Freeform 47"/>
            <p:cNvSpPr/>
            <p:nvPr/>
          </p:nvSpPr>
          <p:spPr>
            <a:xfrm>
              <a:off x="0" y="0"/>
              <a:ext cx="1999361" cy="442214"/>
            </a:xfrm>
            <a:custGeom>
              <a:avLst/>
              <a:gdLst/>
              <a:ahLst/>
              <a:cxnLst/>
              <a:rect l="l" t="t" r="r" b="b"/>
              <a:pathLst>
                <a:path w="1999361" h="442214">
                  <a:moveTo>
                    <a:pt x="0" y="221107"/>
                  </a:moveTo>
                  <a:cubicBezTo>
                    <a:pt x="0" y="99060"/>
                    <a:pt x="99060" y="0"/>
                    <a:pt x="221107" y="0"/>
                  </a:cubicBezTo>
                  <a:lnTo>
                    <a:pt x="1778254" y="0"/>
                  </a:lnTo>
                  <a:cubicBezTo>
                    <a:pt x="1900428" y="0"/>
                    <a:pt x="1999361" y="99060"/>
                    <a:pt x="1999361" y="221107"/>
                  </a:cubicBezTo>
                  <a:cubicBezTo>
                    <a:pt x="1999361" y="343154"/>
                    <a:pt x="1900301" y="442214"/>
                    <a:pt x="1778254" y="442214"/>
                  </a:cubicBezTo>
                  <a:lnTo>
                    <a:pt x="221107" y="442214"/>
                  </a:lnTo>
                  <a:cubicBezTo>
                    <a:pt x="99060" y="442214"/>
                    <a:pt x="0" y="343281"/>
                    <a:pt x="0" y="221107"/>
                  </a:cubicBezTo>
                  <a:close/>
                </a:path>
              </a:pathLst>
            </a:custGeom>
            <a:gradFill rotWithShape="1">
              <a:gsLst>
                <a:gs pos="0">
                  <a:srgbClr val="7C59ED">
                    <a:alpha val="100000"/>
                  </a:srgbClr>
                </a:gs>
                <a:gs pos="100000">
                  <a:srgbClr val="F46DBA">
                    <a:alpha val="100000"/>
                  </a:srgbClr>
                </a:gs>
              </a:gsLst>
              <a:lin ang="0"/>
            </a:gradFill>
          </p:spPr>
        </p:sp>
        <p:sp>
          <p:nvSpPr>
            <p:cNvPr id="48" name="TextBox 48"/>
            <p:cNvSpPr txBox="1"/>
            <p:nvPr/>
          </p:nvSpPr>
          <p:spPr>
            <a:xfrm>
              <a:off x="0" y="-19050"/>
              <a:ext cx="1999384" cy="461324"/>
            </a:xfrm>
            <a:prstGeom prst="rect">
              <a:avLst/>
            </a:prstGeom>
          </p:spPr>
          <p:txBody>
            <a:bodyPr lIns="50800" tIns="50800" rIns="50800" bIns="50800" rtlCol="0" anchor="ctr"/>
            <a:lstStyle/>
            <a:p>
              <a:pPr algn="ctr">
                <a:lnSpc>
                  <a:spcPts val="2160"/>
                </a:lnSpc>
              </a:pPr>
              <a:r>
                <a:rPr lang="en-US" sz="1800" b="1" spc="74">
                  <a:solidFill>
                    <a:srgbClr val="232F3E"/>
                  </a:solidFill>
                  <a:latin typeface="Arimo Bold"/>
                  <a:ea typeface="Arimo Bold"/>
                  <a:cs typeface="Arimo Bold"/>
                  <a:sym typeface="Arimo Bold"/>
                </a:rPr>
                <a:t>Search</a:t>
              </a:r>
            </a:p>
          </p:txBody>
        </p:sp>
      </p:grpSp>
      <p:sp>
        <p:nvSpPr>
          <p:cNvPr id="49" name="AutoShape 49"/>
          <p:cNvSpPr/>
          <p:nvPr/>
        </p:nvSpPr>
        <p:spPr>
          <a:xfrm rot="263922">
            <a:off x="12280028" y="5353791"/>
            <a:ext cx="372572" cy="0"/>
          </a:xfrm>
          <a:prstGeom prst="line">
            <a:avLst/>
          </a:prstGeom>
          <a:ln w="19050" cap="rnd">
            <a:solidFill>
              <a:srgbClr val="FFFFFF"/>
            </a:solidFill>
            <a:prstDash val="solid"/>
            <a:headEnd type="none" w="sm" len="sm"/>
            <a:tailEnd type="none" w="sm" len="sm"/>
          </a:ln>
        </p:spPr>
      </p:sp>
      <p:sp>
        <p:nvSpPr>
          <p:cNvPr id="50" name="AutoShape 50"/>
          <p:cNvSpPr/>
          <p:nvPr/>
        </p:nvSpPr>
        <p:spPr>
          <a:xfrm rot="214437">
            <a:off x="12261565" y="4876864"/>
            <a:ext cx="458854" cy="0"/>
          </a:xfrm>
          <a:prstGeom prst="line">
            <a:avLst/>
          </a:prstGeom>
          <a:ln w="19050" cap="rnd">
            <a:solidFill>
              <a:srgbClr val="FFFFFF"/>
            </a:solidFill>
            <a:prstDash val="solid"/>
            <a:headEnd type="none" w="sm" len="sm"/>
            <a:tailEnd type="none" w="sm" len="sm"/>
          </a:ln>
        </p:spPr>
      </p:sp>
      <p:grpSp>
        <p:nvGrpSpPr>
          <p:cNvPr id="51" name="Group 51"/>
          <p:cNvGrpSpPr/>
          <p:nvPr/>
        </p:nvGrpSpPr>
        <p:grpSpPr>
          <a:xfrm>
            <a:off x="12656572" y="5208168"/>
            <a:ext cx="1499538" cy="322464"/>
            <a:chOff x="0" y="0"/>
            <a:chExt cx="1999384" cy="429952"/>
          </a:xfrm>
        </p:grpSpPr>
        <p:sp>
          <p:nvSpPr>
            <p:cNvPr id="52" name="Freeform 52"/>
            <p:cNvSpPr/>
            <p:nvPr/>
          </p:nvSpPr>
          <p:spPr>
            <a:xfrm>
              <a:off x="0" y="0"/>
              <a:ext cx="1999361" cy="430022"/>
            </a:xfrm>
            <a:custGeom>
              <a:avLst/>
              <a:gdLst/>
              <a:ahLst/>
              <a:cxnLst/>
              <a:rect l="l" t="t" r="r" b="b"/>
              <a:pathLst>
                <a:path w="1999361" h="430022">
                  <a:moveTo>
                    <a:pt x="0" y="215011"/>
                  </a:moveTo>
                  <a:cubicBezTo>
                    <a:pt x="0" y="96266"/>
                    <a:pt x="96266" y="0"/>
                    <a:pt x="215011" y="0"/>
                  </a:cubicBezTo>
                  <a:lnTo>
                    <a:pt x="1784350" y="0"/>
                  </a:lnTo>
                  <a:cubicBezTo>
                    <a:pt x="1903095" y="0"/>
                    <a:pt x="1999361" y="96266"/>
                    <a:pt x="1999361" y="215011"/>
                  </a:cubicBezTo>
                  <a:cubicBezTo>
                    <a:pt x="1999361" y="333756"/>
                    <a:pt x="1903095" y="430022"/>
                    <a:pt x="1784350" y="430022"/>
                  </a:cubicBezTo>
                  <a:lnTo>
                    <a:pt x="215011" y="430022"/>
                  </a:lnTo>
                  <a:cubicBezTo>
                    <a:pt x="96266" y="429895"/>
                    <a:pt x="0" y="333756"/>
                    <a:pt x="0" y="215011"/>
                  </a:cubicBezTo>
                  <a:close/>
                </a:path>
              </a:pathLst>
            </a:custGeom>
            <a:gradFill rotWithShape="1">
              <a:gsLst>
                <a:gs pos="0">
                  <a:srgbClr val="7C59ED">
                    <a:alpha val="100000"/>
                  </a:srgbClr>
                </a:gs>
                <a:gs pos="100000">
                  <a:srgbClr val="F46DBA">
                    <a:alpha val="100000"/>
                  </a:srgbClr>
                </a:gs>
              </a:gsLst>
              <a:lin ang="0"/>
            </a:gradFill>
          </p:spPr>
        </p:sp>
        <p:sp>
          <p:nvSpPr>
            <p:cNvPr id="53" name="TextBox 53"/>
            <p:cNvSpPr txBox="1"/>
            <p:nvPr/>
          </p:nvSpPr>
          <p:spPr>
            <a:xfrm>
              <a:off x="0" y="-19050"/>
              <a:ext cx="1999384" cy="449002"/>
            </a:xfrm>
            <a:prstGeom prst="rect">
              <a:avLst/>
            </a:prstGeom>
          </p:spPr>
          <p:txBody>
            <a:bodyPr lIns="50800" tIns="50800" rIns="50800" bIns="50800" rtlCol="0" anchor="ctr"/>
            <a:lstStyle/>
            <a:p>
              <a:pPr algn="ctr">
                <a:lnSpc>
                  <a:spcPts val="2160"/>
                </a:lnSpc>
              </a:pPr>
              <a:r>
                <a:rPr lang="en-US" sz="1800" b="1" spc="74">
                  <a:solidFill>
                    <a:srgbClr val="232F3E"/>
                  </a:solidFill>
                  <a:latin typeface="Arimo Bold"/>
                  <a:ea typeface="Arimo Bold"/>
                  <a:cs typeface="Arimo Bold"/>
                  <a:sym typeface="Arimo Bold"/>
                </a:rPr>
                <a:t>Results</a:t>
              </a:r>
            </a:p>
          </p:txBody>
        </p:sp>
      </p:grpSp>
      <p:grpSp>
        <p:nvGrpSpPr>
          <p:cNvPr id="54" name="Group 54"/>
          <p:cNvGrpSpPr/>
          <p:nvPr/>
        </p:nvGrpSpPr>
        <p:grpSpPr>
          <a:xfrm>
            <a:off x="10973916" y="2276302"/>
            <a:ext cx="1480484" cy="3455345"/>
            <a:chOff x="0" y="0"/>
            <a:chExt cx="1973979" cy="4607127"/>
          </a:xfrm>
        </p:grpSpPr>
        <p:sp>
          <p:nvSpPr>
            <p:cNvPr id="55" name="Freeform 55"/>
            <p:cNvSpPr/>
            <p:nvPr/>
          </p:nvSpPr>
          <p:spPr>
            <a:xfrm>
              <a:off x="12700" y="12700"/>
              <a:ext cx="1957070" cy="4584573"/>
            </a:xfrm>
            <a:custGeom>
              <a:avLst/>
              <a:gdLst/>
              <a:ahLst/>
              <a:cxnLst/>
              <a:rect l="l" t="t" r="r" b="b"/>
              <a:pathLst>
                <a:path w="1957070" h="4584573">
                  <a:moveTo>
                    <a:pt x="0" y="0"/>
                  </a:moveTo>
                  <a:lnTo>
                    <a:pt x="1957070" y="0"/>
                  </a:lnTo>
                  <a:lnTo>
                    <a:pt x="1957070" y="4584573"/>
                  </a:lnTo>
                  <a:lnTo>
                    <a:pt x="0" y="4584573"/>
                  </a:lnTo>
                  <a:close/>
                </a:path>
              </a:pathLst>
            </a:custGeom>
            <a:solidFill>
              <a:srgbClr val="11171F"/>
            </a:solidFill>
          </p:spPr>
        </p:sp>
        <p:sp>
          <p:nvSpPr>
            <p:cNvPr id="56" name="Freeform 56"/>
            <p:cNvSpPr/>
            <p:nvPr/>
          </p:nvSpPr>
          <p:spPr>
            <a:xfrm>
              <a:off x="0" y="0"/>
              <a:ext cx="1982470" cy="4609973"/>
            </a:xfrm>
            <a:custGeom>
              <a:avLst/>
              <a:gdLst/>
              <a:ahLst/>
              <a:cxnLst/>
              <a:rect l="l" t="t" r="r" b="b"/>
              <a:pathLst>
                <a:path w="1982470" h="4609973">
                  <a:moveTo>
                    <a:pt x="12700" y="0"/>
                  </a:moveTo>
                  <a:lnTo>
                    <a:pt x="1969770" y="0"/>
                  </a:lnTo>
                  <a:cubicBezTo>
                    <a:pt x="1976755" y="0"/>
                    <a:pt x="1982470" y="5715"/>
                    <a:pt x="1982470" y="12700"/>
                  </a:cubicBezTo>
                  <a:lnTo>
                    <a:pt x="1982470" y="4597273"/>
                  </a:lnTo>
                  <a:cubicBezTo>
                    <a:pt x="1982470" y="4604258"/>
                    <a:pt x="1976755" y="4609973"/>
                    <a:pt x="1969770" y="4609973"/>
                  </a:cubicBezTo>
                  <a:lnTo>
                    <a:pt x="12700" y="4609973"/>
                  </a:lnTo>
                  <a:cubicBezTo>
                    <a:pt x="5715" y="4609973"/>
                    <a:pt x="0" y="4604258"/>
                    <a:pt x="0" y="4597273"/>
                  </a:cubicBezTo>
                  <a:lnTo>
                    <a:pt x="0" y="12700"/>
                  </a:lnTo>
                  <a:cubicBezTo>
                    <a:pt x="0" y="5715"/>
                    <a:pt x="5715" y="0"/>
                    <a:pt x="12700" y="0"/>
                  </a:cubicBezTo>
                  <a:moveTo>
                    <a:pt x="12700" y="25400"/>
                  </a:moveTo>
                  <a:lnTo>
                    <a:pt x="12700" y="12700"/>
                  </a:lnTo>
                  <a:lnTo>
                    <a:pt x="25400" y="12700"/>
                  </a:lnTo>
                  <a:lnTo>
                    <a:pt x="25400" y="4597273"/>
                  </a:lnTo>
                  <a:lnTo>
                    <a:pt x="12700" y="4597273"/>
                  </a:lnTo>
                  <a:lnTo>
                    <a:pt x="12700" y="4584573"/>
                  </a:lnTo>
                  <a:lnTo>
                    <a:pt x="1969770" y="4584573"/>
                  </a:lnTo>
                  <a:lnTo>
                    <a:pt x="1969770" y="4597273"/>
                  </a:lnTo>
                  <a:lnTo>
                    <a:pt x="1957070" y="4597273"/>
                  </a:lnTo>
                  <a:lnTo>
                    <a:pt x="1957070" y="12700"/>
                  </a:lnTo>
                  <a:lnTo>
                    <a:pt x="1969770" y="12700"/>
                  </a:lnTo>
                  <a:lnTo>
                    <a:pt x="1969770" y="25400"/>
                  </a:lnTo>
                  <a:lnTo>
                    <a:pt x="12700" y="25400"/>
                  </a:lnTo>
                  <a:close/>
                </a:path>
              </a:pathLst>
            </a:custGeom>
            <a:solidFill>
              <a:srgbClr val="F46DBA"/>
            </a:solidFill>
          </p:spPr>
        </p:sp>
        <p:sp>
          <p:nvSpPr>
            <p:cNvPr id="57" name="TextBox 57"/>
            <p:cNvSpPr txBox="1"/>
            <p:nvPr/>
          </p:nvSpPr>
          <p:spPr>
            <a:xfrm>
              <a:off x="0" y="-9525"/>
              <a:ext cx="1973979" cy="4616652"/>
            </a:xfrm>
            <a:prstGeom prst="rect">
              <a:avLst/>
            </a:prstGeom>
          </p:spPr>
          <p:txBody>
            <a:bodyPr lIns="50800" tIns="50800" rIns="50800" bIns="50800" rtlCol="0" anchor="ctr"/>
            <a:lstStyle/>
            <a:p>
              <a:pPr algn="ctr">
                <a:lnSpc>
                  <a:spcPts val="2520"/>
                </a:lnSpc>
              </a:pPr>
              <a:r>
                <a:rPr lang="en-US" sz="2100">
                  <a:solidFill>
                    <a:srgbClr val="FFFFFF"/>
                  </a:solidFill>
                  <a:latin typeface="Arimo"/>
                  <a:ea typeface="Arimo"/>
                  <a:cs typeface="Arimo"/>
                  <a:sym typeface="Arimo"/>
                </a:rPr>
                <a:t>Step 1</a:t>
              </a:r>
            </a:p>
            <a:p>
              <a:pPr algn="ctr">
                <a:lnSpc>
                  <a:spcPts val="2520"/>
                </a:lnSpc>
              </a:pPr>
              <a:endParaRPr lang="en-US" sz="2100">
                <a:solidFill>
                  <a:srgbClr val="FFFFFF"/>
                </a:solidFill>
                <a:latin typeface="Arimo"/>
                <a:ea typeface="Arimo"/>
                <a:cs typeface="Arimo"/>
                <a:sym typeface="Arimo"/>
              </a:endParaRPr>
            </a:p>
            <a:p>
              <a:pPr algn="ctr">
                <a:lnSpc>
                  <a:spcPts val="2520"/>
                </a:lnSpc>
              </a:pPr>
              <a:r>
                <a:rPr lang="en-US" sz="2100">
                  <a:solidFill>
                    <a:srgbClr val="FFFFFF"/>
                  </a:solidFill>
                  <a:latin typeface="Arimo"/>
                  <a:ea typeface="Arimo"/>
                  <a:cs typeface="Arimo"/>
                  <a:sym typeface="Arimo"/>
                </a:rPr>
                <a:t>Step 2</a:t>
              </a:r>
            </a:p>
            <a:p>
              <a:pPr algn="ctr">
                <a:lnSpc>
                  <a:spcPts val="2520"/>
                </a:lnSpc>
              </a:pPr>
              <a:endParaRPr lang="en-US" sz="2100">
                <a:solidFill>
                  <a:srgbClr val="FFFFFF"/>
                </a:solidFill>
                <a:latin typeface="Arimo"/>
                <a:ea typeface="Arimo"/>
                <a:cs typeface="Arimo"/>
                <a:sym typeface="Arimo"/>
              </a:endParaRPr>
            </a:p>
            <a:p>
              <a:pPr algn="ctr">
                <a:lnSpc>
                  <a:spcPts val="2520"/>
                </a:lnSpc>
              </a:pPr>
              <a:r>
                <a:rPr lang="en-US" sz="2100">
                  <a:solidFill>
                    <a:srgbClr val="FFFFFF"/>
                  </a:solidFill>
                  <a:latin typeface="Arimo"/>
                  <a:ea typeface="Arimo"/>
                  <a:cs typeface="Arimo"/>
                  <a:sym typeface="Arimo"/>
                </a:rPr>
                <a:t>…</a:t>
              </a:r>
            </a:p>
            <a:p>
              <a:pPr algn="ctr">
                <a:lnSpc>
                  <a:spcPts val="2520"/>
                </a:lnSpc>
              </a:pPr>
              <a:endParaRPr lang="en-US" sz="2100">
                <a:solidFill>
                  <a:srgbClr val="FFFFFF"/>
                </a:solidFill>
                <a:latin typeface="Arimo"/>
                <a:ea typeface="Arimo"/>
                <a:cs typeface="Arimo"/>
                <a:sym typeface="Arimo"/>
              </a:endParaRPr>
            </a:p>
            <a:p>
              <a:pPr algn="ctr">
                <a:lnSpc>
                  <a:spcPts val="2520"/>
                </a:lnSpc>
              </a:pPr>
              <a:r>
                <a:rPr lang="en-US" sz="2100">
                  <a:solidFill>
                    <a:srgbClr val="FFFFFF"/>
                  </a:solidFill>
                  <a:latin typeface="Arimo"/>
                  <a:ea typeface="Arimo"/>
                  <a:cs typeface="Arimo"/>
                  <a:sym typeface="Arimo"/>
                </a:rPr>
                <a:t>Step n</a:t>
              </a:r>
            </a:p>
          </p:txBody>
        </p:sp>
      </p:grpSp>
      <p:grpSp>
        <p:nvGrpSpPr>
          <p:cNvPr id="58" name="Group 58"/>
          <p:cNvGrpSpPr/>
          <p:nvPr/>
        </p:nvGrpSpPr>
        <p:grpSpPr>
          <a:xfrm>
            <a:off x="10980262" y="2270006"/>
            <a:ext cx="1467789" cy="79319"/>
            <a:chOff x="0" y="0"/>
            <a:chExt cx="1957052" cy="105759"/>
          </a:xfrm>
        </p:grpSpPr>
        <p:sp>
          <p:nvSpPr>
            <p:cNvPr id="59" name="Freeform 59"/>
            <p:cNvSpPr/>
            <p:nvPr/>
          </p:nvSpPr>
          <p:spPr>
            <a:xfrm>
              <a:off x="0" y="0"/>
              <a:ext cx="1957070" cy="105791"/>
            </a:xfrm>
            <a:custGeom>
              <a:avLst/>
              <a:gdLst/>
              <a:ahLst/>
              <a:cxnLst/>
              <a:rect l="l" t="t" r="r" b="b"/>
              <a:pathLst>
                <a:path w="1957070" h="105791">
                  <a:moveTo>
                    <a:pt x="0" y="0"/>
                  </a:moveTo>
                  <a:lnTo>
                    <a:pt x="1957070" y="0"/>
                  </a:lnTo>
                  <a:lnTo>
                    <a:pt x="1957070" y="105791"/>
                  </a:lnTo>
                  <a:lnTo>
                    <a:pt x="0" y="105791"/>
                  </a:lnTo>
                  <a:close/>
                </a:path>
              </a:pathLst>
            </a:custGeom>
            <a:solidFill>
              <a:srgbClr val="F46DBA"/>
            </a:solidFill>
          </p:spPr>
        </p:sp>
      </p:grpSp>
      <p:grpSp>
        <p:nvGrpSpPr>
          <p:cNvPr id="60" name="Group 60"/>
          <p:cNvGrpSpPr/>
          <p:nvPr/>
        </p:nvGrpSpPr>
        <p:grpSpPr>
          <a:xfrm>
            <a:off x="8855742" y="2877886"/>
            <a:ext cx="1681673" cy="670910"/>
            <a:chOff x="0" y="0"/>
            <a:chExt cx="2242230" cy="894546"/>
          </a:xfrm>
        </p:grpSpPr>
        <p:sp>
          <p:nvSpPr>
            <p:cNvPr id="61" name="Freeform 61"/>
            <p:cNvSpPr/>
            <p:nvPr/>
          </p:nvSpPr>
          <p:spPr>
            <a:xfrm>
              <a:off x="0" y="0"/>
              <a:ext cx="2242312" cy="894588"/>
            </a:xfrm>
            <a:custGeom>
              <a:avLst/>
              <a:gdLst/>
              <a:ahLst/>
              <a:cxnLst/>
              <a:rect l="l" t="t" r="r" b="b"/>
              <a:pathLst>
                <a:path w="2242312" h="894588">
                  <a:moveTo>
                    <a:pt x="0" y="447294"/>
                  </a:moveTo>
                  <a:cubicBezTo>
                    <a:pt x="0" y="200279"/>
                    <a:pt x="200279" y="0"/>
                    <a:pt x="447294" y="0"/>
                  </a:cubicBezTo>
                  <a:lnTo>
                    <a:pt x="1795018" y="0"/>
                  </a:lnTo>
                  <a:cubicBezTo>
                    <a:pt x="2042033" y="0"/>
                    <a:pt x="2242312" y="200279"/>
                    <a:pt x="2242312" y="447294"/>
                  </a:cubicBezTo>
                  <a:cubicBezTo>
                    <a:pt x="2242312" y="694309"/>
                    <a:pt x="2042033" y="894588"/>
                    <a:pt x="1795018" y="894588"/>
                  </a:cubicBezTo>
                  <a:lnTo>
                    <a:pt x="447294" y="894588"/>
                  </a:lnTo>
                  <a:cubicBezTo>
                    <a:pt x="200279" y="894588"/>
                    <a:pt x="0" y="694309"/>
                    <a:pt x="0" y="447294"/>
                  </a:cubicBezTo>
                  <a:close/>
                </a:path>
              </a:pathLst>
            </a:custGeom>
            <a:gradFill rotWithShape="1">
              <a:gsLst>
                <a:gs pos="0">
                  <a:srgbClr val="7C59ED">
                    <a:alpha val="100000"/>
                  </a:srgbClr>
                </a:gs>
                <a:gs pos="100000">
                  <a:srgbClr val="F46DBA">
                    <a:alpha val="100000"/>
                  </a:srgbClr>
                </a:gs>
              </a:gsLst>
              <a:lin ang="0"/>
            </a:gradFill>
          </p:spPr>
        </p:sp>
        <p:sp>
          <p:nvSpPr>
            <p:cNvPr id="62" name="TextBox 62"/>
            <p:cNvSpPr txBox="1"/>
            <p:nvPr/>
          </p:nvSpPr>
          <p:spPr>
            <a:xfrm>
              <a:off x="0" y="-19050"/>
              <a:ext cx="2242230" cy="913596"/>
            </a:xfrm>
            <a:prstGeom prst="rect">
              <a:avLst/>
            </a:prstGeom>
          </p:spPr>
          <p:txBody>
            <a:bodyPr lIns="50800" tIns="50800" rIns="50800" bIns="50800" rtlCol="0" anchor="ctr"/>
            <a:lstStyle/>
            <a:p>
              <a:pPr algn="ctr">
                <a:lnSpc>
                  <a:spcPts val="2160"/>
                </a:lnSpc>
              </a:pPr>
              <a:r>
                <a:rPr lang="en-US" sz="1800" b="1" spc="74">
                  <a:solidFill>
                    <a:srgbClr val="232F3E"/>
                  </a:solidFill>
                  <a:latin typeface="Arimo Bold"/>
                  <a:ea typeface="Arimo Bold"/>
                  <a:cs typeface="Arimo Bold"/>
                  <a:sym typeface="Arimo Bold"/>
                </a:rPr>
                <a:t>Chain of thought</a:t>
              </a:r>
            </a:p>
          </p:txBody>
        </p:sp>
      </p:grpSp>
      <p:grpSp>
        <p:nvGrpSpPr>
          <p:cNvPr id="63" name="Group 63"/>
          <p:cNvGrpSpPr/>
          <p:nvPr/>
        </p:nvGrpSpPr>
        <p:grpSpPr>
          <a:xfrm>
            <a:off x="7137432" y="4834518"/>
            <a:ext cx="1577182" cy="398401"/>
            <a:chOff x="0" y="0"/>
            <a:chExt cx="2102910" cy="531202"/>
          </a:xfrm>
        </p:grpSpPr>
        <p:sp>
          <p:nvSpPr>
            <p:cNvPr id="64" name="Freeform 64"/>
            <p:cNvSpPr/>
            <p:nvPr/>
          </p:nvSpPr>
          <p:spPr>
            <a:xfrm>
              <a:off x="0" y="0"/>
              <a:ext cx="2102866" cy="531241"/>
            </a:xfrm>
            <a:custGeom>
              <a:avLst/>
              <a:gdLst/>
              <a:ahLst/>
              <a:cxnLst/>
              <a:rect l="l" t="t" r="r" b="b"/>
              <a:pathLst>
                <a:path w="2102866" h="531241">
                  <a:moveTo>
                    <a:pt x="0" y="265557"/>
                  </a:moveTo>
                  <a:cubicBezTo>
                    <a:pt x="0" y="118872"/>
                    <a:pt x="118872" y="0"/>
                    <a:pt x="265557" y="0"/>
                  </a:cubicBezTo>
                  <a:lnTo>
                    <a:pt x="1837309" y="0"/>
                  </a:lnTo>
                  <a:cubicBezTo>
                    <a:pt x="1983994" y="0"/>
                    <a:pt x="2102866" y="118872"/>
                    <a:pt x="2102866" y="265557"/>
                  </a:cubicBezTo>
                  <a:cubicBezTo>
                    <a:pt x="2102866" y="412242"/>
                    <a:pt x="1983994" y="531114"/>
                    <a:pt x="1837309" y="531114"/>
                  </a:cubicBezTo>
                  <a:lnTo>
                    <a:pt x="265557" y="531114"/>
                  </a:lnTo>
                  <a:cubicBezTo>
                    <a:pt x="118872" y="531241"/>
                    <a:pt x="0" y="412242"/>
                    <a:pt x="0" y="265557"/>
                  </a:cubicBezTo>
                  <a:close/>
                </a:path>
              </a:pathLst>
            </a:custGeom>
            <a:gradFill rotWithShape="1">
              <a:gsLst>
                <a:gs pos="0">
                  <a:srgbClr val="7C59ED">
                    <a:alpha val="100000"/>
                  </a:srgbClr>
                </a:gs>
                <a:gs pos="100000">
                  <a:srgbClr val="F46DBA">
                    <a:alpha val="100000"/>
                  </a:srgbClr>
                </a:gs>
              </a:gsLst>
              <a:lin ang="0"/>
            </a:gradFill>
          </p:spPr>
        </p:sp>
        <p:sp>
          <p:nvSpPr>
            <p:cNvPr id="65" name="TextBox 65"/>
            <p:cNvSpPr txBox="1"/>
            <p:nvPr/>
          </p:nvSpPr>
          <p:spPr>
            <a:xfrm>
              <a:off x="0" y="-19050"/>
              <a:ext cx="2102910" cy="550252"/>
            </a:xfrm>
            <a:prstGeom prst="rect">
              <a:avLst/>
            </a:prstGeom>
          </p:spPr>
          <p:txBody>
            <a:bodyPr lIns="50800" tIns="50800" rIns="50800" bIns="50800" rtlCol="0" anchor="ctr"/>
            <a:lstStyle/>
            <a:p>
              <a:pPr algn="ctr">
                <a:lnSpc>
                  <a:spcPts val="2160"/>
                </a:lnSpc>
              </a:pPr>
              <a:r>
                <a:rPr lang="en-US" sz="1800" b="1" spc="74">
                  <a:solidFill>
                    <a:srgbClr val="232F3E"/>
                  </a:solidFill>
                  <a:latin typeface="Arimo Bold"/>
                  <a:ea typeface="Arimo Bold"/>
                  <a:cs typeface="Arimo Bold"/>
                  <a:sym typeface="Arimo Bold"/>
                </a:rPr>
                <a:t>Results</a:t>
              </a:r>
            </a:p>
          </p:txBody>
        </p:sp>
      </p:grpSp>
      <p:sp>
        <p:nvSpPr>
          <p:cNvPr id="66" name="AutoShape 66"/>
          <p:cNvSpPr/>
          <p:nvPr/>
        </p:nvSpPr>
        <p:spPr>
          <a:xfrm rot="-58891">
            <a:off x="4704968" y="3202552"/>
            <a:ext cx="2728459" cy="0"/>
          </a:xfrm>
          <a:prstGeom prst="line">
            <a:avLst/>
          </a:prstGeom>
          <a:ln w="19050" cap="rnd">
            <a:solidFill>
              <a:srgbClr val="FFFFFF"/>
            </a:solidFill>
            <a:prstDash val="solid"/>
            <a:headEnd type="none" w="sm" len="sm"/>
            <a:tailEnd type="triangle" w="lg" len="med"/>
          </a:ln>
        </p:spPr>
      </p:sp>
      <p:grpSp>
        <p:nvGrpSpPr>
          <p:cNvPr id="67" name="Group 67"/>
          <p:cNvGrpSpPr/>
          <p:nvPr/>
        </p:nvGrpSpPr>
        <p:grpSpPr>
          <a:xfrm>
            <a:off x="4868328" y="1741029"/>
            <a:ext cx="2289255" cy="2799462"/>
            <a:chOff x="0" y="0"/>
            <a:chExt cx="3052340" cy="3732616"/>
          </a:xfrm>
        </p:grpSpPr>
        <p:sp>
          <p:nvSpPr>
            <p:cNvPr id="68" name="Freeform 68"/>
            <p:cNvSpPr/>
            <p:nvPr/>
          </p:nvSpPr>
          <p:spPr>
            <a:xfrm>
              <a:off x="0" y="0"/>
              <a:ext cx="3052318" cy="3732657"/>
            </a:xfrm>
            <a:custGeom>
              <a:avLst/>
              <a:gdLst/>
              <a:ahLst/>
              <a:cxnLst/>
              <a:rect l="l" t="t" r="r" b="b"/>
              <a:pathLst>
                <a:path w="3052318" h="3732657">
                  <a:moveTo>
                    <a:pt x="0" y="779145"/>
                  </a:moveTo>
                  <a:cubicBezTo>
                    <a:pt x="0" y="348869"/>
                    <a:pt x="348869" y="0"/>
                    <a:pt x="779145" y="0"/>
                  </a:cubicBezTo>
                  <a:lnTo>
                    <a:pt x="2273173" y="0"/>
                  </a:lnTo>
                  <a:cubicBezTo>
                    <a:pt x="2703449" y="0"/>
                    <a:pt x="3052318" y="348869"/>
                    <a:pt x="3052318" y="779145"/>
                  </a:cubicBezTo>
                  <a:lnTo>
                    <a:pt x="3052318" y="2953385"/>
                  </a:lnTo>
                  <a:cubicBezTo>
                    <a:pt x="3052318" y="3383661"/>
                    <a:pt x="2703449" y="3732530"/>
                    <a:pt x="2273173" y="3732530"/>
                  </a:cubicBezTo>
                  <a:lnTo>
                    <a:pt x="779145" y="3732530"/>
                  </a:lnTo>
                  <a:cubicBezTo>
                    <a:pt x="348869" y="3732657"/>
                    <a:pt x="0" y="3383788"/>
                    <a:pt x="0" y="2953385"/>
                  </a:cubicBezTo>
                  <a:close/>
                </a:path>
              </a:pathLst>
            </a:custGeom>
            <a:gradFill rotWithShape="1">
              <a:gsLst>
                <a:gs pos="0">
                  <a:srgbClr val="7C59ED">
                    <a:alpha val="100000"/>
                  </a:srgbClr>
                </a:gs>
                <a:gs pos="100000">
                  <a:srgbClr val="F46DBA">
                    <a:alpha val="100000"/>
                  </a:srgbClr>
                </a:gs>
              </a:gsLst>
              <a:lin ang="0"/>
            </a:gradFill>
          </p:spPr>
        </p:sp>
        <p:sp>
          <p:nvSpPr>
            <p:cNvPr id="69" name="TextBox 69"/>
            <p:cNvSpPr txBox="1"/>
            <p:nvPr/>
          </p:nvSpPr>
          <p:spPr>
            <a:xfrm>
              <a:off x="0" y="-19050"/>
              <a:ext cx="3052340" cy="3751666"/>
            </a:xfrm>
            <a:prstGeom prst="rect">
              <a:avLst/>
            </a:prstGeom>
          </p:spPr>
          <p:txBody>
            <a:bodyPr lIns="50800" tIns="50800" rIns="50800" bIns="50800" rtlCol="0" anchor="ctr"/>
            <a:lstStyle/>
            <a:p>
              <a:pPr algn="ctr">
                <a:lnSpc>
                  <a:spcPts val="2160"/>
                </a:lnSpc>
              </a:pPr>
              <a:r>
                <a:rPr lang="en-US" sz="1800" b="1" spc="74">
                  <a:solidFill>
                    <a:srgbClr val="232F3E"/>
                  </a:solidFill>
                  <a:latin typeface="Arimo Bold"/>
                  <a:ea typeface="Arimo Bold"/>
                  <a:cs typeface="Arimo Bold"/>
                  <a:sym typeface="Arimo Bold"/>
                </a:rPr>
                <a:t>PROMPT</a:t>
              </a:r>
            </a:p>
            <a:p>
              <a:pPr algn="ctr">
                <a:lnSpc>
                  <a:spcPts val="2160"/>
                </a:lnSpc>
              </a:pPr>
              <a:endParaRPr lang="en-US" sz="1800" b="1" spc="74">
                <a:solidFill>
                  <a:srgbClr val="232F3E"/>
                </a:solidFill>
                <a:latin typeface="Arimo Bold"/>
                <a:ea typeface="Arimo Bold"/>
                <a:cs typeface="Arimo Bold"/>
                <a:sym typeface="Arimo Bold"/>
              </a:endParaRPr>
            </a:p>
            <a:p>
              <a:pPr algn="ctr">
                <a:lnSpc>
                  <a:spcPts val="2160"/>
                </a:lnSpc>
              </a:pPr>
              <a:r>
                <a:rPr lang="en-US" sz="1800" b="1" spc="74">
                  <a:solidFill>
                    <a:srgbClr val="232F3E"/>
                  </a:solidFill>
                  <a:latin typeface="Arimo Bold"/>
                  <a:ea typeface="Arimo Bold"/>
                  <a:cs typeface="Arimo Bold"/>
                  <a:sym typeface="Arimo Bold"/>
                </a:rPr>
                <a:t>Conversation history</a:t>
              </a:r>
            </a:p>
            <a:p>
              <a:pPr algn="ctr">
                <a:lnSpc>
                  <a:spcPts val="2160"/>
                </a:lnSpc>
              </a:pPr>
              <a:endParaRPr lang="en-US" sz="1800" b="1" spc="74">
                <a:solidFill>
                  <a:srgbClr val="232F3E"/>
                </a:solidFill>
                <a:latin typeface="Arimo Bold"/>
                <a:ea typeface="Arimo Bold"/>
                <a:cs typeface="Arimo Bold"/>
                <a:sym typeface="Arimo Bold"/>
              </a:endParaRPr>
            </a:p>
            <a:p>
              <a:pPr algn="ctr">
                <a:lnSpc>
                  <a:spcPts val="2160"/>
                </a:lnSpc>
              </a:pPr>
              <a:r>
                <a:rPr lang="en-US" sz="1800" b="1" spc="74">
                  <a:solidFill>
                    <a:srgbClr val="232F3E"/>
                  </a:solidFill>
                  <a:latin typeface="Arimo Bold"/>
                  <a:ea typeface="Arimo Bold"/>
                  <a:cs typeface="Arimo Bold"/>
                  <a:sym typeface="Arimo Bold"/>
                </a:rPr>
                <a:t>Actions, KBs</a:t>
              </a:r>
            </a:p>
            <a:p>
              <a:pPr algn="ctr">
                <a:lnSpc>
                  <a:spcPts val="2160"/>
                </a:lnSpc>
              </a:pPr>
              <a:endParaRPr lang="en-US" sz="1800" b="1" spc="74">
                <a:solidFill>
                  <a:srgbClr val="232F3E"/>
                </a:solidFill>
                <a:latin typeface="Arimo Bold"/>
                <a:ea typeface="Arimo Bold"/>
                <a:cs typeface="Arimo Bold"/>
                <a:sym typeface="Arimo Bold"/>
              </a:endParaRPr>
            </a:p>
            <a:p>
              <a:pPr algn="ctr">
                <a:lnSpc>
                  <a:spcPts val="2160"/>
                </a:lnSpc>
              </a:pPr>
              <a:r>
                <a:rPr lang="en-US" sz="1800" b="1" spc="74">
                  <a:solidFill>
                    <a:srgbClr val="232F3E"/>
                  </a:solidFill>
                  <a:latin typeface="Arimo Bold"/>
                  <a:ea typeface="Arimo Bold"/>
                  <a:cs typeface="Arimo Bold"/>
                  <a:sym typeface="Arimo Bold"/>
                </a:rPr>
                <a:t> Instructions</a:t>
              </a:r>
            </a:p>
            <a:p>
              <a:pPr algn="ctr">
                <a:lnSpc>
                  <a:spcPts val="2160"/>
                </a:lnSpc>
              </a:pPr>
              <a:endParaRPr lang="en-US" sz="1800" b="1" spc="74">
                <a:solidFill>
                  <a:srgbClr val="232F3E"/>
                </a:solidFill>
                <a:latin typeface="Arimo Bold"/>
                <a:ea typeface="Arimo Bold"/>
                <a:cs typeface="Arimo Bold"/>
                <a:sym typeface="Arimo Bold"/>
              </a:endParaRPr>
            </a:p>
            <a:p>
              <a:pPr algn="ctr">
                <a:lnSpc>
                  <a:spcPts val="2160"/>
                </a:lnSpc>
              </a:pPr>
              <a:r>
                <a:rPr lang="en-US" sz="1800" b="1" spc="74">
                  <a:solidFill>
                    <a:srgbClr val="232F3E"/>
                  </a:solidFill>
                  <a:latin typeface="Arimo Bold"/>
                  <a:ea typeface="Arimo Bold"/>
                  <a:cs typeface="Arimo Bold"/>
                  <a:sym typeface="Arimo Bold"/>
                </a:rPr>
                <a:t>Task</a:t>
              </a:r>
            </a:p>
          </p:txBody>
        </p:sp>
      </p:grpSp>
      <p:grpSp>
        <p:nvGrpSpPr>
          <p:cNvPr id="70" name="Group 70"/>
          <p:cNvGrpSpPr/>
          <p:nvPr/>
        </p:nvGrpSpPr>
        <p:grpSpPr>
          <a:xfrm>
            <a:off x="6605394" y="6172668"/>
            <a:ext cx="2641258" cy="398401"/>
            <a:chOff x="0" y="0"/>
            <a:chExt cx="3521678" cy="531202"/>
          </a:xfrm>
        </p:grpSpPr>
        <p:sp>
          <p:nvSpPr>
            <p:cNvPr id="71" name="Freeform 71"/>
            <p:cNvSpPr/>
            <p:nvPr/>
          </p:nvSpPr>
          <p:spPr>
            <a:xfrm>
              <a:off x="0" y="0"/>
              <a:ext cx="3521583" cy="531241"/>
            </a:xfrm>
            <a:custGeom>
              <a:avLst/>
              <a:gdLst/>
              <a:ahLst/>
              <a:cxnLst/>
              <a:rect l="l" t="t" r="r" b="b"/>
              <a:pathLst>
                <a:path w="3521583" h="531241">
                  <a:moveTo>
                    <a:pt x="0" y="265557"/>
                  </a:moveTo>
                  <a:cubicBezTo>
                    <a:pt x="0" y="118872"/>
                    <a:pt x="118872" y="0"/>
                    <a:pt x="265557" y="0"/>
                  </a:cubicBezTo>
                  <a:lnTo>
                    <a:pt x="3256026" y="0"/>
                  </a:lnTo>
                  <a:cubicBezTo>
                    <a:pt x="3402711" y="0"/>
                    <a:pt x="3521583" y="118872"/>
                    <a:pt x="3521583" y="265557"/>
                  </a:cubicBezTo>
                  <a:cubicBezTo>
                    <a:pt x="3521583" y="412242"/>
                    <a:pt x="3402711" y="531114"/>
                    <a:pt x="3256026" y="531114"/>
                  </a:cubicBezTo>
                  <a:lnTo>
                    <a:pt x="265557" y="531114"/>
                  </a:lnTo>
                  <a:cubicBezTo>
                    <a:pt x="118872" y="531241"/>
                    <a:pt x="0" y="412242"/>
                    <a:pt x="0" y="265557"/>
                  </a:cubicBezTo>
                  <a:close/>
                </a:path>
              </a:pathLst>
            </a:custGeom>
            <a:gradFill rotWithShape="1">
              <a:gsLst>
                <a:gs pos="0">
                  <a:srgbClr val="7C59ED">
                    <a:alpha val="100000"/>
                  </a:srgbClr>
                </a:gs>
                <a:gs pos="100000">
                  <a:srgbClr val="F46DBA">
                    <a:alpha val="100000"/>
                  </a:srgbClr>
                </a:gs>
              </a:gsLst>
              <a:lin ang="0"/>
            </a:gradFill>
          </p:spPr>
        </p:sp>
        <p:sp>
          <p:nvSpPr>
            <p:cNvPr id="72" name="TextBox 72"/>
            <p:cNvSpPr txBox="1"/>
            <p:nvPr/>
          </p:nvSpPr>
          <p:spPr>
            <a:xfrm>
              <a:off x="0" y="-19050"/>
              <a:ext cx="3521678" cy="550252"/>
            </a:xfrm>
            <a:prstGeom prst="rect">
              <a:avLst/>
            </a:prstGeom>
          </p:spPr>
          <p:txBody>
            <a:bodyPr lIns="50800" tIns="50800" rIns="50800" bIns="50800" rtlCol="0" anchor="ctr"/>
            <a:lstStyle/>
            <a:p>
              <a:pPr algn="ctr">
                <a:lnSpc>
                  <a:spcPts val="2160"/>
                </a:lnSpc>
              </a:pPr>
              <a:r>
                <a:rPr lang="en-US" sz="1800" b="1" spc="74">
                  <a:solidFill>
                    <a:srgbClr val="232F3E"/>
                  </a:solidFill>
                  <a:latin typeface="Arimo Bold"/>
                  <a:ea typeface="Arimo Bold"/>
                  <a:cs typeface="Arimo Bold"/>
                  <a:sym typeface="Arimo Bold"/>
                </a:rPr>
                <a:t>Task + results</a:t>
              </a:r>
            </a:p>
          </p:txBody>
        </p:sp>
      </p:grpSp>
      <p:sp>
        <p:nvSpPr>
          <p:cNvPr id="73" name="AutoShape 73"/>
          <p:cNvSpPr/>
          <p:nvPr/>
        </p:nvSpPr>
        <p:spPr>
          <a:xfrm rot="21360">
            <a:off x="4703246" y="7100202"/>
            <a:ext cx="6043522" cy="0"/>
          </a:xfrm>
          <a:prstGeom prst="line">
            <a:avLst/>
          </a:prstGeom>
          <a:ln w="19050" cap="rnd">
            <a:solidFill>
              <a:srgbClr val="FFFFFF"/>
            </a:solidFill>
            <a:prstDash val="solid"/>
            <a:headEnd type="triangle" w="lg" len="med"/>
            <a:tailEnd type="none" w="sm" len="sm"/>
          </a:ln>
        </p:spPr>
      </p:sp>
      <p:grpSp>
        <p:nvGrpSpPr>
          <p:cNvPr id="74" name="Group 74"/>
          <p:cNvGrpSpPr/>
          <p:nvPr/>
        </p:nvGrpSpPr>
        <p:grpSpPr>
          <a:xfrm>
            <a:off x="6750645" y="6913496"/>
            <a:ext cx="2350755" cy="439724"/>
            <a:chOff x="0" y="0"/>
            <a:chExt cx="3134340" cy="586298"/>
          </a:xfrm>
        </p:grpSpPr>
        <p:sp>
          <p:nvSpPr>
            <p:cNvPr id="75" name="Freeform 75"/>
            <p:cNvSpPr/>
            <p:nvPr/>
          </p:nvSpPr>
          <p:spPr>
            <a:xfrm>
              <a:off x="0" y="0"/>
              <a:ext cx="3134360" cy="586359"/>
            </a:xfrm>
            <a:custGeom>
              <a:avLst/>
              <a:gdLst/>
              <a:ahLst/>
              <a:cxnLst/>
              <a:rect l="l" t="t" r="r" b="b"/>
              <a:pathLst>
                <a:path w="3134360" h="586359">
                  <a:moveTo>
                    <a:pt x="0" y="293116"/>
                  </a:moveTo>
                  <a:cubicBezTo>
                    <a:pt x="0" y="131191"/>
                    <a:pt x="131191" y="0"/>
                    <a:pt x="293116" y="0"/>
                  </a:cubicBezTo>
                  <a:lnTo>
                    <a:pt x="2841244" y="0"/>
                  </a:lnTo>
                  <a:cubicBezTo>
                    <a:pt x="3003169" y="0"/>
                    <a:pt x="3134360" y="131191"/>
                    <a:pt x="3134360" y="293116"/>
                  </a:cubicBezTo>
                  <a:cubicBezTo>
                    <a:pt x="3134360" y="455041"/>
                    <a:pt x="3003169" y="586232"/>
                    <a:pt x="2841244" y="586232"/>
                  </a:cubicBezTo>
                  <a:lnTo>
                    <a:pt x="293116" y="586232"/>
                  </a:lnTo>
                  <a:cubicBezTo>
                    <a:pt x="131191" y="586359"/>
                    <a:pt x="0" y="455041"/>
                    <a:pt x="0" y="293116"/>
                  </a:cubicBezTo>
                  <a:close/>
                </a:path>
              </a:pathLst>
            </a:custGeom>
            <a:gradFill rotWithShape="1">
              <a:gsLst>
                <a:gs pos="0">
                  <a:srgbClr val="7C59ED">
                    <a:alpha val="100000"/>
                  </a:srgbClr>
                </a:gs>
                <a:gs pos="100000">
                  <a:srgbClr val="F46DBA">
                    <a:alpha val="100000"/>
                  </a:srgbClr>
                </a:gs>
              </a:gsLst>
              <a:lin ang="0"/>
            </a:gradFill>
          </p:spPr>
        </p:sp>
        <p:sp>
          <p:nvSpPr>
            <p:cNvPr id="76" name="TextBox 76"/>
            <p:cNvSpPr txBox="1"/>
            <p:nvPr/>
          </p:nvSpPr>
          <p:spPr>
            <a:xfrm>
              <a:off x="0" y="-19050"/>
              <a:ext cx="3134340" cy="605348"/>
            </a:xfrm>
            <a:prstGeom prst="rect">
              <a:avLst/>
            </a:prstGeom>
          </p:spPr>
          <p:txBody>
            <a:bodyPr lIns="50800" tIns="50800" rIns="50800" bIns="50800" rtlCol="0" anchor="ctr"/>
            <a:lstStyle/>
            <a:p>
              <a:pPr algn="ctr">
                <a:lnSpc>
                  <a:spcPts val="2160"/>
                </a:lnSpc>
              </a:pPr>
              <a:r>
                <a:rPr lang="en-US" sz="1800" b="1" spc="74">
                  <a:solidFill>
                    <a:srgbClr val="232F3E"/>
                  </a:solidFill>
                  <a:latin typeface="Arimo Bold"/>
                  <a:ea typeface="Arimo Bold"/>
                  <a:cs typeface="Arimo Bold"/>
                  <a:sym typeface="Arimo Bold"/>
                </a:rPr>
                <a:t>Final response</a:t>
              </a:r>
            </a:p>
          </p:txBody>
        </p:sp>
      </p:grpSp>
      <p:sp>
        <p:nvSpPr>
          <p:cNvPr id="77" name="Freeform 77"/>
          <p:cNvSpPr/>
          <p:nvPr/>
        </p:nvSpPr>
        <p:spPr>
          <a:xfrm>
            <a:off x="15849527" y="4354262"/>
            <a:ext cx="732368" cy="885536"/>
          </a:xfrm>
          <a:custGeom>
            <a:avLst/>
            <a:gdLst/>
            <a:ahLst/>
            <a:cxnLst/>
            <a:rect l="l" t="t" r="r" b="b"/>
            <a:pathLst>
              <a:path w="732368" h="885536">
                <a:moveTo>
                  <a:pt x="0" y="0"/>
                </a:moveTo>
                <a:lnTo>
                  <a:pt x="732367" y="0"/>
                </a:lnTo>
                <a:lnTo>
                  <a:pt x="732367" y="885535"/>
                </a:lnTo>
                <a:lnTo>
                  <a:pt x="0" y="8855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8" name="Group 78"/>
          <p:cNvGrpSpPr/>
          <p:nvPr/>
        </p:nvGrpSpPr>
        <p:grpSpPr>
          <a:xfrm>
            <a:off x="15759205" y="2577792"/>
            <a:ext cx="918213" cy="305227"/>
            <a:chOff x="0" y="0"/>
            <a:chExt cx="1224284" cy="406970"/>
          </a:xfrm>
        </p:grpSpPr>
        <p:sp>
          <p:nvSpPr>
            <p:cNvPr id="79" name="Freeform 79"/>
            <p:cNvSpPr/>
            <p:nvPr/>
          </p:nvSpPr>
          <p:spPr>
            <a:xfrm>
              <a:off x="0" y="0"/>
              <a:ext cx="1224280" cy="406908"/>
            </a:xfrm>
            <a:custGeom>
              <a:avLst/>
              <a:gdLst/>
              <a:ahLst/>
              <a:cxnLst/>
              <a:rect l="l" t="t" r="r" b="b"/>
              <a:pathLst>
                <a:path w="1224280" h="406908">
                  <a:moveTo>
                    <a:pt x="657352" y="406908"/>
                  </a:moveTo>
                  <a:lnTo>
                    <a:pt x="12700" y="406908"/>
                  </a:lnTo>
                  <a:cubicBezTo>
                    <a:pt x="5715" y="406908"/>
                    <a:pt x="0" y="401193"/>
                    <a:pt x="0" y="394208"/>
                  </a:cubicBezTo>
                  <a:lnTo>
                    <a:pt x="0" y="12700"/>
                  </a:lnTo>
                  <a:cubicBezTo>
                    <a:pt x="0" y="5715"/>
                    <a:pt x="5715" y="0"/>
                    <a:pt x="12700" y="0"/>
                  </a:cubicBezTo>
                  <a:lnTo>
                    <a:pt x="1211580" y="0"/>
                  </a:lnTo>
                  <a:cubicBezTo>
                    <a:pt x="1218565" y="0"/>
                    <a:pt x="1224280" y="5715"/>
                    <a:pt x="1224280" y="12700"/>
                  </a:cubicBezTo>
                  <a:lnTo>
                    <a:pt x="1224280" y="189611"/>
                  </a:lnTo>
                  <a:lnTo>
                    <a:pt x="1198880" y="189611"/>
                  </a:lnTo>
                  <a:lnTo>
                    <a:pt x="1198880" y="12700"/>
                  </a:lnTo>
                  <a:lnTo>
                    <a:pt x="1211580" y="12700"/>
                  </a:lnTo>
                  <a:lnTo>
                    <a:pt x="1211580" y="25400"/>
                  </a:lnTo>
                  <a:lnTo>
                    <a:pt x="12700" y="25400"/>
                  </a:lnTo>
                  <a:lnTo>
                    <a:pt x="12700" y="12700"/>
                  </a:lnTo>
                  <a:lnTo>
                    <a:pt x="25400" y="12700"/>
                  </a:lnTo>
                  <a:lnTo>
                    <a:pt x="25400" y="394208"/>
                  </a:lnTo>
                  <a:lnTo>
                    <a:pt x="12700" y="394208"/>
                  </a:lnTo>
                  <a:lnTo>
                    <a:pt x="12700" y="381508"/>
                  </a:lnTo>
                  <a:lnTo>
                    <a:pt x="657352" y="381508"/>
                  </a:lnTo>
                  <a:close/>
                </a:path>
              </a:pathLst>
            </a:custGeom>
            <a:solidFill>
              <a:srgbClr val="FFFFFF"/>
            </a:solidFill>
          </p:spPr>
        </p:sp>
      </p:grpSp>
      <p:grpSp>
        <p:nvGrpSpPr>
          <p:cNvPr id="80" name="Group 80"/>
          <p:cNvGrpSpPr/>
          <p:nvPr/>
        </p:nvGrpSpPr>
        <p:grpSpPr>
          <a:xfrm>
            <a:off x="16288404" y="2758700"/>
            <a:ext cx="627929" cy="229592"/>
            <a:chOff x="0" y="0"/>
            <a:chExt cx="837238" cy="306122"/>
          </a:xfrm>
        </p:grpSpPr>
        <p:sp>
          <p:nvSpPr>
            <p:cNvPr id="81" name="Freeform 81"/>
            <p:cNvSpPr/>
            <p:nvPr/>
          </p:nvSpPr>
          <p:spPr>
            <a:xfrm>
              <a:off x="0" y="0"/>
              <a:ext cx="837184" cy="306070"/>
            </a:xfrm>
            <a:custGeom>
              <a:avLst/>
              <a:gdLst/>
              <a:ahLst/>
              <a:cxnLst/>
              <a:rect l="l" t="t" r="r" b="b"/>
              <a:pathLst>
                <a:path w="837184" h="306070">
                  <a:moveTo>
                    <a:pt x="12700" y="0"/>
                  </a:moveTo>
                  <a:lnTo>
                    <a:pt x="824484" y="0"/>
                  </a:lnTo>
                  <a:cubicBezTo>
                    <a:pt x="831469" y="0"/>
                    <a:pt x="837184" y="5715"/>
                    <a:pt x="837184" y="12700"/>
                  </a:cubicBezTo>
                  <a:lnTo>
                    <a:pt x="837184" y="293370"/>
                  </a:lnTo>
                  <a:cubicBezTo>
                    <a:pt x="837184" y="300355"/>
                    <a:pt x="831469" y="306070"/>
                    <a:pt x="824484" y="306070"/>
                  </a:cubicBezTo>
                  <a:lnTo>
                    <a:pt x="12700" y="306070"/>
                  </a:lnTo>
                  <a:cubicBezTo>
                    <a:pt x="5715" y="306070"/>
                    <a:pt x="0" y="300355"/>
                    <a:pt x="0" y="293370"/>
                  </a:cubicBezTo>
                  <a:lnTo>
                    <a:pt x="0" y="12700"/>
                  </a:lnTo>
                  <a:cubicBezTo>
                    <a:pt x="0" y="5715"/>
                    <a:pt x="5715" y="0"/>
                    <a:pt x="12700" y="0"/>
                  </a:cubicBezTo>
                  <a:moveTo>
                    <a:pt x="12700" y="25400"/>
                  </a:moveTo>
                  <a:lnTo>
                    <a:pt x="12700" y="12700"/>
                  </a:lnTo>
                  <a:lnTo>
                    <a:pt x="25400" y="12700"/>
                  </a:lnTo>
                  <a:lnTo>
                    <a:pt x="25400" y="293370"/>
                  </a:lnTo>
                  <a:lnTo>
                    <a:pt x="12700" y="293370"/>
                  </a:lnTo>
                  <a:lnTo>
                    <a:pt x="12700" y="280670"/>
                  </a:lnTo>
                  <a:lnTo>
                    <a:pt x="824484" y="280670"/>
                  </a:lnTo>
                  <a:lnTo>
                    <a:pt x="824484" y="293370"/>
                  </a:lnTo>
                  <a:lnTo>
                    <a:pt x="811784" y="293370"/>
                  </a:lnTo>
                  <a:lnTo>
                    <a:pt x="811784" y="12700"/>
                  </a:lnTo>
                  <a:lnTo>
                    <a:pt x="824484" y="12700"/>
                  </a:lnTo>
                  <a:lnTo>
                    <a:pt x="824484" y="25400"/>
                  </a:lnTo>
                  <a:lnTo>
                    <a:pt x="12700" y="25400"/>
                  </a:lnTo>
                  <a:close/>
                </a:path>
              </a:pathLst>
            </a:custGeom>
            <a:solidFill>
              <a:srgbClr val="01A98D"/>
            </a:solidFill>
          </p:spPr>
        </p:sp>
      </p:grpSp>
      <p:grpSp>
        <p:nvGrpSpPr>
          <p:cNvPr id="82" name="Group 82"/>
          <p:cNvGrpSpPr/>
          <p:nvPr/>
        </p:nvGrpSpPr>
        <p:grpSpPr>
          <a:xfrm>
            <a:off x="16285623" y="3025162"/>
            <a:ext cx="627929" cy="229592"/>
            <a:chOff x="0" y="0"/>
            <a:chExt cx="837238" cy="306122"/>
          </a:xfrm>
        </p:grpSpPr>
        <p:sp>
          <p:nvSpPr>
            <p:cNvPr id="83" name="Freeform 83"/>
            <p:cNvSpPr/>
            <p:nvPr/>
          </p:nvSpPr>
          <p:spPr>
            <a:xfrm>
              <a:off x="0" y="0"/>
              <a:ext cx="837184" cy="306070"/>
            </a:xfrm>
            <a:custGeom>
              <a:avLst/>
              <a:gdLst/>
              <a:ahLst/>
              <a:cxnLst/>
              <a:rect l="l" t="t" r="r" b="b"/>
              <a:pathLst>
                <a:path w="837184" h="306070">
                  <a:moveTo>
                    <a:pt x="12700" y="0"/>
                  </a:moveTo>
                  <a:lnTo>
                    <a:pt x="824484" y="0"/>
                  </a:lnTo>
                  <a:cubicBezTo>
                    <a:pt x="831469" y="0"/>
                    <a:pt x="837184" y="5715"/>
                    <a:pt x="837184" y="12700"/>
                  </a:cubicBezTo>
                  <a:lnTo>
                    <a:pt x="837184" y="293370"/>
                  </a:lnTo>
                  <a:cubicBezTo>
                    <a:pt x="837184" y="300355"/>
                    <a:pt x="831469" y="306070"/>
                    <a:pt x="824484" y="306070"/>
                  </a:cubicBezTo>
                  <a:lnTo>
                    <a:pt x="12700" y="306070"/>
                  </a:lnTo>
                  <a:cubicBezTo>
                    <a:pt x="5715" y="306070"/>
                    <a:pt x="0" y="300355"/>
                    <a:pt x="0" y="293370"/>
                  </a:cubicBezTo>
                  <a:lnTo>
                    <a:pt x="0" y="12700"/>
                  </a:lnTo>
                  <a:cubicBezTo>
                    <a:pt x="0" y="5715"/>
                    <a:pt x="5715" y="0"/>
                    <a:pt x="12700" y="0"/>
                  </a:cubicBezTo>
                  <a:moveTo>
                    <a:pt x="12700" y="25400"/>
                  </a:moveTo>
                  <a:lnTo>
                    <a:pt x="12700" y="12700"/>
                  </a:lnTo>
                  <a:lnTo>
                    <a:pt x="25400" y="12700"/>
                  </a:lnTo>
                  <a:lnTo>
                    <a:pt x="25400" y="293370"/>
                  </a:lnTo>
                  <a:lnTo>
                    <a:pt x="12700" y="293370"/>
                  </a:lnTo>
                  <a:lnTo>
                    <a:pt x="12700" y="280670"/>
                  </a:lnTo>
                  <a:lnTo>
                    <a:pt x="824484" y="280670"/>
                  </a:lnTo>
                  <a:lnTo>
                    <a:pt x="824484" y="293370"/>
                  </a:lnTo>
                  <a:lnTo>
                    <a:pt x="811784" y="293370"/>
                  </a:lnTo>
                  <a:lnTo>
                    <a:pt x="811784" y="12700"/>
                  </a:lnTo>
                  <a:lnTo>
                    <a:pt x="824484" y="12700"/>
                  </a:lnTo>
                  <a:lnTo>
                    <a:pt x="824484" y="25400"/>
                  </a:lnTo>
                  <a:lnTo>
                    <a:pt x="12700" y="25400"/>
                  </a:lnTo>
                  <a:close/>
                </a:path>
              </a:pathLst>
            </a:custGeom>
            <a:solidFill>
              <a:srgbClr val="01A98D"/>
            </a:solidFill>
          </p:spPr>
        </p:sp>
      </p:grpSp>
      <p:grpSp>
        <p:nvGrpSpPr>
          <p:cNvPr id="84" name="Group 84"/>
          <p:cNvGrpSpPr/>
          <p:nvPr/>
        </p:nvGrpSpPr>
        <p:grpSpPr>
          <a:xfrm>
            <a:off x="16351908" y="2814620"/>
            <a:ext cx="114463" cy="117748"/>
            <a:chOff x="0" y="0"/>
            <a:chExt cx="152618" cy="156998"/>
          </a:xfrm>
        </p:grpSpPr>
        <p:sp>
          <p:nvSpPr>
            <p:cNvPr id="85" name="Freeform 85"/>
            <p:cNvSpPr/>
            <p:nvPr/>
          </p:nvSpPr>
          <p:spPr>
            <a:xfrm>
              <a:off x="0" y="-508"/>
              <a:ext cx="152654" cy="158115"/>
            </a:xfrm>
            <a:custGeom>
              <a:avLst/>
              <a:gdLst/>
              <a:ahLst/>
              <a:cxnLst/>
              <a:rect l="l" t="t" r="r" b="b"/>
              <a:pathLst>
                <a:path w="152654" h="158115">
                  <a:moveTo>
                    <a:pt x="25400" y="13208"/>
                  </a:moveTo>
                  <a:lnTo>
                    <a:pt x="25400" y="144780"/>
                  </a:lnTo>
                  <a:lnTo>
                    <a:pt x="12700" y="144780"/>
                  </a:lnTo>
                  <a:lnTo>
                    <a:pt x="6858" y="133477"/>
                  </a:lnTo>
                  <a:lnTo>
                    <a:pt x="134112" y="67691"/>
                  </a:lnTo>
                  <a:lnTo>
                    <a:pt x="139954" y="78994"/>
                  </a:lnTo>
                  <a:lnTo>
                    <a:pt x="134112" y="90297"/>
                  </a:lnTo>
                  <a:lnTo>
                    <a:pt x="6858" y="24511"/>
                  </a:lnTo>
                  <a:lnTo>
                    <a:pt x="12700" y="13208"/>
                  </a:lnTo>
                  <a:lnTo>
                    <a:pt x="25400" y="13208"/>
                  </a:lnTo>
                  <a:moveTo>
                    <a:pt x="0" y="13208"/>
                  </a:moveTo>
                  <a:cubicBezTo>
                    <a:pt x="0" y="8763"/>
                    <a:pt x="2286" y="4699"/>
                    <a:pt x="6096" y="2413"/>
                  </a:cubicBezTo>
                  <a:cubicBezTo>
                    <a:pt x="9906" y="127"/>
                    <a:pt x="14605" y="0"/>
                    <a:pt x="18542" y="2032"/>
                  </a:cubicBezTo>
                  <a:lnTo>
                    <a:pt x="145796" y="67691"/>
                  </a:lnTo>
                  <a:cubicBezTo>
                    <a:pt x="149987" y="69850"/>
                    <a:pt x="152654" y="74168"/>
                    <a:pt x="152654" y="78994"/>
                  </a:cubicBezTo>
                  <a:cubicBezTo>
                    <a:pt x="152654" y="83820"/>
                    <a:pt x="149987" y="88138"/>
                    <a:pt x="145796" y="90297"/>
                  </a:cubicBezTo>
                  <a:lnTo>
                    <a:pt x="18542" y="156083"/>
                  </a:lnTo>
                  <a:cubicBezTo>
                    <a:pt x="14605" y="158115"/>
                    <a:pt x="9906" y="157988"/>
                    <a:pt x="6096" y="155702"/>
                  </a:cubicBezTo>
                  <a:cubicBezTo>
                    <a:pt x="2286" y="153416"/>
                    <a:pt x="0" y="149225"/>
                    <a:pt x="0" y="144780"/>
                  </a:cubicBezTo>
                  <a:lnTo>
                    <a:pt x="0" y="13208"/>
                  </a:lnTo>
                  <a:close/>
                </a:path>
              </a:pathLst>
            </a:custGeom>
            <a:solidFill>
              <a:srgbClr val="01A98D"/>
            </a:solidFill>
          </p:spPr>
        </p:sp>
      </p:grpSp>
      <p:grpSp>
        <p:nvGrpSpPr>
          <p:cNvPr id="86" name="Group 86"/>
          <p:cNvGrpSpPr/>
          <p:nvPr/>
        </p:nvGrpSpPr>
        <p:grpSpPr>
          <a:xfrm>
            <a:off x="15841096" y="2631564"/>
            <a:ext cx="58100" cy="197745"/>
            <a:chOff x="0" y="0"/>
            <a:chExt cx="77466" cy="263660"/>
          </a:xfrm>
        </p:grpSpPr>
        <p:sp>
          <p:nvSpPr>
            <p:cNvPr id="87" name="Freeform 87"/>
            <p:cNvSpPr/>
            <p:nvPr/>
          </p:nvSpPr>
          <p:spPr>
            <a:xfrm>
              <a:off x="0" y="3429"/>
              <a:ext cx="73406" cy="256794"/>
            </a:xfrm>
            <a:custGeom>
              <a:avLst/>
              <a:gdLst/>
              <a:ahLst/>
              <a:cxnLst/>
              <a:rect l="l" t="t" r="r" b="b"/>
              <a:pathLst>
                <a:path w="73406" h="256794">
                  <a:moveTo>
                    <a:pt x="56134" y="256794"/>
                  </a:moveTo>
                  <a:cubicBezTo>
                    <a:pt x="21590" y="224790"/>
                    <a:pt x="0" y="179070"/>
                    <a:pt x="0" y="128270"/>
                  </a:cubicBezTo>
                  <a:lnTo>
                    <a:pt x="12700" y="128270"/>
                  </a:lnTo>
                  <a:lnTo>
                    <a:pt x="0" y="128270"/>
                  </a:lnTo>
                  <a:cubicBezTo>
                    <a:pt x="0" y="77597"/>
                    <a:pt x="21463" y="32004"/>
                    <a:pt x="55753" y="0"/>
                  </a:cubicBezTo>
                  <a:lnTo>
                    <a:pt x="73025" y="18542"/>
                  </a:lnTo>
                  <a:cubicBezTo>
                    <a:pt x="43688" y="45974"/>
                    <a:pt x="25400" y="84836"/>
                    <a:pt x="25400" y="128270"/>
                  </a:cubicBezTo>
                  <a:cubicBezTo>
                    <a:pt x="25400" y="171704"/>
                    <a:pt x="43815" y="210820"/>
                    <a:pt x="73406" y="238252"/>
                  </a:cubicBezTo>
                  <a:close/>
                </a:path>
              </a:pathLst>
            </a:custGeom>
            <a:solidFill>
              <a:srgbClr val="01A98D"/>
            </a:solidFill>
          </p:spPr>
        </p:sp>
      </p:grpSp>
      <p:grpSp>
        <p:nvGrpSpPr>
          <p:cNvPr id="88" name="Group 88"/>
          <p:cNvGrpSpPr/>
          <p:nvPr/>
        </p:nvGrpSpPr>
        <p:grpSpPr>
          <a:xfrm>
            <a:off x="16109330" y="2631564"/>
            <a:ext cx="58100" cy="197745"/>
            <a:chOff x="0" y="0"/>
            <a:chExt cx="77466" cy="263660"/>
          </a:xfrm>
        </p:grpSpPr>
        <p:sp>
          <p:nvSpPr>
            <p:cNvPr id="89" name="Freeform 89"/>
            <p:cNvSpPr/>
            <p:nvPr/>
          </p:nvSpPr>
          <p:spPr>
            <a:xfrm>
              <a:off x="4064" y="3429"/>
              <a:ext cx="73406" cy="256794"/>
            </a:xfrm>
            <a:custGeom>
              <a:avLst/>
              <a:gdLst/>
              <a:ahLst/>
              <a:cxnLst/>
              <a:rect l="l" t="t" r="r" b="b"/>
              <a:pathLst>
                <a:path w="73406" h="256794">
                  <a:moveTo>
                    <a:pt x="17272" y="0"/>
                  </a:moveTo>
                  <a:cubicBezTo>
                    <a:pt x="51816" y="32004"/>
                    <a:pt x="73406" y="77851"/>
                    <a:pt x="73406" y="128524"/>
                  </a:cubicBezTo>
                  <a:lnTo>
                    <a:pt x="60706" y="128524"/>
                  </a:lnTo>
                  <a:lnTo>
                    <a:pt x="73406" y="128524"/>
                  </a:lnTo>
                  <a:cubicBezTo>
                    <a:pt x="73406" y="179197"/>
                    <a:pt x="51943" y="224790"/>
                    <a:pt x="17653" y="256794"/>
                  </a:cubicBezTo>
                  <a:lnTo>
                    <a:pt x="381" y="238252"/>
                  </a:lnTo>
                  <a:cubicBezTo>
                    <a:pt x="29718" y="210947"/>
                    <a:pt x="48006" y="171958"/>
                    <a:pt x="48006" y="128524"/>
                  </a:cubicBezTo>
                  <a:cubicBezTo>
                    <a:pt x="48006" y="85090"/>
                    <a:pt x="29591" y="45974"/>
                    <a:pt x="0" y="18542"/>
                  </a:cubicBezTo>
                  <a:close/>
                </a:path>
              </a:pathLst>
            </a:custGeom>
            <a:solidFill>
              <a:srgbClr val="01A98D"/>
            </a:solidFill>
          </p:spPr>
        </p:sp>
      </p:grpSp>
      <p:grpSp>
        <p:nvGrpSpPr>
          <p:cNvPr id="90" name="Group 90"/>
          <p:cNvGrpSpPr/>
          <p:nvPr/>
        </p:nvGrpSpPr>
        <p:grpSpPr>
          <a:xfrm>
            <a:off x="15974676" y="2704800"/>
            <a:ext cx="51274" cy="51274"/>
            <a:chOff x="0" y="0"/>
            <a:chExt cx="68366" cy="68366"/>
          </a:xfrm>
        </p:grpSpPr>
        <p:sp>
          <p:nvSpPr>
            <p:cNvPr id="91" name="Freeform 91"/>
            <p:cNvSpPr/>
            <p:nvPr/>
          </p:nvSpPr>
          <p:spPr>
            <a:xfrm>
              <a:off x="0" y="0"/>
              <a:ext cx="68326" cy="68326"/>
            </a:xfrm>
            <a:custGeom>
              <a:avLst/>
              <a:gdLst/>
              <a:ahLst/>
              <a:cxnLst/>
              <a:rect l="l" t="t" r="r" b="b"/>
              <a:pathLst>
                <a:path w="68326" h="68326">
                  <a:moveTo>
                    <a:pt x="68326" y="34163"/>
                  </a:moveTo>
                  <a:cubicBezTo>
                    <a:pt x="68326" y="53086"/>
                    <a:pt x="52959" y="68326"/>
                    <a:pt x="34163" y="68326"/>
                  </a:cubicBezTo>
                  <a:lnTo>
                    <a:pt x="34163" y="55626"/>
                  </a:lnTo>
                  <a:lnTo>
                    <a:pt x="34163" y="68326"/>
                  </a:lnTo>
                  <a:cubicBezTo>
                    <a:pt x="15367" y="68326"/>
                    <a:pt x="0" y="53086"/>
                    <a:pt x="0" y="34163"/>
                  </a:cubicBezTo>
                  <a:lnTo>
                    <a:pt x="12700" y="34163"/>
                  </a:lnTo>
                  <a:lnTo>
                    <a:pt x="0" y="34163"/>
                  </a:lnTo>
                  <a:cubicBezTo>
                    <a:pt x="0" y="15367"/>
                    <a:pt x="15367" y="0"/>
                    <a:pt x="34163" y="0"/>
                  </a:cubicBezTo>
                  <a:lnTo>
                    <a:pt x="34163" y="12700"/>
                  </a:lnTo>
                  <a:lnTo>
                    <a:pt x="34163" y="0"/>
                  </a:lnTo>
                  <a:cubicBezTo>
                    <a:pt x="53086" y="0"/>
                    <a:pt x="68326" y="15367"/>
                    <a:pt x="68326" y="34163"/>
                  </a:cubicBezTo>
                  <a:lnTo>
                    <a:pt x="55626" y="34163"/>
                  </a:lnTo>
                  <a:lnTo>
                    <a:pt x="68326" y="34163"/>
                  </a:lnTo>
                  <a:moveTo>
                    <a:pt x="42926" y="34163"/>
                  </a:moveTo>
                  <a:cubicBezTo>
                    <a:pt x="42926" y="29337"/>
                    <a:pt x="38989" y="25400"/>
                    <a:pt x="34163" y="25400"/>
                  </a:cubicBezTo>
                  <a:cubicBezTo>
                    <a:pt x="29337" y="25400"/>
                    <a:pt x="25400" y="29337"/>
                    <a:pt x="25400" y="34163"/>
                  </a:cubicBezTo>
                  <a:cubicBezTo>
                    <a:pt x="25400" y="38989"/>
                    <a:pt x="29337" y="42926"/>
                    <a:pt x="34163" y="42926"/>
                  </a:cubicBezTo>
                  <a:cubicBezTo>
                    <a:pt x="38989" y="42926"/>
                    <a:pt x="42926" y="38989"/>
                    <a:pt x="42926" y="34163"/>
                  </a:cubicBezTo>
                  <a:close/>
                </a:path>
              </a:pathLst>
            </a:custGeom>
            <a:solidFill>
              <a:srgbClr val="01A98D"/>
            </a:solidFill>
          </p:spPr>
        </p:sp>
      </p:grpSp>
      <p:grpSp>
        <p:nvGrpSpPr>
          <p:cNvPr id="92" name="Group 92"/>
          <p:cNvGrpSpPr/>
          <p:nvPr/>
        </p:nvGrpSpPr>
        <p:grpSpPr>
          <a:xfrm>
            <a:off x="15914584" y="2704800"/>
            <a:ext cx="51274" cy="51274"/>
            <a:chOff x="0" y="0"/>
            <a:chExt cx="68366" cy="68366"/>
          </a:xfrm>
        </p:grpSpPr>
        <p:sp>
          <p:nvSpPr>
            <p:cNvPr id="93" name="Freeform 93"/>
            <p:cNvSpPr/>
            <p:nvPr/>
          </p:nvSpPr>
          <p:spPr>
            <a:xfrm>
              <a:off x="0" y="0"/>
              <a:ext cx="68326" cy="68326"/>
            </a:xfrm>
            <a:custGeom>
              <a:avLst/>
              <a:gdLst/>
              <a:ahLst/>
              <a:cxnLst/>
              <a:rect l="l" t="t" r="r" b="b"/>
              <a:pathLst>
                <a:path w="68326" h="68326">
                  <a:moveTo>
                    <a:pt x="68326" y="34163"/>
                  </a:moveTo>
                  <a:cubicBezTo>
                    <a:pt x="68326" y="53086"/>
                    <a:pt x="52959" y="68326"/>
                    <a:pt x="34163" y="68326"/>
                  </a:cubicBezTo>
                  <a:lnTo>
                    <a:pt x="34163" y="55626"/>
                  </a:lnTo>
                  <a:lnTo>
                    <a:pt x="34163" y="68326"/>
                  </a:lnTo>
                  <a:cubicBezTo>
                    <a:pt x="15367" y="68326"/>
                    <a:pt x="0" y="53086"/>
                    <a:pt x="0" y="34163"/>
                  </a:cubicBezTo>
                  <a:lnTo>
                    <a:pt x="12700" y="34163"/>
                  </a:lnTo>
                  <a:lnTo>
                    <a:pt x="0" y="34163"/>
                  </a:lnTo>
                  <a:cubicBezTo>
                    <a:pt x="0" y="15367"/>
                    <a:pt x="15367" y="0"/>
                    <a:pt x="34163" y="0"/>
                  </a:cubicBezTo>
                  <a:lnTo>
                    <a:pt x="34163" y="12700"/>
                  </a:lnTo>
                  <a:lnTo>
                    <a:pt x="34163" y="0"/>
                  </a:lnTo>
                  <a:cubicBezTo>
                    <a:pt x="53086" y="0"/>
                    <a:pt x="68326" y="15367"/>
                    <a:pt x="68326" y="34163"/>
                  </a:cubicBezTo>
                  <a:lnTo>
                    <a:pt x="55626" y="34163"/>
                  </a:lnTo>
                  <a:lnTo>
                    <a:pt x="68326" y="34163"/>
                  </a:lnTo>
                  <a:moveTo>
                    <a:pt x="42926" y="34163"/>
                  </a:moveTo>
                  <a:cubicBezTo>
                    <a:pt x="42926" y="29337"/>
                    <a:pt x="38989" y="25400"/>
                    <a:pt x="34163" y="25400"/>
                  </a:cubicBezTo>
                  <a:cubicBezTo>
                    <a:pt x="29337" y="25400"/>
                    <a:pt x="25400" y="29337"/>
                    <a:pt x="25400" y="34163"/>
                  </a:cubicBezTo>
                  <a:cubicBezTo>
                    <a:pt x="25400" y="38989"/>
                    <a:pt x="29337" y="42926"/>
                    <a:pt x="34163" y="42926"/>
                  </a:cubicBezTo>
                  <a:cubicBezTo>
                    <a:pt x="38989" y="42926"/>
                    <a:pt x="42926" y="38989"/>
                    <a:pt x="42926" y="34163"/>
                  </a:cubicBezTo>
                  <a:close/>
                </a:path>
              </a:pathLst>
            </a:custGeom>
            <a:solidFill>
              <a:srgbClr val="01A98D"/>
            </a:solidFill>
          </p:spPr>
        </p:sp>
      </p:grpSp>
      <p:grpSp>
        <p:nvGrpSpPr>
          <p:cNvPr id="94" name="Group 94"/>
          <p:cNvGrpSpPr/>
          <p:nvPr/>
        </p:nvGrpSpPr>
        <p:grpSpPr>
          <a:xfrm>
            <a:off x="16035147" y="2704800"/>
            <a:ext cx="51274" cy="51274"/>
            <a:chOff x="0" y="0"/>
            <a:chExt cx="68366" cy="68366"/>
          </a:xfrm>
        </p:grpSpPr>
        <p:sp>
          <p:nvSpPr>
            <p:cNvPr id="95" name="Freeform 95"/>
            <p:cNvSpPr/>
            <p:nvPr/>
          </p:nvSpPr>
          <p:spPr>
            <a:xfrm>
              <a:off x="0" y="0"/>
              <a:ext cx="68326" cy="68326"/>
            </a:xfrm>
            <a:custGeom>
              <a:avLst/>
              <a:gdLst/>
              <a:ahLst/>
              <a:cxnLst/>
              <a:rect l="l" t="t" r="r" b="b"/>
              <a:pathLst>
                <a:path w="68326" h="68326">
                  <a:moveTo>
                    <a:pt x="68326" y="34163"/>
                  </a:moveTo>
                  <a:cubicBezTo>
                    <a:pt x="68326" y="53086"/>
                    <a:pt x="52959" y="68326"/>
                    <a:pt x="34163" y="68326"/>
                  </a:cubicBezTo>
                  <a:lnTo>
                    <a:pt x="34163" y="55626"/>
                  </a:lnTo>
                  <a:lnTo>
                    <a:pt x="34163" y="68326"/>
                  </a:lnTo>
                  <a:cubicBezTo>
                    <a:pt x="15367" y="68326"/>
                    <a:pt x="0" y="53086"/>
                    <a:pt x="0" y="34163"/>
                  </a:cubicBezTo>
                  <a:lnTo>
                    <a:pt x="12700" y="34163"/>
                  </a:lnTo>
                  <a:lnTo>
                    <a:pt x="0" y="34163"/>
                  </a:lnTo>
                  <a:cubicBezTo>
                    <a:pt x="0" y="15367"/>
                    <a:pt x="15367" y="0"/>
                    <a:pt x="34163" y="0"/>
                  </a:cubicBezTo>
                  <a:lnTo>
                    <a:pt x="34163" y="12700"/>
                  </a:lnTo>
                  <a:lnTo>
                    <a:pt x="34163" y="0"/>
                  </a:lnTo>
                  <a:cubicBezTo>
                    <a:pt x="53086" y="0"/>
                    <a:pt x="68326" y="15367"/>
                    <a:pt x="68326" y="34163"/>
                  </a:cubicBezTo>
                  <a:lnTo>
                    <a:pt x="55626" y="34163"/>
                  </a:lnTo>
                  <a:lnTo>
                    <a:pt x="68326" y="34163"/>
                  </a:lnTo>
                  <a:moveTo>
                    <a:pt x="42926" y="34163"/>
                  </a:moveTo>
                  <a:cubicBezTo>
                    <a:pt x="42926" y="29337"/>
                    <a:pt x="38989" y="25400"/>
                    <a:pt x="34163" y="25400"/>
                  </a:cubicBezTo>
                  <a:cubicBezTo>
                    <a:pt x="29337" y="25400"/>
                    <a:pt x="25400" y="29337"/>
                    <a:pt x="25400" y="34163"/>
                  </a:cubicBezTo>
                  <a:cubicBezTo>
                    <a:pt x="25400" y="38989"/>
                    <a:pt x="29337" y="42926"/>
                    <a:pt x="34163" y="42926"/>
                  </a:cubicBezTo>
                  <a:cubicBezTo>
                    <a:pt x="38989" y="42926"/>
                    <a:pt x="42926" y="38989"/>
                    <a:pt x="42926" y="34163"/>
                  </a:cubicBezTo>
                  <a:close/>
                </a:path>
              </a:pathLst>
            </a:custGeom>
            <a:solidFill>
              <a:srgbClr val="01A98D"/>
            </a:solidFill>
          </p:spPr>
        </p:sp>
      </p:grpSp>
      <p:sp>
        <p:nvSpPr>
          <p:cNvPr id="96" name="Freeform 96"/>
          <p:cNvSpPr/>
          <p:nvPr/>
        </p:nvSpPr>
        <p:spPr>
          <a:xfrm>
            <a:off x="16339096" y="3139959"/>
            <a:ext cx="155726" cy="73138"/>
          </a:xfrm>
          <a:custGeom>
            <a:avLst/>
            <a:gdLst/>
            <a:ahLst/>
            <a:cxnLst/>
            <a:rect l="l" t="t" r="r" b="b"/>
            <a:pathLst>
              <a:path w="155726" h="73138">
                <a:moveTo>
                  <a:pt x="0" y="0"/>
                </a:moveTo>
                <a:lnTo>
                  <a:pt x="155726" y="0"/>
                </a:lnTo>
                <a:lnTo>
                  <a:pt x="155726" y="73139"/>
                </a:lnTo>
                <a:lnTo>
                  <a:pt x="0" y="731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7" name="Freeform 97"/>
          <p:cNvSpPr/>
          <p:nvPr/>
        </p:nvSpPr>
        <p:spPr>
          <a:xfrm>
            <a:off x="16323520" y="3066756"/>
            <a:ext cx="156863" cy="73203"/>
          </a:xfrm>
          <a:custGeom>
            <a:avLst/>
            <a:gdLst/>
            <a:ahLst/>
            <a:cxnLst/>
            <a:rect l="l" t="t" r="r" b="b"/>
            <a:pathLst>
              <a:path w="156863" h="73203">
                <a:moveTo>
                  <a:pt x="0" y="0"/>
                </a:moveTo>
                <a:lnTo>
                  <a:pt x="156863" y="0"/>
                </a:lnTo>
                <a:lnTo>
                  <a:pt x="156863" y="73203"/>
                </a:lnTo>
                <a:lnTo>
                  <a:pt x="0" y="7320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8" name="AutoShape 98"/>
          <p:cNvSpPr/>
          <p:nvPr/>
        </p:nvSpPr>
        <p:spPr>
          <a:xfrm rot="2052840">
            <a:off x="15912172" y="3038466"/>
            <a:ext cx="417194" cy="0"/>
          </a:xfrm>
          <a:prstGeom prst="line">
            <a:avLst/>
          </a:prstGeom>
          <a:ln w="9525" cap="rnd">
            <a:solidFill>
              <a:srgbClr val="FFFFFF"/>
            </a:solidFill>
            <a:prstDash val="solid"/>
            <a:headEnd type="none" w="sm" len="sm"/>
            <a:tailEnd type="none" w="sm" len="sm"/>
          </a:ln>
        </p:spPr>
      </p:sp>
      <p:sp>
        <p:nvSpPr>
          <p:cNvPr id="99" name="Freeform 99"/>
          <p:cNvSpPr/>
          <p:nvPr/>
        </p:nvSpPr>
        <p:spPr>
          <a:xfrm>
            <a:off x="7409415" y="2861726"/>
            <a:ext cx="945812" cy="682971"/>
          </a:xfrm>
          <a:custGeom>
            <a:avLst/>
            <a:gdLst/>
            <a:ahLst/>
            <a:cxnLst/>
            <a:rect l="l" t="t" r="r" b="b"/>
            <a:pathLst>
              <a:path w="945812" h="682971">
                <a:moveTo>
                  <a:pt x="0" y="0"/>
                </a:moveTo>
                <a:lnTo>
                  <a:pt x="945811" y="0"/>
                </a:lnTo>
                <a:lnTo>
                  <a:pt x="945811" y="682970"/>
                </a:lnTo>
                <a:lnTo>
                  <a:pt x="0" y="6829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00" name="Group 100"/>
          <p:cNvGrpSpPr/>
          <p:nvPr/>
        </p:nvGrpSpPr>
        <p:grpSpPr>
          <a:xfrm>
            <a:off x="6929067" y="3602052"/>
            <a:ext cx="2002965" cy="784830"/>
            <a:chOff x="0" y="0"/>
            <a:chExt cx="2670620" cy="1046440"/>
          </a:xfrm>
        </p:grpSpPr>
        <p:sp>
          <p:nvSpPr>
            <p:cNvPr id="101" name="Freeform 101"/>
            <p:cNvSpPr/>
            <p:nvPr/>
          </p:nvSpPr>
          <p:spPr>
            <a:xfrm>
              <a:off x="0" y="0"/>
              <a:ext cx="2670620" cy="1046440"/>
            </a:xfrm>
            <a:custGeom>
              <a:avLst/>
              <a:gdLst/>
              <a:ahLst/>
              <a:cxnLst/>
              <a:rect l="l" t="t" r="r" b="b"/>
              <a:pathLst>
                <a:path w="2670620" h="1046440">
                  <a:moveTo>
                    <a:pt x="0" y="0"/>
                  </a:moveTo>
                  <a:lnTo>
                    <a:pt x="2670620" y="0"/>
                  </a:lnTo>
                  <a:lnTo>
                    <a:pt x="2670620" y="1046440"/>
                  </a:lnTo>
                  <a:lnTo>
                    <a:pt x="0" y="1046440"/>
                  </a:lnTo>
                  <a:close/>
                </a:path>
              </a:pathLst>
            </a:custGeom>
            <a:solidFill>
              <a:srgbClr val="000000">
                <a:alpha val="0"/>
              </a:srgbClr>
            </a:solidFill>
          </p:spPr>
        </p:sp>
        <p:sp>
          <p:nvSpPr>
            <p:cNvPr id="102" name="TextBox 102"/>
            <p:cNvSpPr txBox="1"/>
            <p:nvPr/>
          </p:nvSpPr>
          <p:spPr>
            <a:xfrm>
              <a:off x="0" y="-9525"/>
              <a:ext cx="2670620" cy="1055965"/>
            </a:xfrm>
            <a:prstGeom prst="rect">
              <a:avLst/>
            </a:prstGeom>
          </p:spPr>
          <p:txBody>
            <a:bodyPr lIns="0" tIns="0" rIns="0" bIns="0" rtlCol="0" anchor="t"/>
            <a:lstStyle/>
            <a:p>
              <a:pPr algn="ctr">
                <a:lnSpc>
                  <a:spcPts val="2520"/>
                </a:lnSpc>
              </a:pPr>
              <a:r>
                <a:rPr lang="en-US" sz="2100" b="1">
                  <a:solidFill>
                    <a:srgbClr val="F46DBA"/>
                  </a:solidFill>
                  <a:latin typeface="Arimo Bold"/>
                  <a:ea typeface="Arimo Bold"/>
                  <a:cs typeface="Arimo Bold"/>
                  <a:sym typeface="Arimo Bold"/>
                </a:rPr>
                <a:t>Bedrock </a:t>
              </a:r>
            </a:p>
            <a:p>
              <a:pPr algn="ctr">
                <a:lnSpc>
                  <a:spcPts val="2520"/>
                </a:lnSpc>
              </a:pPr>
              <a:r>
                <a:rPr lang="en-US" sz="2100" b="1">
                  <a:solidFill>
                    <a:srgbClr val="F46DBA"/>
                  </a:solidFill>
                  <a:latin typeface="Arimo Bold"/>
                  <a:ea typeface="Arimo Bold"/>
                  <a:cs typeface="Arimo Bold"/>
                  <a:sym typeface="Arimo Bold"/>
                </a:rPr>
                <a:t>model</a:t>
              </a:r>
            </a:p>
          </p:txBody>
        </p:sp>
      </p:grpSp>
      <p:sp>
        <p:nvSpPr>
          <p:cNvPr id="103" name="Freeform 103"/>
          <p:cNvSpPr/>
          <p:nvPr/>
        </p:nvSpPr>
        <p:spPr>
          <a:xfrm>
            <a:off x="11200730" y="6096705"/>
            <a:ext cx="945811" cy="682971"/>
          </a:xfrm>
          <a:custGeom>
            <a:avLst/>
            <a:gdLst/>
            <a:ahLst/>
            <a:cxnLst/>
            <a:rect l="l" t="t" r="r" b="b"/>
            <a:pathLst>
              <a:path w="945811" h="682971">
                <a:moveTo>
                  <a:pt x="0" y="0"/>
                </a:moveTo>
                <a:lnTo>
                  <a:pt x="945811" y="0"/>
                </a:lnTo>
                <a:lnTo>
                  <a:pt x="945811" y="682971"/>
                </a:lnTo>
                <a:lnTo>
                  <a:pt x="0" y="68297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04" name="Group 104"/>
          <p:cNvGrpSpPr/>
          <p:nvPr/>
        </p:nvGrpSpPr>
        <p:grpSpPr>
          <a:xfrm>
            <a:off x="10720382" y="6837031"/>
            <a:ext cx="2002965" cy="784830"/>
            <a:chOff x="0" y="0"/>
            <a:chExt cx="2670620" cy="1046440"/>
          </a:xfrm>
        </p:grpSpPr>
        <p:sp>
          <p:nvSpPr>
            <p:cNvPr id="105" name="Freeform 105"/>
            <p:cNvSpPr/>
            <p:nvPr/>
          </p:nvSpPr>
          <p:spPr>
            <a:xfrm>
              <a:off x="0" y="0"/>
              <a:ext cx="2670620" cy="1046440"/>
            </a:xfrm>
            <a:custGeom>
              <a:avLst/>
              <a:gdLst/>
              <a:ahLst/>
              <a:cxnLst/>
              <a:rect l="l" t="t" r="r" b="b"/>
              <a:pathLst>
                <a:path w="2670620" h="1046440">
                  <a:moveTo>
                    <a:pt x="0" y="0"/>
                  </a:moveTo>
                  <a:lnTo>
                    <a:pt x="2670620" y="0"/>
                  </a:lnTo>
                  <a:lnTo>
                    <a:pt x="2670620" y="1046440"/>
                  </a:lnTo>
                  <a:lnTo>
                    <a:pt x="0" y="1046440"/>
                  </a:lnTo>
                  <a:close/>
                </a:path>
              </a:pathLst>
            </a:custGeom>
            <a:solidFill>
              <a:srgbClr val="000000">
                <a:alpha val="0"/>
              </a:srgbClr>
            </a:solidFill>
          </p:spPr>
        </p:sp>
        <p:sp>
          <p:nvSpPr>
            <p:cNvPr id="106" name="TextBox 106"/>
            <p:cNvSpPr txBox="1"/>
            <p:nvPr/>
          </p:nvSpPr>
          <p:spPr>
            <a:xfrm>
              <a:off x="0" y="-9525"/>
              <a:ext cx="2670620" cy="1055965"/>
            </a:xfrm>
            <a:prstGeom prst="rect">
              <a:avLst/>
            </a:prstGeom>
          </p:spPr>
          <p:txBody>
            <a:bodyPr lIns="0" tIns="0" rIns="0" bIns="0" rtlCol="0" anchor="t"/>
            <a:lstStyle/>
            <a:p>
              <a:pPr algn="ctr">
                <a:lnSpc>
                  <a:spcPts val="2520"/>
                </a:lnSpc>
              </a:pPr>
              <a:r>
                <a:rPr lang="en-US" sz="2100" b="1">
                  <a:solidFill>
                    <a:srgbClr val="F46DBA"/>
                  </a:solidFill>
                  <a:latin typeface="Arimo Bold"/>
                  <a:ea typeface="Arimo Bold"/>
                  <a:cs typeface="Arimo Bold"/>
                  <a:sym typeface="Arimo Bold"/>
                </a:rPr>
                <a:t>Bedrock </a:t>
              </a:r>
            </a:p>
            <a:p>
              <a:pPr algn="ctr">
                <a:lnSpc>
                  <a:spcPts val="2520"/>
                </a:lnSpc>
              </a:pPr>
              <a:r>
                <a:rPr lang="en-US" sz="2100" b="1">
                  <a:solidFill>
                    <a:srgbClr val="F46DBA"/>
                  </a:solidFill>
                  <a:latin typeface="Arimo Bold"/>
                  <a:ea typeface="Arimo Bold"/>
                  <a:cs typeface="Arimo Bold"/>
                  <a:sym typeface="Arimo Bold"/>
                </a:rPr>
                <a:t>model</a:t>
              </a:r>
            </a:p>
          </p:txBody>
        </p:sp>
      </p:grpSp>
      <p:sp>
        <p:nvSpPr>
          <p:cNvPr id="107" name="AutoShape 107"/>
          <p:cNvSpPr/>
          <p:nvPr/>
        </p:nvSpPr>
        <p:spPr>
          <a:xfrm rot="-10470714">
            <a:off x="2442381" y="6753919"/>
            <a:ext cx="407266" cy="0"/>
          </a:xfrm>
          <a:prstGeom prst="line">
            <a:avLst/>
          </a:prstGeom>
          <a:ln w="19050" cap="rnd">
            <a:solidFill>
              <a:srgbClr val="FFFFFF"/>
            </a:solidFill>
            <a:prstDash val="solid"/>
            <a:headEnd type="none" w="sm" len="sm"/>
            <a:tailEnd type="triangle" w="lg" len="med"/>
          </a:ln>
        </p:spPr>
      </p:sp>
      <p:grpSp>
        <p:nvGrpSpPr>
          <p:cNvPr id="108" name="Group 108"/>
          <p:cNvGrpSpPr/>
          <p:nvPr/>
        </p:nvGrpSpPr>
        <p:grpSpPr>
          <a:xfrm>
            <a:off x="897632" y="6448846"/>
            <a:ext cx="1564720" cy="638566"/>
            <a:chOff x="0" y="0"/>
            <a:chExt cx="2086294" cy="851422"/>
          </a:xfrm>
        </p:grpSpPr>
        <p:sp>
          <p:nvSpPr>
            <p:cNvPr id="109" name="Freeform 109"/>
            <p:cNvSpPr/>
            <p:nvPr/>
          </p:nvSpPr>
          <p:spPr>
            <a:xfrm>
              <a:off x="0" y="0"/>
              <a:ext cx="2086229" cy="851408"/>
            </a:xfrm>
            <a:custGeom>
              <a:avLst/>
              <a:gdLst/>
              <a:ahLst/>
              <a:cxnLst/>
              <a:rect l="l" t="t" r="r" b="b"/>
              <a:pathLst>
                <a:path w="2086229" h="851408">
                  <a:moveTo>
                    <a:pt x="0" y="425704"/>
                  </a:moveTo>
                  <a:cubicBezTo>
                    <a:pt x="0" y="190627"/>
                    <a:pt x="190627" y="0"/>
                    <a:pt x="425704" y="0"/>
                  </a:cubicBezTo>
                  <a:lnTo>
                    <a:pt x="1660525" y="0"/>
                  </a:lnTo>
                  <a:cubicBezTo>
                    <a:pt x="1895602" y="0"/>
                    <a:pt x="2086229" y="190627"/>
                    <a:pt x="2086229" y="425704"/>
                  </a:cubicBezTo>
                  <a:cubicBezTo>
                    <a:pt x="2086229" y="660781"/>
                    <a:pt x="1895602" y="851408"/>
                    <a:pt x="1660525" y="851408"/>
                  </a:cubicBezTo>
                  <a:lnTo>
                    <a:pt x="425704" y="851408"/>
                  </a:lnTo>
                  <a:cubicBezTo>
                    <a:pt x="190627" y="851408"/>
                    <a:pt x="0" y="660781"/>
                    <a:pt x="0" y="425704"/>
                  </a:cubicBezTo>
                  <a:close/>
                </a:path>
              </a:pathLst>
            </a:custGeom>
            <a:gradFill rotWithShape="1">
              <a:gsLst>
                <a:gs pos="0">
                  <a:srgbClr val="7C59ED">
                    <a:alpha val="100000"/>
                  </a:srgbClr>
                </a:gs>
                <a:gs pos="100000">
                  <a:srgbClr val="F46DBA">
                    <a:alpha val="100000"/>
                  </a:srgbClr>
                </a:gs>
              </a:gsLst>
              <a:lin ang="0"/>
            </a:gradFill>
          </p:spPr>
        </p:sp>
        <p:sp>
          <p:nvSpPr>
            <p:cNvPr id="110" name="TextBox 110"/>
            <p:cNvSpPr txBox="1"/>
            <p:nvPr/>
          </p:nvSpPr>
          <p:spPr>
            <a:xfrm>
              <a:off x="0" y="-19050"/>
              <a:ext cx="2086294" cy="870472"/>
            </a:xfrm>
            <a:prstGeom prst="rect">
              <a:avLst/>
            </a:prstGeom>
          </p:spPr>
          <p:txBody>
            <a:bodyPr lIns="50800" tIns="50800" rIns="50800" bIns="50800" rtlCol="0" anchor="ctr"/>
            <a:lstStyle/>
            <a:p>
              <a:pPr algn="ctr">
                <a:lnSpc>
                  <a:spcPts val="2160"/>
                </a:lnSpc>
              </a:pPr>
              <a:r>
                <a:rPr lang="en-US" sz="1800" b="1" spc="74">
                  <a:solidFill>
                    <a:srgbClr val="232F3E"/>
                  </a:solidFill>
                  <a:latin typeface="Arimo Bold"/>
                  <a:ea typeface="Arimo Bold"/>
                  <a:cs typeface="Arimo Bold"/>
                  <a:sym typeface="Arimo Bold"/>
                </a:rPr>
                <a:t>Final response</a:t>
              </a:r>
            </a:p>
          </p:txBody>
        </p:sp>
      </p:grpSp>
      <p:grpSp>
        <p:nvGrpSpPr>
          <p:cNvPr id="111" name="Group 111"/>
          <p:cNvGrpSpPr/>
          <p:nvPr/>
        </p:nvGrpSpPr>
        <p:grpSpPr>
          <a:xfrm>
            <a:off x="13393800" y="9434250"/>
            <a:ext cx="4114800" cy="547687"/>
            <a:chOff x="0" y="0"/>
            <a:chExt cx="5486400" cy="730250"/>
          </a:xfrm>
        </p:grpSpPr>
        <p:sp>
          <p:nvSpPr>
            <p:cNvPr id="112" name="Freeform 112"/>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113" name="TextBox 113"/>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26</a:t>
              </a:r>
            </a:p>
          </p:txBody>
        </p:sp>
      </p:grpSp>
      <p:sp>
        <p:nvSpPr>
          <p:cNvPr id="114" name="Freeform 114"/>
          <p:cNvSpPr/>
          <p:nvPr/>
        </p:nvSpPr>
        <p:spPr>
          <a:xfrm>
            <a:off x="3221784" y="3757563"/>
            <a:ext cx="1122544" cy="874973"/>
          </a:xfrm>
          <a:custGeom>
            <a:avLst/>
            <a:gdLst/>
            <a:ahLst/>
            <a:cxnLst/>
            <a:rect l="l" t="t" r="r" b="b"/>
            <a:pathLst>
              <a:path w="1122544" h="874973">
                <a:moveTo>
                  <a:pt x="0" y="0"/>
                </a:moveTo>
                <a:lnTo>
                  <a:pt x="1122544" y="0"/>
                </a:lnTo>
                <a:lnTo>
                  <a:pt x="1122544" y="874973"/>
                </a:lnTo>
                <a:lnTo>
                  <a:pt x="0" y="8749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5" name="AutoShape 115"/>
          <p:cNvSpPr/>
          <p:nvPr/>
        </p:nvSpPr>
        <p:spPr>
          <a:xfrm rot="55090">
            <a:off x="5123328" y="2172573"/>
            <a:ext cx="1783198" cy="0"/>
          </a:xfrm>
          <a:prstGeom prst="line">
            <a:avLst/>
          </a:prstGeom>
          <a:ln w="19050" cap="rnd">
            <a:solidFill>
              <a:srgbClr val="FFFFFF"/>
            </a:solidFill>
            <a:prstDash val="solid"/>
            <a:headEnd type="none" w="sm" len="sm"/>
            <a:tailEnd type="none" w="sm" len="sm"/>
          </a:ln>
        </p:spPr>
      </p:sp>
      <p:sp>
        <p:nvSpPr>
          <p:cNvPr id="116" name="AutoShape 116"/>
          <p:cNvSpPr/>
          <p:nvPr/>
        </p:nvSpPr>
        <p:spPr>
          <a:xfrm rot="55090">
            <a:off x="5123328" y="2984409"/>
            <a:ext cx="1783198" cy="0"/>
          </a:xfrm>
          <a:prstGeom prst="line">
            <a:avLst/>
          </a:prstGeom>
          <a:ln w="19050" cap="rnd">
            <a:solidFill>
              <a:srgbClr val="FFFFFF"/>
            </a:solidFill>
            <a:prstDash val="solid"/>
            <a:headEnd type="none" w="sm" len="sm"/>
            <a:tailEnd type="none" w="sm" len="sm"/>
          </a:ln>
        </p:spPr>
      </p:sp>
      <p:sp>
        <p:nvSpPr>
          <p:cNvPr id="117" name="AutoShape 117"/>
          <p:cNvSpPr/>
          <p:nvPr/>
        </p:nvSpPr>
        <p:spPr>
          <a:xfrm rot="55090">
            <a:off x="5123328" y="3571566"/>
            <a:ext cx="1783198" cy="0"/>
          </a:xfrm>
          <a:prstGeom prst="line">
            <a:avLst/>
          </a:prstGeom>
          <a:ln w="19050" cap="rnd">
            <a:solidFill>
              <a:srgbClr val="FFFFFF"/>
            </a:solidFill>
            <a:prstDash val="solid"/>
            <a:headEnd type="none" w="sm" len="sm"/>
            <a:tailEnd type="none" w="sm" len="sm"/>
          </a:ln>
        </p:spPr>
      </p:sp>
      <p:sp>
        <p:nvSpPr>
          <p:cNvPr id="118" name="AutoShape 118"/>
          <p:cNvSpPr/>
          <p:nvPr/>
        </p:nvSpPr>
        <p:spPr>
          <a:xfrm rot="55090">
            <a:off x="5123328" y="4124926"/>
            <a:ext cx="1783198" cy="0"/>
          </a:xfrm>
          <a:prstGeom prst="line">
            <a:avLst/>
          </a:prstGeom>
          <a:ln w="19050" cap="rnd">
            <a:solidFill>
              <a:srgbClr val="FFFFFF"/>
            </a:solidFill>
            <a:prstDash val="solid"/>
            <a:headEnd type="none" w="sm" len="sm"/>
            <a:tailEnd type="none" w="sm" len="sm"/>
          </a:ln>
        </p:spPr>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4571385" y="1863385"/>
            <a:ext cx="6530227" cy="7082132"/>
            <a:chOff x="0" y="0"/>
            <a:chExt cx="8997418" cy="9757838"/>
          </a:xfrm>
        </p:grpSpPr>
        <p:sp>
          <p:nvSpPr>
            <p:cNvPr id="4" name="Freeform 4"/>
            <p:cNvSpPr/>
            <p:nvPr/>
          </p:nvSpPr>
          <p:spPr>
            <a:xfrm>
              <a:off x="19050" y="19050"/>
              <a:ext cx="8959342" cy="9719691"/>
            </a:xfrm>
            <a:custGeom>
              <a:avLst/>
              <a:gdLst/>
              <a:ahLst/>
              <a:cxnLst/>
              <a:rect l="l" t="t" r="r" b="b"/>
              <a:pathLst>
                <a:path w="8959342" h="9719691">
                  <a:moveTo>
                    <a:pt x="0" y="0"/>
                  </a:moveTo>
                  <a:lnTo>
                    <a:pt x="8959342" y="0"/>
                  </a:lnTo>
                  <a:lnTo>
                    <a:pt x="8959342" y="9719691"/>
                  </a:lnTo>
                  <a:lnTo>
                    <a:pt x="0" y="9719691"/>
                  </a:lnTo>
                  <a:close/>
                </a:path>
              </a:pathLst>
            </a:custGeom>
            <a:solidFill>
              <a:srgbClr val="0D0956"/>
            </a:solidFill>
          </p:spPr>
        </p:sp>
        <p:sp>
          <p:nvSpPr>
            <p:cNvPr id="5" name="Freeform 5"/>
            <p:cNvSpPr/>
            <p:nvPr/>
          </p:nvSpPr>
          <p:spPr>
            <a:xfrm>
              <a:off x="0" y="0"/>
              <a:ext cx="8997442" cy="9757791"/>
            </a:xfrm>
            <a:custGeom>
              <a:avLst/>
              <a:gdLst/>
              <a:ahLst/>
              <a:cxnLst/>
              <a:rect l="l" t="t" r="r" b="b"/>
              <a:pathLst>
                <a:path w="8997442" h="9757791">
                  <a:moveTo>
                    <a:pt x="19050" y="0"/>
                  </a:moveTo>
                  <a:lnTo>
                    <a:pt x="8978392" y="0"/>
                  </a:lnTo>
                  <a:cubicBezTo>
                    <a:pt x="8988933" y="0"/>
                    <a:pt x="8997442" y="8509"/>
                    <a:pt x="8997442" y="19050"/>
                  </a:cubicBezTo>
                  <a:lnTo>
                    <a:pt x="8997442" y="9738741"/>
                  </a:lnTo>
                  <a:cubicBezTo>
                    <a:pt x="8997442" y="9749282"/>
                    <a:pt x="8988933" y="9757791"/>
                    <a:pt x="8978392" y="9757791"/>
                  </a:cubicBezTo>
                  <a:lnTo>
                    <a:pt x="19050" y="9757791"/>
                  </a:lnTo>
                  <a:cubicBezTo>
                    <a:pt x="8509" y="9757791"/>
                    <a:pt x="0" y="9749282"/>
                    <a:pt x="0" y="9738741"/>
                  </a:cubicBezTo>
                  <a:lnTo>
                    <a:pt x="0" y="19050"/>
                  </a:lnTo>
                  <a:cubicBezTo>
                    <a:pt x="0" y="8509"/>
                    <a:pt x="8509" y="0"/>
                    <a:pt x="19050" y="0"/>
                  </a:cubicBezTo>
                  <a:moveTo>
                    <a:pt x="19050" y="38100"/>
                  </a:moveTo>
                  <a:lnTo>
                    <a:pt x="19050" y="19050"/>
                  </a:lnTo>
                  <a:lnTo>
                    <a:pt x="38100" y="19050"/>
                  </a:lnTo>
                  <a:lnTo>
                    <a:pt x="38100" y="9738741"/>
                  </a:lnTo>
                  <a:lnTo>
                    <a:pt x="19050" y="9738741"/>
                  </a:lnTo>
                  <a:lnTo>
                    <a:pt x="19050" y="9719691"/>
                  </a:lnTo>
                  <a:lnTo>
                    <a:pt x="8978392" y="9719691"/>
                  </a:lnTo>
                  <a:lnTo>
                    <a:pt x="8978392" y="9738741"/>
                  </a:lnTo>
                  <a:lnTo>
                    <a:pt x="8959342" y="9738741"/>
                  </a:lnTo>
                  <a:lnTo>
                    <a:pt x="8959342" y="19050"/>
                  </a:lnTo>
                  <a:lnTo>
                    <a:pt x="8978392" y="19050"/>
                  </a:lnTo>
                  <a:lnTo>
                    <a:pt x="8978392" y="38100"/>
                  </a:lnTo>
                  <a:lnTo>
                    <a:pt x="19050" y="38100"/>
                  </a:lnTo>
                  <a:close/>
                </a:path>
              </a:pathLst>
            </a:custGeom>
            <a:solidFill>
              <a:srgbClr val="F46DBA"/>
            </a:solidFill>
          </p:spPr>
        </p:sp>
      </p:grpSp>
      <p:grpSp>
        <p:nvGrpSpPr>
          <p:cNvPr id="6" name="Group 6"/>
          <p:cNvGrpSpPr/>
          <p:nvPr/>
        </p:nvGrpSpPr>
        <p:grpSpPr>
          <a:xfrm>
            <a:off x="666358" y="399378"/>
            <a:ext cx="16459200" cy="980111"/>
            <a:chOff x="0" y="0"/>
            <a:chExt cx="21945600" cy="1306814"/>
          </a:xfrm>
        </p:grpSpPr>
        <p:sp>
          <p:nvSpPr>
            <p:cNvPr id="7" name="Freeform 7"/>
            <p:cNvSpPr/>
            <p:nvPr/>
          </p:nvSpPr>
          <p:spPr>
            <a:xfrm>
              <a:off x="0" y="0"/>
              <a:ext cx="21945600" cy="1306814"/>
            </a:xfrm>
            <a:custGeom>
              <a:avLst/>
              <a:gdLst/>
              <a:ahLst/>
              <a:cxnLst/>
              <a:rect l="l" t="t" r="r" b="b"/>
              <a:pathLst>
                <a:path w="21945600" h="1306814">
                  <a:moveTo>
                    <a:pt x="0" y="0"/>
                  </a:moveTo>
                  <a:lnTo>
                    <a:pt x="21945600" y="0"/>
                  </a:lnTo>
                  <a:lnTo>
                    <a:pt x="21945600" y="1306814"/>
                  </a:lnTo>
                  <a:lnTo>
                    <a:pt x="0" y="1306814"/>
                  </a:lnTo>
                  <a:close/>
                </a:path>
              </a:pathLst>
            </a:custGeom>
            <a:solidFill>
              <a:srgbClr val="000000">
                <a:alpha val="0"/>
              </a:srgbClr>
            </a:solidFill>
          </p:spPr>
        </p:sp>
        <p:sp>
          <p:nvSpPr>
            <p:cNvPr id="8" name="TextBox 8"/>
            <p:cNvSpPr txBox="1"/>
            <p:nvPr/>
          </p:nvSpPr>
          <p:spPr>
            <a:xfrm>
              <a:off x="0" y="38100"/>
              <a:ext cx="21945600" cy="1268714"/>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Agents enterprise resources on AWS Architecture</a:t>
              </a:r>
            </a:p>
          </p:txBody>
        </p:sp>
      </p:grpSp>
      <p:sp>
        <p:nvSpPr>
          <p:cNvPr id="9" name="Freeform 9"/>
          <p:cNvSpPr/>
          <p:nvPr/>
        </p:nvSpPr>
        <p:spPr>
          <a:xfrm>
            <a:off x="1488932" y="4119457"/>
            <a:ext cx="1578764" cy="1334054"/>
          </a:xfrm>
          <a:custGeom>
            <a:avLst/>
            <a:gdLst/>
            <a:ahLst/>
            <a:cxnLst/>
            <a:rect l="l" t="t" r="r" b="b"/>
            <a:pathLst>
              <a:path w="1578764" h="1334054">
                <a:moveTo>
                  <a:pt x="0" y="0"/>
                </a:moveTo>
                <a:lnTo>
                  <a:pt x="1578764" y="0"/>
                </a:lnTo>
                <a:lnTo>
                  <a:pt x="1578764" y="1334054"/>
                </a:lnTo>
                <a:lnTo>
                  <a:pt x="0" y="13340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064876" y="5648431"/>
            <a:ext cx="2426877" cy="877162"/>
            <a:chOff x="0" y="0"/>
            <a:chExt cx="3235836" cy="1169550"/>
          </a:xfrm>
        </p:grpSpPr>
        <p:sp>
          <p:nvSpPr>
            <p:cNvPr id="11" name="Freeform 11"/>
            <p:cNvSpPr/>
            <p:nvPr/>
          </p:nvSpPr>
          <p:spPr>
            <a:xfrm>
              <a:off x="0" y="0"/>
              <a:ext cx="3235836" cy="1169550"/>
            </a:xfrm>
            <a:custGeom>
              <a:avLst/>
              <a:gdLst/>
              <a:ahLst/>
              <a:cxnLst/>
              <a:rect l="l" t="t" r="r" b="b"/>
              <a:pathLst>
                <a:path w="3235836" h="1169550">
                  <a:moveTo>
                    <a:pt x="0" y="0"/>
                  </a:moveTo>
                  <a:lnTo>
                    <a:pt x="3235836" y="0"/>
                  </a:lnTo>
                  <a:lnTo>
                    <a:pt x="3235836" y="1169550"/>
                  </a:lnTo>
                  <a:lnTo>
                    <a:pt x="0" y="1169550"/>
                  </a:lnTo>
                  <a:close/>
                </a:path>
              </a:pathLst>
            </a:custGeom>
            <a:solidFill>
              <a:srgbClr val="000000">
                <a:alpha val="0"/>
              </a:srgbClr>
            </a:solidFill>
          </p:spPr>
        </p:sp>
        <p:sp>
          <p:nvSpPr>
            <p:cNvPr id="12" name="TextBox 12"/>
            <p:cNvSpPr txBox="1"/>
            <p:nvPr/>
          </p:nvSpPr>
          <p:spPr>
            <a:xfrm>
              <a:off x="0" y="-9525"/>
              <a:ext cx="3235836" cy="1179075"/>
            </a:xfrm>
            <a:prstGeom prst="rect">
              <a:avLst/>
            </a:prstGeom>
          </p:spPr>
          <p:txBody>
            <a:bodyPr lIns="0" tIns="0" rIns="0" bIns="0" rtlCol="0" anchor="t"/>
            <a:lstStyle/>
            <a:p>
              <a:pPr algn="ctr">
                <a:lnSpc>
                  <a:spcPts val="2879"/>
                </a:lnSpc>
              </a:pPr>
              <a:r>
                <a:rPr lang="en-US" sz="2400">
                  <a:solidFill>
                    <a:srgbClr val="F46DBA"/>
                  </a:solidFill>
                  <a:latin typeface="Arimo"/>
                  <a:ea typeface="Arimo"/>
                  <a:cs typeface="Arimo"/>
                  <a:sym typeface="Arimo"/>
                </a:rPr>
                <a:t>Reception Booking Agent</a:t>
              </a:r>
            </a:p>
          </p:txBody>
        </p:sp>
      </p:grpSp>
      <p:grpSp>
        <p:nvGrpSpPr>
          <p:cNvPr id="13" name="Group 13"/>
          <p:cNvGrpSpPr/>
          <p:nvPr/>
        </p:nvGrpSpPr>
        <p:grpSpPr>
          <a:xfrm>
            <a:off x="7357689" y="4408423"/>
            <a:ext cx="3408803" cy="491438"/>
            <a:chOff x="0" y="0"/>
            <a:chExt cx="4696686" cy="677108"/>
          </a:xfrm>
        </p:grpSpPr>
        <p:sp>
          <p:nvSpPr>
            <p:cNvPr id="14" name="Freeform 14"/>
            <p:cNvSpPr/>
            <p:nvPr/>
          </p:nvSpPr>
          <p:spPr>
            <a:xfrm>
              <a:off x="0" y="0"/>
              <a:ext cx="4696686" cy="677108"/>
            </a:xfrm>
            <a:custGeom>
              <a:avLst/>
              <a:gdLst/>
              <a:ahLst/>
              <a:cxnLst/>
              <a:rect l="l" t="t" r="r" b="b"/>
              <a:pathLst>
                <a:path w="4696686" h="677108">
                  <a:moveTo>
                    <a:pt x="0" y="0"/>
                  </a:moveTo>
                  <a:lnTo>
                    <a:pt x="4696686" y="0"/>
                  </a:lnTo>
                  <a:lnTo>
                    <a:pt x="4696686" y="677108"/>
                  </a:lnTo>
                  <a:lnTo>
                    <a:pt x="0" y="677108"/>
                  </a:lnTo>
                  <a:close/>
                </a:path>
              </a:pathLst>
            </a:custGeom>
            <a:solidFill>
              <a:srgbClr val="000000">
                <a:alpha val="0"/>
              </a:srgbClr>
            </a:solidFill>
          </p:spPr>
        </p:sp>
        <p:sp>
          <p:nvSpPr>
            <p:cNvPr id="15" name="TextBox 15"/>
            <p:cNvSpPr txBox="1"/>
            <p:nvPr/>
          </p:nvSpPr>
          <p:spPr>
            <a:xfrm>
              <a:off x="0" y="-9525"/>
              <a:ext cx="4696686" cy="686633"/>
            </a:xfrm>
            <a:prstGeom prst="rect">
              <a:avLst/>
            </a:prstGeom>
          </p:spPr>
          <p:txBody>
            <a:bodyPr lIns="0" tIns="0" rIns="0" bIns="0" rtlCol="0" anchor="t"/>
            <a:lstStyle/>
            <a:p>
              <a:pPr algn="ctr">
                <a:lnSpc>
                  <a:spcPts val="2879"/>
                </a:lnSpc>
              </a:pPr>
              <a:r>
                <a:rPr lang="en-US" sz="2400">
                  <a:solidFill>
                    <a:srgbClr val="F46DBA"/>
                  </a:solidFill>
                  <a:latin typeface="Arimo"/>
                  <a:ea typeface="Arimo"/>
                  <a:cs typeface="Arimo"/>
                  <a:sym typeface="Arimo"/>
                </a:rPr>
                <a:t>Searching actions</a:t>
              </a:r>
            </a:p>
          </p:txBody>
        </p:sp>
      </p:grpSp>
      <p:grpSp>
        <p:nvGrpSpPr>
          <p:cNvPr id="16" name="Group 16"/>
          <p:cNvGrpSpPr/>
          <p:nvPr/>
        </p:nvGrpSpPr>
        <p:grpSpPr>
          <a:xfrm>
            <a:off x="6958633" y="6758929"/>
            <a:ext cx="4129153" cy="491438"/>
            <a:chOff x="0" y="0"/>
            <a:chExt cx="5689192" cy="677108"/>
          </a:xfrm>
        </p:grpSpPr>
        <p:sp>
          <p:nvSpPr>
            <p:cNvPr id="17" name="Freeform 17"/>
            <p:cNvSpPr/>
            <p:nvPr/>
          </p:nvSpPr>
          <p:spPr>
            <a:xfrm>
              <a:off x="0" y="0"/>
              <a:ext cx="5689192" cy="677108"/>
            </a:xfrm>
            <a:custGeom>
              <a:avLst/>
              <a:gdLst/>
              <a:ahLst/>
              <a:cxnLst/>
              <a:rect l="l" t="t" r="r" b="b"/>
              <a:pathLst>
                <a:path w="5689192" h="677108">
                  <a:moveTo>
                    <a:pt x="0" y="0"/>
                  </a:moveTo>
                  <a:lnTo>
                    <a:pt x="5689192" y="0"/>
                  </a:lnTo>
                  <a:lnTo>
                    <a:pt x="5689192" y="677108"/>
                  </a:lnTo>
                  <a:lnTo>
                    <a:pt x="0" y="677108"/>
                  </a:lnTo>
                  <a:close/>
                </a:path>
              </a:pathLst>
            </a:custGeom>
            <a:solidFill>
              <a:srgbClr val="000000">
                <a:alpha val="0"/>
              </a:srgbClr>
            </a:solidFill>
          </p:spPr>
        </p:sp>
        <p:sp>
          <p:nvSpPr>
            <p:cNvPr id="18" name="TextBox 18"/>
            <p:cNvSpPr txBox="1"/>
            <p:nvPr/>
          </p:nvSpPr>
          <p:spPr>
            <a:xfrm>
              <a:off x="0" y="-9525"/>
              <a:ext cx="5689192" cy="686633"/>
            </a:xfrm>
            <a:prstGeom prst="rect">
              <a:avLst/>
            </a:prstGeom>
          </p:spPr>
          <p:txBody>
            <a:bodyPr lIns="0" tIns="0" rIns="0" bIns="0" rtlCol="0" anchor="t"/>
            <a:lstStyle/>
            <a:p>
              <a:pPr algn="ctr">
                <a:lnSpc>
                  <a:spcPts val="2879"/>
                </a:lnSpc>
              </a:pPr>
              <a:r>
                <a:rPr lang="en-US" sz="2400">
                  <a:solidFill>
                    <a:srgbClr val="F46DBA"/>
                  </a:solidFill>
                  <a:latin typeface="Arimo"/>
                  <a:ea typeface="Arimo"/>
                  <a:cs typeface="Arimo"/>
                  <a:sym typeface="Arimo"/>
                </a:rPr>
                <a:t>Hotel Booking actions</a:t>
              </a:r>
            </a:p>
          </p:txBody>
        </p:sp>
      </p:grpSp>
      <p:sp>
        <p:nvSpPr>
          <p:cNvPr id="19" name="AutoShape 19"/>
          <p:cNvSpPr/>
          <p:nvPr/>
        </p:nvSpPr>
        <p:spPr>
          <a:xfrm flipV="1">
            <a:off x="4927927" y="5543607"/>
            <a:ext cx="3117766" cy="51065"/>
          </a:xfrm>
          <a:prstGeom prst="line">
            <a:avLst/>
          </a:prstGeom>
          <a:ln w="19050" cap="rnd">
            <a:solidFill>
              <a:srgbClr val="F46DBA"/>
            </a:solidFill>
            <a:prstDash val="solid"/>
            <a:headEnd type="none" w="sm" len="sm"/>
            <a:tailEnd type="triangle" w="lg" len="med"/>
          </a:ln>
        </p:spPr>
      </p:sp>
      <p:grpSp>
        <p:nvGrpSpPr>
          <p:cNvPr id="20" name="Group 20"/>
          <p:cNvGrpSpPr/>
          <p:nvPr/>
        </p:nvGrpSpPr>
        <p:grpSpPr>
          <a:xfrm>
            <a:off x="4740449" y="4954167"/>
            <a:ext cx="3371583" cy="491438"/>
            <a:chOff x="0" y="0"/>
            <a:chExt cx="4645404" cy="677108"/>
          </a:xfrm>
        </p:grpSpPr>
        <p:sp>
          <p:nvSpPr>
            <p:cNvPr id="21" name="Freeform 21"/>
            <p:cNvSpPr/>
            <p:nvPr/>
          </p:nvSpPr>
          <p:spPr>
            <a:xfrm>
              <a:off x="0" y="0"/>
              <a:ext cx="4645404" cy="677108"/>
            </a:xfrm>
            <a:custGeom>
              <a:avLst/>
              <a:gdLst/>
              <a:ahLst/>
              <a:cxnLst/>
              <a:rect l="l" t="t" r="r" b="b"/>
              <a:pathLst>
                <a:path w="4645404" h="677108">
                  <a:moveTo>
                    <a:pt x="0" y="0"/>
                  </a:moveTo>
                  <a:lnTo>
                    <a:pt x="4645404" y="0"/>
                  </a:lnTo>
                  <a:lnTo>
                    <a:pt x="4645404" y="677108"/>
                  </a:lnTo>
                  <a:lnTo>
                    <a:pt x="0" y="677108"/>
                  </a:lnTo>
                  <a:close/>
                </a:path>
              </a:pathLst>
            </a:custGeom>
            <a:solidFill>
              <a:srgbClr val="000000">
                <a:alpha val="0"/>
              </a:srgbClr>
            </a:solidFill>
          </p:spPr>
        </p:sp>
        <p:sp>
          <p:nvSpPr>
            <p:cNvPr id="22" name="TextBox 22"/>
            <p:cNvSpPr txBox="1"/>
            <p:nvPr/>
          </p:nvSpPr>
          <p:spPr>
            <a:xfrm>
              <a:off x="0" y="-9525"/>
              <a:ext cx="4645404" cy="686633"/>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get-Rooms-Availability</a:t>
              </a:r>
            </a:p>
          </p:txBody>
        </p:sp>
      </p:grpSp>
      <p:sp>
        <p:nvSpPr>
          <p:cNvPr id="23" name="AutoShape 23"/>
          <p:cNvSpPr/>
          <p:nvPr/>
        </p:nvSpPr>
        <p:spPr>
          <a:xfrm>
            <a:off x="4938631" y="6874261"/>
            <a:ext cx="2931516" cy="1215370"/>
          </a:xfrm>
          <a:prstGeom prst="line">
            <a:avLst/>
          </a:prstGeom>
          <a:ln w="19050" cap="rnd">
            <a:solidFill>
              <a:srgbClr val="F46DBA"/>
            </a:solidFill>
            <a:prstDash val="solid"/>
            <a:headEnd type="none" w="sm" len="sm"/>
            <a:tailEnd type="triangle" w="lg" len="med"/>
          </a:ln>
        </p:spPr>
      </p:sp>
      <p:grpSp>
        <p:nvGrpSpPr>
          <p:cNvPr id="24" name="Group 24"/>
          <p:cNvGrpSpPr/>
          <p:nvPr/>
        </p:nvGrpSpPr>
        <p:grpSpPr>
          <a:xfrm rot="1274150">
            <a:off x="4601251" y="6742633"/>
            <a:ext cx="3202746" cy="491438"/>
            <a:chOff x="0" y="0"/>
            <a:chExt cx="4412778" cy="677108"/>
          </a:xfrm>
        </p:grpSpPr>
        <p:sp>
          <p:nvSpPr>
            <p:cNvPr id="25" name="Freeform 25"/>
            <p:cNvSpPr/>
            <p:nvPr/>
          </p:nvSpPr>
          <p:spPr>
            <a:xfrm>
              <a:off x="0" y="0"/>
              <a:ext cx="4412778" cy="677108"/>
            </a:xfrm>
            <a:custGeom>
              <a:avLst/>
              <a:gdLst/>
              <a:ahLst/>
              <a:cxnLst/>
              <a:rect l="l" t="t" r="r" b="b"/>
              <a:pathLst>
                <a:path w="4412778" h="677108">
                  <a:moveTo>
                    <a:pt x="0" y="0"/>
                  </a:moveTo>
                  <a:lnTo>
                    <a:pt x="4412778" y="0"/>
                  </a:lnTo>
                  <a:lnTo>
                    <a:pt x="4412778" y="677108"/>
                  </a:lnTo>
                  <a:lnTo>
                    <a:pt x="0" y="677108"/>
                  </a:lnTo>
                  <a:close/>
                </a:path>
              </a:pathLst>
            </a:custGeom>
            <a:solidFill>
              <a:srgbClr val="000000">
                <a:alpha val="0"/>
              </a:srgbClr>
            </a:solidFill>
          </p:spPr>
        </p:sp>
        <p:sp>
          <p:nvSpPr>
            <p:cNvPr id="26" name="TextBox 26"/>
            <p:cNvSpPr txBox="1"/>
            <p:nvPr/>
          </p:nvSpPr>
          <p:spPr>
            <a:xfrm>
              <a:off x="0" y="-9525"/>
              <a:ext cx="4412778" cy="686633"/>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room booking</a:t>
              </a:r>
            </a:p>
          </p:txBody>
        </p:sp>
      </p:grpSp>
      <p:grpSp>
        <p:nvGrpSpPr>
          <p:cNvPr id="27" name="Group 27"/>
          <p:cNvGrpSpPr/>
          <p:nvPr/>
        </p:nvGrpSpPr>
        <p:grpSpPr>
          <a:xfrm>
            <a:off x="7392839" y="1976527"/>
            <a:ext cx="3408803" cy="491438"/>
            <a:chOff x="0" y="0"/>
            <a:chExt cx="4696686" cy="677108"/>
          </a:xfrm>
        </p:grpSpPr>
        <p:sp>
          <p:nvSpPr>
            <p:cNvPr id="28" name="Freeform 28"/>
            <p:cNvSpPr/>
            <p:nvPr/>
          </p:nvSpPr>
          <p:spPr>
            <a:xfrm>
              <a:off x="0" y="0"/>
              <a:ext cx="4696686" cy="677108"/>
            </a:xfrm>
            <a:custGeom>
              <a:avLst/>
              <a:gdLst/>
              <a:ahLst/>
              <a:cxnLst/>
              <a:rect l="l" t="t" r="r" b="b"/>
              <a:pathLst>
                <a:path w="4696686" h="677108">
                  <a:moveTo>
                    <a:pt x="0" y="0"/>
                  </a:moveTo>
                  <a:lnTo>
                    <a:pt x="4696686" y="0"/>
                  </a:lnTo>
                  <a:lnTo>
                    <a:pt x="4696686" y="677108"/>
                  </a:lnTo>
                  <a:lnTo>
                    <a:pt x="0" y="677108"/>
                  </a:lnTo>
                  <a:close/>
                </a:path>
              </a:pathLst>
            </a:custGeom>
            <a:solidFill>
              <a:srgbClr val="000000">
                <a:alpha val="0"/>
              </a:srgbClr>
            </a:solidFill>
          </p:spPr>
        </p:sp>
        <p:sp>
          <p:nvSpPr>
            <p:cNvPr id="29" name="TextBox 29"/>
            <p:cNvSpPr txBox="1"/>
            <p:nvPr/>
          </p:nvSpPr>
          <p:spPr>
            <a:xfrm>
              <a:off x="0" y="-9525"/>
              <a:ext cx="4696686" cy="686633"/>
            </a:xfrm>
            <a:prstGeom prst="rect">
              <a:avLst/>
            </a:prstGeom>
          </p:spPr>
          <p:txBody>
            <a:bodyPr lIns="0" tIns="0" rIns="0" bIns="0" rtlCol="0" anchor="t"/>
            <a:lstStyle/>
            <a:p>
              <a:pPr algn="ctr">
                <a:lnSpc>
                  <a:spcPts val="2879"/>
                </a:lnSpc>
              </a:pPr>
              <a:r>
                <a:rPr lang="en-US" sz="2400">
                  <a:solidFill>
                    <a:srgbClr val="F46DBA"/>
                  </a:solidFill>
                  <a:latin typeface="Arimo"/>
                  <a:ea typeface="Arimo"/>
                  <a:cs typeface="Arimo"/>
                  <a:sym typeface="Arimo"/>
                </a:rPr>
                <a:t>Hotel knowledge base</a:t>
              </a:r>
            </a:p>
          </p:txBody>
        </p:sp>
      </p:grpSp>
      <p:sp>
        <p:nvSpPr>
          <p:cNvPr id="30" name="AutoShape 30"/>
          <p:cNvSpPr/>
          <p:nvPr/>
        </p:nvSpPr>
        <p:spPr>
          <a:xfrm flipV="1">
            <a:off x="4903793" y="3396512"/>
            <a:ext cx="3117766" cy="686956"/>
          </a:xfrm>
          <a:prstGeom prst="line">
            <a:avLst/>
          </a:prstGeom>
          <a:ln w="19050" cap="rnd">
            <a:solidFill>
              <a:srgbClr val="F46DBA"/>
            </a:solidFill>
            <a:prstDash val="solid"/>
            <a:headEnd type="none" w="sm" len="sm"/>
            <a:tailEnd type="triangle" w="lg" len="med"/>
          </a:ln>
        </p:spPr>
      </p:sp>
      <p:grpSp>
        <p:nvGrpSpPr>
          <p:cNvPr id="31" name="Group 31"/>
          <p:cNvGrpSpPr/>
          <p:nvPr/>
        </p:nvGrpSpPr>
        <p:grpSpPr>
          <a:xfrm rot="-716033">
            <a:off x="4575310" y="3185313"/>
            <a:ext cx="3371583" cy="491438"/>
            <a:chOff x="0" y="0"/>
            <a:chExt cx="4645404" cy="677108"/>
          </a:xfrm>
        </p:grpSpPr>
        <p:sp>
          <p:nvSpPr>
            <p:cNvPr id="32" name="Freeform 32"/>
            <p:cNvSpPr/>
            <p:nvPr/>
          </p:nvSpPr>
          <p:spPr>
            <a:xfrm>
              <a:off x="0" y="0"/>
              <a:ext cx="4645404" cy="677108"/>
            </a:xfrm>
            <a:custGeom>
              <a:avLst/>
              <a:gdLst/>
              <a:ahLst/>
              <a:cxnLst/>
              <a:rect l="l" t="t" r="r" b="b"/>
              <a:pathLst>
                <a:path w="4645404" h="677108">
                  <a:moveTo>
                    <a:pt x="0" y="0"/>
                  </a:moveTo>
                  <a:lnTo>
                    <a:pt x="4645404" y="0"/>
                  </a:lnTo>
                  <a:lnTo>
                    <a:pt x="4645404" y="677108"/>
                  </a:lnTo>
                  <a:lnTo>
                    <a:pt x="0" y="677108"/>
                  </a:lnTo>
                  <a:close/>
                </a:path>
              </a:pathLst>
            </a:custGeom>
            <a:solidFill>
              <a:srgbClr val="000000">
                <a:alpha val="0"/>
              </a:srgbClr>
            </a:solidFill>
          </p:spPr>
        </p:sp>
        <p:sp>
          <p:nvSpPr>
            <p:cNvPr id="33" name="TextBox 33"/>
            <p:cNvSpPr txBox="1"/>
            <p:nvPr/>
          </p:nvSpPr>
          <p:spPr>
            <a:xfrm>
              <a:off x="0" y="-9525"/>
              <a:ext cx="4645404" cy="686633"/>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search-Hotel Info-policy</a:t>
              </a:r>
            </a:p>
          </p:txBody>
        </p:sp>
      </p:grpSp>
      <p:sp>
        <p:nvSpPr>
          <p:cNvPr id="34" name="Freeform 34"/>
          <p:cNvSpPr/>
          <p:nvPr/>
        </p:nvSpPr>
        <p:spPr>
          <a:xfrm>
            <a:off x="8425474" y="2513292"/>
            <a:ext cx="1347407" cy="1430148"/>
          </a:xfrm>
          <a:custGeom>
            <a:avLst/>
            <a:gdLst/>
            <a:ahLst/>
            <a:cxnLst/>
            <a:rect l="l" t="t" r="r" b="b"/>
            <a:pathLst>
              <a:path w="1347407" h="1430148">
                <a:moveTo>
                  <a:pt x="0" y="0"/>
                </a:moveTo>
                <a:lnTo>
                  <a:pt x="1347408" y="0"/>
                </a:lnTo>
                <a:lnTo>
                  <a:pt x="1347408" y="1430147"/>
                </a:lnTo>
                <a:lnTo>
                  <a:pt x="0" y="1430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5" name="Group 35"/>
          <p:cNvGrpSpPr/>
          <p:nvPr/>
        </p:nvGrpSpPr>
        <p:grpSpPr>
          <a:xfrm>
            <a:off x="8324335" y="4999208"/>
            <a:ext cx="1138241" cy="556393"/>
            <a:chOff x="0" y="0"/>
            <a:chExt cx="1568281" cy="766605"/>
          </a:xfrm>
        </p:grpSpPr>
        <p:sp>
          <p:nvSpPr>
            <p:cNvPr id="36" name="Freeform 36"/>
            <p:cNvSpPr/>
            <p:nvPr/>
          </p:nvSpPr>
          <p:spPr>
            <a:xfrm>
              <a:off x="0" y="0"/>
              <a:ext cx="1561084" cy="744220"/>
            </a:xfrm>
            <a:custGeom>
              <a:avLst/>
              <a:gdLst/>
              <a:ahLst/>
              <a:cxnLst/>
              <a:rect l="l" t="t" r="r" b="b"/>
              <a:pathLst>
                <a:path w="1561084" h="744220">
                  <a:moveTo>
                    <a:pt x="838581" y="744220"/>
                  </a:moveTo>
                  <a:lnTo>
                    <a:pt x="12700" y="744220"/>
                  </a:lnTo>
                  <a:cubicBezTo>
                    <a:pt x="5715" y="744220"/>
                    <a:pt x="0" y="738505"/>
                    <a:pt x="0" y="731520"/>
                  </a:cubicBezTo>
                  <a:lnTo>
                    <a:pt x="0" y="12700"/>
                  </a:lnTo>
                  <a:cubicBezTo>
                    <a:pt x="0" y="5715"/>
                    <a:pt x="5715" y="0"/>
                    <a:pt x="12700" y="0"/>
                  </a:cubicBezTo>
                  <a:lnTo>
                    <a:pt x="1548384" y="0"/>
                  </a:lnTo>
                  <a:cubicBezTo>
                    <a:pt x="1555369" y="0"/>
                    <a:pt x="1561084" y="5715"/>
                    <a:pt x="1561084" y="12700"/>
                  </a:cubicBezTo>
                  <a:lnTo>
                    <a:pt x="1561084" y="345948"/>
                  </a:lnTo>
                  <a:lnTo>
                    <a:pt x="1535684" y="345948"/>
                  </a:lnTo>
                  <a:lnTo>
                    <a:pt x="1535684" y="12700"/>
                  </a:lnTo>
                  <a:lnTo>
                    <a:pt x="1548384" y="12700"/>
                  </a:lnTo>
                  <a:lnTo>
                    <a:pt x="1548384" y="25400"/>
                  </a:lnTo>
                  <a:lnTo>
                    <a:pt x="12700" y="25400"/>
                  </a:lnTo>
                  <a:lnTo>
                    <a:pt x="12700" y="12700"/>
                  </a:lnTo>
                  <a:lnTo>
                    <a:pt x="25400" y="12700"/>
                  </a:lnTo>
                  <a:lnTo>
                    <a:pt x="25400" y="731520"/>
                  </a:lnTo>
                  <a:lnTo>
                    <a:pt x="12700" y="731520"/>
                  </a:lnTo>
                  <a:lnTo>
                    <a:pt x="12700" y="718820"/>
                  </a:lnTo>
                  <a:lnTo>
                    <a:pt x="838581" y="718820"/>
                  </a:lnTo>
                  <a:close/>
                </a:path>
              </a:pathLst>
            </a:custGeom>
            <a:solidFill>
              <a:srgbClr val="FFFFFF"/>
            </a:solidFill>
          </p:spPr>
        </p:sp>
      </p:grpSp>
      <p:grpSp>
        <p:nvGrpSpPr>
          <p:cNvPr id="37" name="Group 37"/>
          <p:cNvGrpSpPr/>
          <p:nvPr/>
        </p:nvGrpSpPr>
        <p:grpSpPr>
          <a:xfrm>
            <a:off x="8980344" y="5328981"/>
            <a:ext cx="778397" cy="418518"/>
            <a:chOff x="0" y="0"/>
            <a:chExt cx="1072483" cy="576639"/>
          </a:xfrm>
        </p:grpSpPr>
        <p:sp>
          <p:nvSpPr>
            <p:cNvPr id="38" name="Freeform 38"/>
            <p:cNvSpPr/>
            <p:nvPr/>
          </p:nvSpPr>
          <p:spPr>
            <a:xfrm>
              <a:off x="0" y="0"/>
              <a:ext cx="1065403" cy="554228"/>
            </a:xfrm>
            <a:custGeom>
              <a:avLst/>
              <a:gdLst/>
              <a:ahLst/>
              <a:cxnLst/>
              <a:rect l="l" t="t" r="r" b="b"/>
              <a:pathLst>
                <a:path w="1065403" h="554228">
                  <a:moveTo>
                    <a:pt x="12700" y="0"/>
                  </a:moveTo>
                  <a:lnTo>
                    <a:pt x="1052703" y="0"/>
                  </a:lnTo>
                  <a:cubicBezTo>
                    <a:pt x="1059688" y="0"/>
                    <a:pt x="1065403" y="5715"/>
                    <a:pt x="1065403" y="12700"/>
                  </a:cubicBezTo>
                  <a:lnTo>
                    <a:pt x="1065403" y="541528"/>
                  </a:lnTo>
                  <a:cubicBezTo>
                    <a:pt x="1065403" y="548513"/>
                    <a:pt x="1059688" y="554228"/>
                    <a:pt x="1052703" y="554228"/>
                  </a:cubicBezTo>
                  <a:lnTo>
                    <a:pt x="12700" y="554228"/>
                  </a:lnTo>
                  <a:cubicBezTo>
                    <a:pt x="5715" y="554228"/>
                    <a:pt x="0" y="548513"/>
                    <a:pt x="0" y="541528"/>
                  </a:cubicBezTo>
                  <a:lnTo>
                    <a:pt x="0" y="12700"/>
                  </a:lnTo>
                  <a:cubicBezTo>
                    <a:pt x="0" y="5715"/>
                    <a:pt x="5715" y="0"/>
                    <a:pt x="12700" y="0"/>
                  </a:cubicBezTo>
                  <a:moveTo>
                    <a:pt x="12700" y="25400"/>
                  </a:moveTo>
                  <a:lnTo>
                    <a:pt x="12700" y="12700"/>
                  </a:lnTo>
                  <a:lnTo>
                    <a:pt x="25400" y="12700"/>
                  </a:lnTo>
                  <a:lnTo>
                    <a:pt x="25400" y="541528"/>
                  </a:lnTo>
                  <a:lnTo>
                    <a:pt x="12700" y="541528"/>
                  </a:lnTo>
                  <a:lnTo>
                    <a:pt x="12700" y="528828"/>
                  </a:lnTo>
                  <a:lnTo>
                    <a:pt x="1052703" y="528828"/>
                  </a:lnTo>
                  <a:lnTo>
                    <a:pt x="1052703" y="541528"/>
                  </a:lnTo>
                  <a:lnTo>
                    <a:pt x="1040003" y="541528"/>
                  </a:lnTo>
                  <a:lnTo>
                    <a:pt x="1040003" y="12700"/>
                  </a:lnTo>
                  <a:lnTo>
                    <a:pt x="1052703" y="12700"/>
                  </a:lnTo>
                  <a:lnTo>
                    <a:pt x="1052703" y="25400"/>
                  </a:lnTo>
                  <a:lnTo>
                    <a:pt x="12700" y="25400"/>
                  </a:lnTo>
                  <a:close/>
                </a:path>
              </a:pathLst>
            </a:custGeom>
            <a:solidFill>
              <a:srgbClr val="01A98D"/>
            </a:solidFill>
          </p:spPr>
        </p:sp>
      </p:grpSp>
      <p:grpSp>
        <p:nvGrpSpPr>
          <p:cNvPr id="39" name="Group 39"/>
          <p:cNvGrpSpPr/>
          <p:nvPr/>
        </p:nvGrpSpPr>
        <p:grpSpPr>
          <a:xfrm>
            <a:off x="8976896" y="5814712"/>
            <a:ext cx="778397" cy="418518"/>
            <a:chOff x="0" y="0"/>
            <a:chExt cx="1072483" cy="576639"/>
          </a:xfrm>
        </p:grpSpPr>
        <p:sp>
          <p:nvSpPr>
            <p:cNvPr id="40" name="Freeform 40"/>
            <p:cNvSpPr/>
            <p:nvPr/>
          </p:nvSpPr>
          <p:spPr>
            <a:xfrm>
              <a:off x="0" y="0"/>
              <a:ext cx="1065403" cy="554228"/>
            </a:xfrm>
            <a:custGeom>
              <a:avLst/>
              <a:gdLst/>
              <a:ahLst/>
              <a:cxnLst/>
              <a:rect l="l" t="t" r="r" b="b"/>
              <a:pathLst>
                <a:path w="1065403" h="554228">
                  <a:moveTo>
                    <a:pt x="12700" y="0"/>
                  </a:moveTo>
                  <a:lnTo>
                    <a:pt x="1052703" y="0"/>
                  </a:lnTo>
                  <a:cubicBezTo>
                    <a:pt x="1059688" y="0"/>
                    <a:pt x="1065403" y="5715"/>
                    <a:pt x="1065403" y="12700"/>
                  </a:cubicBezTo>
                  <a:lnTo>
                    <a:pt x="1065403" y="541528"/>
                  </a:lnTo>
                  <a:cubicBezTo>
                    <a:pt x="1065403" y="548513"/>
                    <a:pt x="1059688" y="554228"/>
                    <a:pt x="1052703" y="554228"/>
                  </a:cubicBezTo>
                  <a:lnTo>
                    <a:pt x="12700" y="554228"/>
                  </a:lnTo>
                  <a:cubicBezTo>
                    <a:pt x="5715" y="554228"/>
                    <a:pt x="0" y="548513"/>
                    <a:pt x="0" y="541528"/>
                  </a:cubicBezTo>
                  <a:lnTo>
                    <a:pt x="0" y="12700"/>
                  </a:lnTo>
                  <a:cubicBezTo>
                    <a:pt x="0" y="5715"/>
                    <a:pt x="5715" y="0"/>
                    <a:pt x="12700" y="0"/>
                  </a:cubicBezTo>
                  <a:moveTo>
                    <a:pt x="12700" y="25400"/>
                  </a:moveTo>
                  <a:lnTo>
                    <a:pt x="12700" y="12700"/>
                  </a:lnTo>
                  <a:lnTo>
                    <a:pt x="25400" y="12700"/>
                  </a:lnTo>
                  <a:lnTo>
                    <a:pt x="25400" y="541528"/>
                  </a:lnTo>
                  <a:lnTo>
                    <a:pt x="12700" y="541528"/>
                  </a:lnTo>
                  <a:lnTo>
                    <a:pt x="12700" y="528828"/>
                  </a:lnTo>
                  <a:lnTo>
                    <a:pt x="1052703" y="528828"/>
                  </a:lnTo>
                  <a:lnTo>
                    <a:pt x="1052703" y="541528"/>
                  </a:lnTo>
                  <a:lnTo>
                    <a:pt x="1040003" y="541528"/>
                  </a:lnTo>
                  <a:lnTo>
                    <a:pt x="1040003" y="12700"/>
                  </a:lnTo>
                  <a:lnTo>
                    <a:pt x="1052703" y="12700"/>
                  </a:lnTo>
                  <a:lnTo>
                    <a:pt x="1052703" y="25400"/>
                  </a:lnTo>
                  <a:lnTo>
                    <a:pt x="12700" y="25400"/>
                  </a:lnTo>
                  <a:close/>
                </a:path>
              </a:pathLst>
            </a:custGeom>
            <a:solidFill>
              <a:srgbClr val="01A98D"/>
            </a:solidFill>
          </p:spPr>
        </p:sp>
      </p:grpSp>
      <p:grpSp>
        <p:nvGrpSpPr>
          <p:cNvPr id="41" name="Group 41"/>
          <p:cNvGrpSpPr/>
          <p:nvPr/>
        </p:nvGrpSpPr>
        <p:grpSpPr>
          <a:xfrm>
            <a:off x="9059065" y="5430917"/>
            <a:ext cx="141892" cy="214641"/>
            <a:chOff x="0" y="0"/>
            <a:chExt cx="195500" cy="295735"/>
          </a:xfrm>
        </p:grpSpPr>
        <p:sp>
          <p:nvSpPr>
            <p:cNvPr id="42" name="Freeform 42"/>
            <p:cNvSpPr/>
            <p:nvPr/>
          </p:nvSpPr>
          <p:spPr>
            <a:xfrm>
              <a:off x="0" y="-889"/>
              <a:ext cx="188341" cy="275082"/>
            </a:xfrm>
            <a:custGeom>
              <a:avLst/>
              <a:gdLst/>
              <a:ahLst/>
              <a:cxnLst/>
              <a:rect l="l" t="t" r="r" b="b"/>
              <a:pathLst>
                <a:path w="188341" h="275082">
                  <a:moveTo>
                    <a:pt x="25400" y="13589"/>
                  </a:moveTo>
                  <a:lnTo>
                    <a:pt x="25400" y="261493"/>
                  </a:lnTo>
                  <a:lnTo>
                    <a:pt x="12700" y="261493"/>
                  </a:lnTo>
                  <a:lnTo>
                    <a:pt x="4953" y="251333"/>
                  </a:lnTo>
                  <a:lnTo>
                    <a:pt x="168021" y="127381"/>
                  </a:lnTo>
                  <a:lnTo>
                    <a:pt x="175768" y="137541"/>
                  </a:lnTo>
                  <a:lnTo>
                    <a:pt x="168021" y="147701"/>
                  </a:lnTo>
                  <a:lnTo>
                    <a:pt x="4953" y="23749"/>
                  </a:lnTo>
                  <a:lnTo>
                    <a:pt x="12700" y="13589"/>
                  </a:lnTo>
                  <a:lnTo>
                    <a:pt x="25400" y="13589"/>
                  </a:lnTo>
                  <a:moveTo>
                    <a:pt x="0" y="13589"/>
                  </a:moveTo>
                  <a:cubicBezTo>
                    <a:pt x="0" y="8763"/>
                    <a:pt x="2794" y="4318"/>
                    <a:pt x="7112" y="2159"/>
                  </a:cubicBezTo>
                  <a:cubicBezTo>
                    <a:pt x="11430" y="0"/>
                    <a:pt x="16510" y="508"/>
                    <a:pt x="20447" y="3429"/>
                  </a:cubicBezTo>
                  <a:lnTo>
                    <a:pt x="183388" y="127381"/>
                  </a:lnTo>
                  <a:cubicBezTo>
                    <a:pt x="186563" y="129794"/>
                    <a:pt x="188341" y="133477"/>
                    <a:pt x="188341" y="137541"/>
                  </a:cubicBezTo>
                  <a:cubicBezTo>
                    <a:pt x="188341" y="141605"/>
                    <a:pt x="186436" y="145288"/>
                    <a:pt x="183388" y="147701"/>
                  </a:cubicBezTo>
                  <a:lnTo>
                    <a:pt x="20447" y="271653"/>
                  </a:lnTo>
                  <a:cubicBezTo>
                    <a:pt x="16637" y="274574"/>
                    <a:pt x="11430" y="275082"/>
                    <a:pt x="7112" y="272923"/>
                  </a:cubicBezTo>
                  <a:cubicBezTo>
                    <a:pt x="2794" y="270764"/>
                    <a:pt x="0" y="266319"/>
                    <a:pt x="0" y="261493"/>
                  </a:cubicBezTo>
                  <a:lnTo>
                    <a:pt x="0" y="13589"/>
                  </a:lnTo>
                  <a:close/>
                </a:path>
              </a:pathLst>
            </a:custGeom>
            <a:solidFill>
              <a:srgbClr val="01A98D"/>
            </a:solidFill>
          </p:spPr>
        </p:sp>
      </p:grpSp>
      <p:grpSp>
        <p:nvGrpSpPr>
          <p:cNvPr id="43" name="Group 43"/>
          <p:cNvGrpSpPr/>
          <p:nvPr/>
        </p:nvGrpSpPr>
        <p:grpSpPr>
          <a:xfrm>
            <a:off x="8425850" y="5097228"/>
            <a:ext cx="72022" cy="360466"/>
            <a:chOff x="0" y="0"/>
            <a:chExt cx="99232" cy="496653"/>
          </a:xfrm>
        </p:grpSpPr>
        <p:sp>
          <p:nvSpPr>
            <p:cNvPr id="44" name="Freeform 44"/>
            <p:cNvSpPr/>
            <p:nvPr/>
          </p:nvSpPr>
          <p:spPr>
            <a:xfrm>
              <a:off x="0" y="5207"/>
              <a:ext cx="89662" cy="463804"/>
            </a:xfrm>
            <a:custGeom>
              <a:avLst/>
              <a:gdLst/>
              <a:ahLst/>
              <a:cxnLst/>
              <a:rect l="l" t="t" r="r" b="b"/>
              <a:pathLst>
                <a:path w="89662" h="463804">
                  <a:moveTo>
                    <a:pt x="69088" y="463804"/>
                  </a:moveTo>
                  <a:cubicBezTo>
                    <a:pt x="26289" y="405257"/>
                    <a:pt x="0" y="322580"/>
                    <a:pt x="0" y="231521"/>
                  </a:cubicBezTo>
                  <a:lnTo>
                    <a:pt x="12700" y="231521"/>
                  </a:lnTo>
                  <a:lnTo>
                    <a:pt x="0" y="231521"/>
                  </a:lnTo>
                  <a:cubicBezTo>
                    <a:pt x="0" y="140716"/>
                    <a:pt x="26162" y="58293"/>
                    <a:pt x="68707" y="0"/>
                  </a:cubicBezTo>
                  <a:lnTo>
                    <a:pt x="89281" y="14986"/>
                  </a:lnTo>
                  <a:cubicBezTo>
                    <a:pt x="50292" y="68326"/>
                    <a:pt x="25400" y="145288"/>
                    <a:pt x="25400" y="231521"/>
                  </a:cubicBezTo>
                  <a:cubicBezTo>
                    <a:pt x="25400" y="317881"/>
                    <a:pt x="50419" y="395224"/>
                    <a:pt x="89662" y="448691"/>
                  </a:cubicBezTo>
                  <a:close/>
                </a:path>
              </a:pathLst>
            </a:custGeom>
            <a:solidFill>
              <a:srgbClr val="01A98D"/>
            </a:solidFill>
          </p:spPr>
        </p:sp>
      </p:grpSp>
      <p:grpSp>
        <p:nvGrpSpPr>
          <p:cNvPr id="45" name="Group 45"/>
          <p:cNvGrpSpPr/>
          <p:nvPr/>
        </p:nvGrpSpPr>
        <p:grpSpPr>
          <a:xfrm>
            <a:off x="8758358" y="5097228"/>
            <a:ext cx="72022" cy="360466"/>
            <a:chOff x="0" y="0"/>
            <a:chExt cx="99232" cy="496653"/>
          </a:xfrm>
        </p:grpSpPr>
        <p:sp>
          <p:nvSpPr>
            <p:cNvPr id="46" name="Freeform 46"/>
            <p:cNvSpPr/>
            <p:nvPr/>
          </p:nvSpPr>
          <p:spPr>
            <a:xfrm>
              <a:off x="2540" y="5207"/>
              <a:ext cx="89535" cy="463677"/>
            </a:xfrm>
            <a:custGeom>
              <a:avLst/>
              <a:gdLst/>
              <a:ahLst/>
              <a:cxnLst/>
              <a:rect l="l" t="t" r="r" b="b"/>
              <a:pathLst>
                <a:path w="89535" h="463677">
                  <a:moveTo>
                    <a:pt x="20447" y="0"/>
                  </a:moveTo>
                  <a:cubicBezTo>
                    <a:pt x="63246" y="58547"/>
                    <a:pt x="89535" y="141224"/>
                    <a:pt x="89535" y="232156"/>
                  </a:cubicBezTo>
                  <a:lnTo>
                    <a:pt x="76835" y="232156"/>
                  </a:lnTo>
                  <a:lnTo>
                    <a:pt x="89535" y="232156"/>
                  </a:lnTo>
                  <a:cubicBezTo>
                    <a:pt x="89535" y="322961"/>
                    <a:pt x="63373" y="405384"/>
                    <a:pt x="20828" y="463677"/>
                  </a:cubicBezTo>
                  <a:lnTo>
                    <a:pt x="381" y="448818"/>
                  </a:lnTo>
                  <a:cubicBezTo>
                    <a:pt x="39370" y="395478"/>
                    <a:pt x="64262" y="318516"/>
                    <a:pt x="64262" y="232283"/>
                  </a:cubicBezTo>
                  <a:cubicBezTo>
                    <a:pt x="64262" y="145923"/>
                    <a:pt x="39243" y="68580"/>
                    <a:pt x="0" y="15113"/>
                  </a:cubicBezTo>
                  <a:close/>
                </a:path>
              </a:pathLst>
            </a:custGeom>
            <a:solidFill>
              <a:srgbClr val="01A98D"/>
            </a:solidFill>
          </p:spPr>
        </p:sp>
      </p:grpSp>
      <p:grpSp>
        <p:nvGrpSpPr>
          <p:cNvPr id="47" name="Group 47"/>
          <p:cNvGrpSpPr/>
          <p:nvPr/>
        </p:nvGrpSpPr>
        <p:grpSpPr>
          <a:xfrm>
            <a:off x="8591438" y="5230729"/>
            <a:ext cx="63561" cy="93467"/>
            <a:chOff x="0" y="0"/>
            <a:chExt cx="87575" cy="128780"/>
          </a:xfrm>
        </p:grpSpPr>
        <p:sp>
          <p:nvSpPr>
            <p:cNvPr id="48" name="Freeform 48"/>
            <p:cNvSpPr/>
            <p:nvPr/>
          </p:nvSpPr>
          <p:spPr>
            <a:xfrm>
              <a:off x="0" y="0"/>
              <a:ext cx="80391" cy="106426"/>
            </a:xfrm>
            <a:custGeom>
              <a:avLst/>
              <a:gdLst/>
              <a:ahLst/>
              <a:cxnLst/>
              <a:rect l="l" t="t" r="r" b="b"/>
              <a:pathLst>
                <a:path w="80391" h="106426">
                  <a:moveTo>
                    <a:pt x="80391" y="53213"/>
                  </a:moveTo>
                  <a:cubicBezTo>
                    <a:pt x="80391" y="77724"/>
                    <a:pt x="66421" y="106426"/>
                    <a:pt x="40132" y="106426"/>
                  </a:cubicBezTo>
                  <a:lnTo>
                    <a:pt x="40132" y="93726"/>
                  </a:lnTo>
                  <a:lnTo>
                    <a:pt x="40132" y="106426"/>
                  </a:lnTo>
                  <a:cubicBezTo>
                    <a:pt x="13970" y="106299"/>
                    <a:pt x="0" y="77597"/>
                    <a:pt x="0" y="53213"/>
                  </a:cubicBezTo>
                  <a:lnTo>
                    <a:pt x="12700" y="53213"/>
                  </a:lnTo>
                  <a:lnTo>
                    <a:pt x="0" y="53213"/>
                  </a:lnTo>
                  <a:cubicBezTo>
                    <a:pt x="0" y="28702"/>
                    <a:pt x="13970" y="0"/>
                    <a:pt x="40259" y="0"/>
                  </a:cubicBezTo>
                  <a:lnTo>
                    <a:pt x="40259" y="12700"/>
                  </a:lnTo>
                  <a:lnTo>
                    <a:pt x="40259" y="0"/>
                  </a:lnTo>
                  <a:cubicBezTo>
                    <a:pt x="66548" y="0"/>
                    <a:pt x="80391" y="28702"/>
                    <a:pt x="80391" y="53213"/>
                  </a:cubicBezTo>
                  <a:lnTo>
                    <a:pt x="67691" y="53213"/>
                  </a:lnTo>
                  <a:lnTo>
                    <a:pt x="80391" y="53213"/>
                  </a:lnTo>
                  <a:moveTo>
                    <a:pt x="54991" y="53213"/>
                  </a:moveTo>
                  <a:cubicBezTo>
                    <a:pt x="54991" y="32893"/>
                    <a:pt x="44323" y="25400"/>
                    <a:pt x="40259" y="25400"/>
                  </a:cubicBezTo>
                  <a:cubicBezTo>
                    <a:pt x="36195" y="25400"/>
                    <a:pt x="25400" y="32893"/>
                    <a:pt x="25400" y="53213"/>
                  </a:cubicBezTo>
                  <a:cubicBezTo>
                    <a:pt x="25400" y="73533"/>
                    <a:pt x="36068" y="81026"/>
                    <a:pt x="40259" y="81026"/>
                  </a:cubicBezTo>
                  <a:cubicBezTo>
                    <a:pt x="44450" y="81026"/>
                    <a:pt x="55118" y="73533"/>
                    <a:pt x="55118" y="53213"/>
                  </a:cubicBezTo>
                  <a:close/>
                </a:path>
              </a:pathLst>
            </a:custGeom>
            <a:solidFill>
              <a:srgbClr val="01A98D"/>
            </a:solidFill>
          </p:spPr>
        </p:sp>
      </p:grpSp>
      <p:grpSp>
        <p:nvGrpSpPr>
          <p:cNvPr id="49" name="Group 49"/>
          <p:cNvGrpSpPr/>
          <p:nvPr/>
        </p:nvGrpSpPr>
        <p:grpSpPr>
          <a:xfrm>
            <a:off x="8516947" y="5230729"/>
            <a:ext cx="63561" cy="93467"/>
            <a:chOff x="0" y="0"/>
            <a:chExt cx="87575" cy="128780"/>
          </a:xfrm>
        </p:grpSpPr>
        <p:sp>
          <p:nvSpPr>
            <p:cNvPr id="50" name="Freeform 50"/>
            <p:cNvSpPr/>
            <p:nvPr/>
          </p:nvSpPr>
          <p:spPr>
            <a:xfrm>
              <a:off x="0" y="0"/>
              <a:ext cx="80391" cy="106426"/>
            </a:xfrm>
            <a:custGeom>
              <a:avLst/>
              <a:gdLst/>
              <a:ahLst/>
              <a:cxnLst/>
              <a:rect l="l" t="t" r="r" b="b"/>
              <a:pathLst>
                <a:path w="80391" h="106426">
                  <a:moveTo>
                    <a:pt x="80391" y="53213"/>
                  </a:moveTo>
                  <a:cubicBezTo>
                    <a:pt x="80391" y="77724"/>
                    <a:pt x="66421" y="106426"/>
                    <a:pt x="40132" y="106426"/>
                  </a:cubicBezTo>
                  <a:lnTo>
                    <a:pt x="40132" y="93726"/>
                  </a:lnTo>
                  <a:lnTo>
                    <a:pt x="40132" y="106426"/>
                  </a:lnTo>
                  <a:cubicBezTo>
                    <a:pt x="13970" y="106299"/>
                    <a:pt x="0" y="77597"/>
                    <a:pt x="0" y="53213"/>
                  </a:cubicBezTo>
                  <a:lnTo>
                    <a:pt x="12700" y="53213"/>
                  </a:lnTo>
                  <a:lnTo>
                    <a:pt x="0" y="53213"/>
                  </a:lnTo>
                  <a:cubicBezTo>
                    <a:pt x="0" y="28702"/>
                    <a:pt x="13970" y="0"/>
                    <a:pt x="40259" y="0"/>
                  </a:cubicBezTo>
                  <a:lnTo>
                    <a:pt x="40259" y="12700"/>
                  </a:lnTo>
                  <a:lnTo>
                    <a:pt x="40259" y="0"/>
                  </a:lnTo>
                  <a:cubicBezTo>
                    <a:pt x="66548" y="0"/>
                    <a:pt x="80391" y="28702"/>
                    <a:pt x="80391" y="53213"/>
                  </a:cubicBezTo>
                  <a:lnTo>
                    <a:pt x="67691" y="53213"/>
                  </a:lnTo>
                  <a:lnTo>
                    <a:pt x="80391" y="53213"/>
                  </a:lnTo>
                  <a:moveTo>
                    <a:pt x="54991" y="53213"/>
                  </a:moveTo>
                  <a:cubicBezTo>
                    <a:pt x="54991" y="32893"/>
                    <a:pt x="44323" y="25400"/>
                    <a:pt x="40259" y="25400"/>
                  </a:cubicBezTo>
                  <a:cubicBezTo>
                    <a:pt x="36195" y="25400"/>
                    <a:pt x="25400" y="32893"/>
                    <a:pt x="25400" y="53213"/>
                  </a:cubicBezTo>
                  <a:cubicBezTo>
                    <a:pt x="25400" y="73533"/>
                    <a:pt x="36068" y="81026"/>
                    <a:pt x="40259" y="81026"/>
                  </a:cubicBezTo>
                  <a:cubicBezTo>
                    <a:pt x="44450" y="81026"/>
                    <a:pt x="55118" y="73533"/>
                    <a:pt x="55118" y="53213"/>
                  </a:cubicBezTo>
                  <a:close/>
                </a:path>
              </a:pathLst>
            </a:custGeom>
            <a:solidFill>
              <a:srgbClr val="01A98D"/>
            </a:solidFill>
          </p:spPr>
        </p:sp>
      </p:grpSp>
      <p:grpSp>
        <p:nvGrpSpPr>
          <p:cNvPr id="51" name="Group 51"/>
          <p:cNvGrpSpPr/>
          <p:nvPr/>
        </p:nvGrpSpPr>
        <p:grpSpPr>
          <a:xfrm>
            <a:off x="8666400" y="5230729"/>
            <a:ext cx="63561" cy="93467"/>
            <a:chOff x="0" y="0"/>
            <a:chExt cx="87575" cy="128780"/>
          </a:xfrm>
        </p:grpSpPr>
        <p:sp>
          <p:nvSpPr>
            <p:cNvPr id="52" name="Freeform 52"/>
            <p:cNvSpPr/>
            <p:nvPr/>
          </p:nvSpPr>
          <p:spPr>
            <a:xfrm>
              <a:off x="0" y="0"/>
              <a:ext cx="80391" cy="106426"/>
            </a:xfrm>
            <a:custGeom>
              <a:avLst/>
              <a:gdLst/>
              <a:ahLst/>
              <a:cxnLst/>
              <a:rect l="l" t="t" r="r" b="b"/>
              <a:pathLst>
                <a:path w="80391" h="106426">
                  <a:moveTo>
                    <a:pt x="80391" y="53213"/>
                  </a:moveTo>
                  <a:cubicBezTo>
                    <a:pt x="80391" y="77724"/>
                    <a:pt x="66421" y="106426"/>
                    <a:pt x="40132" y="106426"/>
                  </a:cubicBezTo>
                  <a:lnTo>
                    <a:pt x="40132" y="93726"/>
                  </a:lnTo>
                  <a:lnTo>
                    <a:pt x="40132" y="106426"/>
                  </a:lnTo>
                  <a:cubicBezTo>
                    <a:pt x="13970" y="106299"/>
                    <a:pt x="0" y="77597"/>
                    <a:pt x="0" y="53213"/>
                  </a:cubicBezTo>
                  <a:lnTo>
                    <a:pt x="12700" y="53213"/>
                  </a:lnTo>
                  <a:lnTo>
                    <a:pt x="0" y="53213"/>
                  </a:lnTo>
                  <a:cubicBezTo>
                    <a:pt x="0" y="28702"/>
                    <a:pt x="13970" y="0"/>
                    <a:pt x="40259" y="0"/>
                  </a:cubicBezTo>
                  <a:lnTo>
                    <a:pt x="40259" y="12700"/>
                  </a:lnTo>
                  <a:lnTo>
                    <a:pt x="40259" y="0"/>
                  </a:lnTo>
                  <a:cubicBezTo>
                    <a:pt x="66548" y="0"/>
                    <a:pt x="80391" y="28702"/>
                    <a:pt x="80391" y="53213"/>
                  </a:cubicBezTo>
                  <a:lnTo>
                    <a:pt x="67691" y="53213"/>
                  </a:lnTo>
                  <a:lnTo>
                    <a:pt x="80391" y="53213"/>
                  </a:lnTo>
                  <a:moveTo>
                    <a:pt x="54991" y="53213"/>
                  </a:moveTo>
                  <a:cubicBezTo>
                    <a:pt x="54991" y="32893"/>
                    <a:pt x="44323" y="25400"/>
                    <a:pt x="40259" y="25400"/>
                  </a:cubicBezTo>
                  <a:cubicBezTo>
                    <a:pt x="36195" y="25400"/>
                    <a:pt x="25400" y="32893"/>
                    <a:pt x="25400" y="53213"/>
                  </a:cubicBezTo>
                  <a:cubicBezTo>
                    <a:pt x="25400" y="73533"/>
                    <a:pt x="36068" y="81026"/>
                    <a:pt x="40259" y="81026"/>
                  </a:cubicBezTo>
                  <a:cubicBezTo>
                    <a:pt x="44450" y="81026"/>
                    <a:pt x="55118" y="73533"/>
                    <a:pt x="55118" y="53213"/>
                  </a:cubicBezTo>
                  <a:close/>
                </a:path>
              </a:pathLst>
            </a:custGeom>
            <a:solidFill>
              <a:srgbClr val="01A98D"/>
            </a:solidFill>
          </p:spPr>
        </p:sp>
      </p:grpSp>
      <p:sp>
        <p:nvSpPr>
          <p:cNvPr id="53" name="Freeform 53"/>
          <p:cNvSpPr/>
          <p:nvPr/>
        </p:nvSpPr>
        <p:spPr>
          <a:xfrm>
            <a:off x="9043183" y="6023972"/>
            <a:ext cx="193041" cy="133323"/>
          </a:xfrm>
          <a:custGeom>
            <a:avLst/>
            <a:gdLst/>
            <a:ahLst/>
            <a:cxnLst/>
            <a:rect l="l" t="t" r="r" b="b"/>
            <a:pathLst>
              <a:path w="193041" h="133323">
                <a:moveTo>
                  <a:pt x="0" y="0"/>
                </a:moveTo>
                <a:lnTo>
                  <a:pt x="193042" y="0"/>
                </a:lnTo>
                <a:lnTo>
                  <a:pt x="193042" y="133323"/>
                </a:lnTo>
                <a:lnTo>
                  <a:pt x="0" y="1333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4" name="Freeform 54"/>
          <p:cNvSpPr/>
          <p:nvPr/>
        </p:nvSpPr>
        <p:spPr>
          <a:xfrm>
            <a:off x="9023875" y="5890532"/>
            <a:ext cx="194451" cy="133440"/>
          </a:xfrm>
          <a:custGeom>
            <a:avLst/>
            <a:gdLst/>
            <a:ahLst/>
            <a:cxnLst/>
            <a:rect l="l" t="t" r="r" b="b"/>
            <a:pathLst>
              <a:path w="194451" h="133440">
                <a:moveTo>
                  <a:pt x="0" y="0"/>
                </a:moveTo>
                <a:lnTo>
                  <a:pt x="194451" y="0"/>
                </a:lnTo>
                <a:lnTo>
                  <a:pt x="194451" y="133440"/>
                </a:lnTo>
                <a:lnTo>
                  <a:pt x="0" y="1334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5" name="AutoShape 55"/>
          <p:cNvSpPr/>
          <p:nvPr/>
        </p:nvSpPr>
        <p:spPr>
          <a:xfrm>
            <a:off x="8558707" y="5629763"/>
            <a:ext cx="427665" cy="427615"/>
          </a:xfrm>
          <a:prstGeom prst="line">
            <a:avLst/>
          </a:prstGeom>
          <a:ln w="9525" cap="rnd">
            <a:solidFill>
              <a:srgbClr val="FFFFFF"/>
            </a:solidFill>
            <a:prstDash val="solid"/>
            <a:headEnd type="none" w="sm" len="sm"/>
            <a:tailEnd type="none" w="sm" len="sm"/>
          </a:ln>
        </p:spPr>
      </p:sp>
      <p:grpSp>
        <p:nvGrpSpPr>
          <p:cNvPr id="56" name="Group 56"/>
          <p:cNvGrpSpPr/>
          <p:nvPr/>
        </p:nvGrpSpPr>
        <p:grpSpPr>
          <a:xfrm>
            <a:off x="8306006" y="7335098"/>
            <a:ext cx="1138241" cy="556393"/>
            <a:chOff x="0" y="0"/>
            <a:chExt cx="1568281" cy="766605"/>
          </a:xfrm>
        </p:grpSpPr>
        <p:sp>
          <p:nvSpPr>
            <p:cNvPr id="57" name="Freeform 57"/>
            <p:cNvSpPr/>
            <p:nvPr/>
          </p:nvSpPr>
          <p:spPr>
            <a:xfrm>
              <a:off x="0" y="0"/>
              <a:ext cx="1561084" cy="744220"/>
            </a:xfrm>
            <a:custGeom>
              <a:avLst/>
              <a:gdLst/>
              <a:ahLst/>
              <a:cxnLst/>
              <a:rect l="l" t="t" r="r" b="b"/>
              <a:pathLst>
                <a:path w="1561084" h="744220">
                  <a:moveTo>
                    <a:pt x="838581" y="744220"/>
                  </a:moveTo>
                  <a:lnTo>
                    <a:pt x="12700" y="744220"/>
                  </a:lnTo>
                  <a:cubicBezTo>
                    <a:pt x="5715" y="744220"/>
                    <a:pt x="0" y="738505"/>
                    <a:pt x="0" y="731520"/>
                  </a:cubicBezTo>
                  <a:lnTo>
                    <a:pt x="0" y="12700"/>
                  </a:lnTo>
                  <a:cubicBezTo>
                    <a:pt x="0" y="5715"/>
                    <a:pt x="5715" y="0"/>
                    <a:pt x="12700" y="0"/>
                  </a:cubicBezTo>
                  <a:lnTo>
                    <a:pt x="1548384" y="0"/>
                  </a:lnTo>
                  <a:cubicBezTo>
                    <a:pt x="1555369" y="0"/>
                    <a:pt x="1561084" y="5715"/>
                    <a:pt x="1561084" y="12700"/>
                  </a:cubicBezTo>
                  <a:lnTo>
                    <a:pt x="1561084" y="345948"/>
                  </a:lnTo>
                  <a:lnTo>
                    <a:pt x="1535684" y="345948"/>
                  </a:lnTo>
                  <a:lnTo>
                    <a:pt x="1535684" y="12700"/>
                  </a:lnTo>
                  <a:lnTo>
                    <a:pt x="1548384" y="12700"/>
                  </a:lnTo>
                  <a:lnTo>
                    <a:pt x="1548384" y="25400"/>
                  </a:lnTo>
                  <a:lnTo>
                    <a:pt x="12700" y="25400"/>
                  </a:lnTo>
                  <a:lnTo>
                    <a:pt x="12700" y="12700"/>
                  </a:lnTo>
                  <a:lnTo>
                    <a:pt x="25400" y="12700"/>
                  </a:lnTo>
                  <a:lnTo>
                    <a:pt x="25400" y="731520"/>
                  </a:lnTo>
                  <a:lnTo>
                    <a:pt x="12700" y="731520"/>
                  </a:lnTo>
                  <a:lnTo>
                    <a:pt x="12700" y="718820"/>
                  </a:lnTo>
                  <a:lnTo>
                    <a:pt x="838581" y="718820"/>
                  </a:lnTo>
                  <a:close/>
                </a:path>
              </a:pathLst>
            </a:custGeom>
            <a:solidFill>
              <a:srgbClr val="FFFFFF"/>
            </a:solidFill>
          </p:spPr>
        </p:sp>
      </p:grpSp>
      <p:grpSp>
        <p:nvGrpSpPr>
          <p:cNvPr id="58" name="Group 58"/>
          <p:cNvGrpSpPr/>
          <p:nvPr/>
        </p:nvGrpSpPr>
        <p:grpSpPr>
          <a:xfrm>
            <a:off x="8962015" y="7664871"/>
            <a:ext cx="778397" cy="418518"/>
            <a:chOff x="0" y="0"/>
            <a:chExt cx="1072483" cy="576639"/>
          </a:xfrm>
        </p:grpSpPr>
        <p:sp>
          <p:nvSpPr>
            <p:cNvPr id="59" name="Freeform 59"/>
            <p:cNvSpPr/>
            <p:nvPr/>
          </p:nvSpPr>
          <p:spPr>
            <a:xfrm>
              <a:off x="0" y="0"/>
              <a:ext cx="1065403" cy="554228"/>
            </a:xfrm>
            <a:custGeom>
              <a:avLst/>
              <a:gdLst/>
              <a:ahLst/>
              <a:cxnLst/>
              <a:rect l="l" t="t" r="r" b="b"/>
              <a:pathLst>
                <a:path w="1065403" h="554228">
                  <a:moveTo>
                    <a:pt x="12700" y="0"/>
                  </a:moveTo>
                  <a:lnTo>
                    <a:pt x="1052703" y="0"/>
                  </a:lnTo>
                  <a:cubicBezTo>
                    <a:pt x="1059688" y="0"/>
                    <a:pt x="1065403" y="5715"/>
                    <a:pt x="1065403" y="12700"/>
                  </a:cubicBezTo>
                  <a:lnTo>
                    <a:pt x="1065403" y="541528"/>
                  </a:lnTo>
                  <a:cubicBezTo>
                    <a:pt x="1065403" y="548513"/>
                    <a:pt x="1059688" y="554228"/>
                    <a:pt x="1052703" y="554228"/>
                  </a:cubicBezTo>
                  <a:lnTo>
                    <a:pt x="12700" y="554228"/>
                  </a:lnTo>
                  <a:cubicBezTo>
                    <a:pt x="5715" y="554228"/>
                    <a:pt x="0" y="548513"/>
                    <a:pt x="0" y="541528"/>
                  </a:cubicBezTo>
                  <a:lnTo>
                    <a:pt x="0" y="12700"/>
                  </a:lnTo>
                  <a:cubicBezTo>
                    <a:pt x="0" y="5715"/>
                    <a:pt x="5715" y="0"/>
                    <a:pt x="12700" y="0"/>
                  </a:cubicBezTo>
                  <a:moveTo>
                    <a:pt x="12700" y="25400"/>
                  </a:moveTo>
                  <a:lnTo>
                    <a:pt x="12700" y="12700"/>
                  </a:lnTo>
                  <a:lnTo>
                    <a:pt x="25400" y="12700"/>
                  </a:lnTo>
                  <a:lnTo>
                    <a:pt x="25400" y="541528"/>
                  </a:lnTo>
                  <a:lnTo>
                    <a:pt x="12700" y="541528"/>
                  </a:lnTo>
                  <a:lnTo>
                    <a:pt x="12700" y="528828"/>
                  </a:lnTo>
                  <a:lnTo>
                    <a:pt x="1052703" y="528828"/>
                  </a:lnTo>
                  <a:lnTo>
                    <a:pt x="1052703" y="541528"/>
                  </a:lnTo>
                  <a:lnTo>
                    <a:pt x="1040003" y="541528"/>
                  </a:lnTo>
                  <a:lnTo>
                    <a:pt x="1040003" y="12700"/>
                  </a:lnTo>
                  <a:lnTo>
                    <a:pt x="1052703" y="12700"/>
                  </a:lnTo>
                  <a:lnTo>
                    <a:pt x="1052703" y="25400"/>
                  </a:lnTo>
                  <a:lnTo>
                    <a:pt x="12700" y="25400"/>
                  </a:lnTo>
                  <a:close/>
                </a:path>
              </a:pathLst>
            </a:custGeom>
            <a:solidFill>
              <a:srgbClr val="01A98D"/>
            </a:solidFill>
          </p:spPr>
        </p:sp>
      </p:grpSp>
      <p:grpSp>
        <p:nvGrpSpPr>
          <p:cNvPr id="60" name="Group 60"/>
          <p:cNvGrpSpPr/>
          <p:nvPr/>
        </p:nvGrpSpPr>
        <p:grpSpPr>
          <a:xfrm>
            <a:off x="8958567" y="8150601"/>
            <a:ext cx="778397" cy="418518"/>
            <a:chOff x="0" y="0"/>
            <a:chExt cx="1072483" cy="576639"/>
          </a:xfrm>
        </p:grpSpPr>
        <p:sp>
          <p:nvSpPr>
            <p:cNvPr id="61" name="Freeform 61"/>
            <p:cNvSpPr/>
            <p:nvPr/>
          </p:nvSpPr>
          <p:spPr>
            <a:xfrm>
              <a:off x="0" y="0"/>
              <a:ext cx="1065403" cy="554228"/>
            </a:xfrm>
            <a:custGeom>
              <a:avLst/>
              <a:gdLst/>
              <a:ahLst/>
              <a:cxnLst/>
              <a:rect l="l" t="t" r="r" b="b"/>
              <a:pathLst>
                <a:path w="1065403" h="554228">
                  <a:moveTo>
                    <a:pt x="12700" y="0"/>
                  </a:moveTo>
                  <a:lnTo>
                    <a:pt x="1052703" y="0"/>
                  </a:lnTo>
                  <a:cubicBezTo>
                    <a:pt x="1059688" y="0"/>
                    <a:pt x="1065403" y="5715"/>
                    <a:pt x="1065403" y="12700"/>
                  </a:cubicBezTo>
                  <a:lnTo>
                    <a:pt x="1065403" y="541528"/>
                  </a:lnTo>
                  <a:cubicBezTo>
                    <a:pt x="1065403" y="548513"/>
                    <a:pt x="1059688" y="554228"/>
                    <a:pt x="1052703" y="554228"/>
                  </a:cubicBezTo>
                  <a:lnTo>
                    <a:pt x="12700" y="554228"/>
                  </a:lnTo>
                  <a:cubicBezTo>
                    <a:pt x="5715" y="554228"/>
                    <a:pt x="0" y="548513"/>
                    <a:pt x="0" y="541528"/>
                  </a:cubicBezTo>
                  <a:lnTo>
                    <a:pt x="0" y="12700"/>
                  </a:lnTo>
                  <a:cubicBezTo>
                    <a:pt x="0" y="5715"/>
                    <a:pt x="5715" y="0"/>
                    <a:pt x="12700" y="0"/>
                  </a:cubicBezTo>
                  <a:moveTo>
                    <a:pt x="12700" y="25400"/>
                  </a:moveTo>
                  <a:lnTo>
                    <a:pt x="12700" y="12700"/>
                  </a:lnTo>
                  <a:lnTo>
                    <a:pt x="25400" y="12700"/>
                  </a:lnTo>
                  <a:lnTo>
                    <a:pt x="25400" y="541528"/>
                  </a:lnTo>
                  <a:lnTo>
                    <a:pt x="12700" y="541528"/>
                  </a:lnTo>
                  <a:lnTo>
                    <a:pt x="12700" y="528828"/>
                  </a:lnTo>
                  <a:lnTo>
                    <a:pt x="1052703" y="528828"/>
                  </a:lnTo>
                  <a:lnTo>
                    <a:pt x="1052703" y="541528"/>
                  </a:lnTo>
                  <a:lnTo>
                    <a:pt x="1040003" y="541528"/>
                  </a:lnTo>
                  <a:lnTo>
                    <a:pt x="1040003" y="12700"/>
                  </a:lnTo>
                  <a:lnTo>
                    <a:pt x="1052703" y="12700"/>
                  </a:lnTo>
                  <a:lnTo>
                    <a:pt x="1052703" y="25400"/>
                  </a:lnTo>
                  <a:lnTo>
                    <a:pt x="12700" y="25400"/>
                  </a:lnTo>
                  <a:close/>
                </a:path>
              </a:pathLst>
            </a:custGeom>
            <a:solidFill>
              <a:srgbClr val="01A98D"/>
            </a:solidFill>
          </p:spPr>
        </p:sp>
      </p:grpSp>
      <p:grpSp>
        <p:nvGrpSpPr>
          <p:cNvPr id="62" name="Group 62"/>
          <p:cNvGrpSpPr/>
          <p:nvPr/>
        </p:nvGrpSpPr>
        <p:grpSpPr>
          <a:xfrm>
            <a:off x="9040736" y="7766806"/>
            <a:ext cx="141892" cy="214641"/>
            <a:chOff x="0" y="0"/>
            <a:chExt cx="195500" cy="295735"/>
          </a:xfrm>
        </p:grpSpPr>
        <p:sp>
          <p:nvSpPr>
            <p:cNvPr id="63" name="Freeform 63"/>
            <p:cNvSpPr/>
            <p:nvPr/>
          </p:nvSpPr>
          <p:spPr>
            <a:xfrm>
              <a:off x="0" y="-889"/>
              <a:ext cx="188341" cy="275082"/>
            </a:xfrm>
            <a:custGeom>
              <a:avLst/>
              <a:gdLst/>
              <a:ahLst/>
              <a:cxnLst/>
              <a:rect l="l" t="t" r="r" b="b"/>
              <a:pathLst>
                <a:path w="188341" h="275082">
                  <a:moveTo>
                    <a:pt x="25400" y="13589"/>
                  </a:moveTo>
                  <a:lnTo>
                    <a:pt x="25400" y="261493"/>
                  </a:lnTo>
                  <a:lnTo>
                    <a:pt x="12700" y="261493"/>
                  </a:lnTo>
                  <a:lnTo>
                    <a:pt x="4953" y="251333"/>
                  </a:lnTo>
                  <a:lnTo>
                    <a:pt x="168021" y="127381"/>
                  </a:lnTo>
                  <a:lnTo>
                    <a:pt x="175768" y="137541"/>
                  </a:lnTo>
                  <a:lnTo>
                    <a:pt x="168021" y="147701"/>
                  </a:lnTo>
                  <a:lnTo>
                    <a:pt x="4953" y="23749"/>
                  </a:lnTo>
                  <a:lnTo>
                    <a:pt x="12700" y="13589"/>
                  </a:lnTo>
                  <a:lnTo>
                    <a:pt x="25400" y="13589"/>
                  </a:lnTo>
                  <a:moveTo>
                    <a:pt x="0" y="13589"/>
                  </a:moveTo>
                  <a:cubicBezTo>
                    <a:pt x="0" y="8763"/>
                    <a:pt x="2794" y="4318"/>
                    <a:pt x="7112" y="2159"/>
                  </a:cubicBezTo>
                  <a:cubicBezTo>
                    <a:pt x="11430" y="0"/>
                    <a:pt x="16510" y="508"/>
                    <a:pt x="20447" y="3429"/>
                  </a:cubicBezTo>
                  <a:lnTo>
                    <a:pt x="183388" y="127381"/>
                  </a:lnTo>
                  <a:cubicBezTo>
                    <a:pt x="186563" y="129794"/>
                    <a:pt x="188341" y="133477"/>
                    <a:pt x="188341" y="137541"/>
                  </a:cubicBezTo>
                  <a:cubicBezTo>
                    <a:pt x="188341" y="141605"/>
                    <a:pt x="186436" y="145288"/>
                    <a:pt x="183388" y="147701"/>
                  </a:cubicBezTo>
                  <a:lnTo>
                    <a:pt x="20447" y="271653"/>
                  </a:lnTo>
                  <a:cubicBezTo>
                    <a:pt x="16637" y="274574"/>
                    <a:pt x="11430" y="275082"/>
                    <a:pt x="7112" y="272923"/>
                  </a:cubicBezTo>
                  <a:cubicBezTo>
                    <a:pt x="2794" y="270764"/>
                    <a:pt x="0" y="266319"/>
                    <a:pt x="0" y="261493"/>
                  </a:cubicBezTo>
                  <a:lnTo>
                    <a:pt x="0" y="13589"/>
                  </a:lnTo>
                  <a:close/>
                </a:path>
              </a:pathLst>
            </a:custGeom>
            <a:solidFill>
              <a:srgbClr val="01A98D"/>
            </a:solidFill>
          </p:spPr>
        </p:sp>
      </p:grpSp>
      <p:grpSp>
        <p:nvGrpSpPr>
          <p:cNvPr id="64" name="Group 64"/>
          <p:cNvGrpSpPr/>
          <p:nvPr/>
        </p:nvGrpSpPr>
        <p:grpSpPr>
          <a:xfrm>
            <a:off x="8407521" y="7433118"/>
            <a:ext cx="72022" cy="360466"/>
            <a:chOff x="0" y="0"/>
            <a:chExt cx="99232" cy="496653"/>
          </a:xfrm>
        </p:grpSpPr>
        <p:sp>
          <p:nvSpPr>
            <p:cNvPr id="65" name="Freeform 65"/>
            <p:cNvSpPr/>
            <p:nvPr/>
          </p:nvSpPr>
          <p:spPr>
            <a:xfrm>
              <a:off x="0" y="5207"/>
              <a:ext cx="89662" cy="463804"/>
            </a:xfrm>
            <a:custGeom>
              <a:avLst/>
              <a:gdLst/>
              <a:ahLst/>
              <a:cxnLst/>
              <a:rect l="l" t="t" r="r" b="b"/>
              <a:pathLst>
                <a:path w="89662" h="463804">
                  <a:moveTo>
                    <a:pt x="69088" y="463804"/>
                  </a:moveTo>
                  <a:cubicBezTo>
                    <a:pt x="26289" y="405257"/>
                    <a:pt x="0" y="322580"/>
                    <a:pt x="0" y="231521"/>
                  </a:cubicBezTo>
                  <a:lnTo>
                    <a:pt x="12700" y="231521"/>
                  </a:lnTo>
                  <a:lnTo>
                    <a:pt x="0" y="231521"/>
                  </a:lnTo>
                  <a:cubicBezTo>
                    <a:pt x="0" y="140716"/>
                    <a:pt x="26162" y="58293"/>
                    <a:pt x="68707" y="0"/>
                  </a:cubicBezTo>
                  <a:lnTo>
                    <a:pt x="89281" y="14986"/>
                  </a:lnTo>
                  <a:cubicBezTo>
                    <a:pt x="50292" y="68326"/>
                    <a:pt x="25400" y="145288"/>
                    <a:pt x="25400" y="231521"/>
                  </a:cubicBezTo>
                  <a:cubicBezTo>
                    <a:pt x="25400" y="317881"/>
                    <a:pt x="50419" y="395224"/>
                    <a:pt x="89662" y="448691"/>
                  </a:cubicBezTo>
                  <a:close/>
                </a:path>
              </a:pathLst>
            </a:custGeom>
            <a:solidFill>
              <a:srgbClr val="01A98D"/>
            </a:solidFill>
          </p:spPr>
        </p:sp>
      </p:grpSp>
      <p:grpSp>
        <p:nvGrpSpPr>
          <p:cNvPr id="66" name="Group 66"/>
          <p:cNvGrpSpPr/>
          <p:nvPr/>
        </p:nvGrpSpPr>
        <p:grpSpPr>
          <a:xfrm>
            <a:off x="8740029" y="7433118"/>
            <a:ext cx="72022" cy="360466"/>
            <a:chOff x="0" y="0"/>
            <a:chExt cx="99232" cy="496653"/>
          </a:xfrm>
        </p:grpSpPr>
        <p:sp>
          <p:nvSpPr>
            <p:cNvPr id="67" name="Freeform 67"/>
            <p:cNvSpPr/>
            <p:nvPr/>
          </p:nvSpPr>
          <p:spPr>
            <a:xfrm>
              <a:off x="2540" y="5207"/>
              <a:ext cx="89535" cy="463677"/>
            </a:xfrm>
            <a:custGeom>
              <a:avLst/>
              <a:gdLst/>
              <a:ahLst/>
              <a:cxnLst/>
              <a:rect l="l" t="t" r="r" b="b"/>
              <a:pathLst>
                <a:path w="89535" h="463677">
                  <a:moveTo>
                    <a:pt x="20447" y="0"/>
                  </a:moveTo>
                  <a:cubicBezTo>
                    <a:pt x="63246" y="58547"/>
                    <a:pt x="89535" y="141224"/>
                    <a:pt x="89535" y="232156"/>
                  </a:cubicBezTo>
                  <a:lnTo>
                    <a:pt x="76835" y="232156"/>
                  </a:lnTo>
                  <a:lnTo>
                    <a:pt x="89535" y="232156"/>
                  </a:lnTo>
                  <a:cubicBezTo>
                    <a:pt x="89535" y="322961"/>
                    <a:pt x="63373" y="405384"/>
                    <a:pt x="20828" y="463677"/>
                  </a:cubicBezTo>
                  <a:lnTo>
                    <a:pt x="381" y="448818"/>
                  </a:lnTo>
                  <a:cubicBezTo>
                    <a:pt x="39370" y="395478"/>
                    <a:pt x="64262" y="318516"/>
                    <a:pt x="64262" y="232283"/>
                  </a:cubicBezTo>
                  <a:cubicBezTo>
                    <a:pt x="64262" y="145923"/>
                    <a:pt x="39243" y="68580"/>
                    <a:pt x="0" y="15113"/>
                  </a:cubicBezTo>
                  <a:close/>
                </a:path>
              </a:pathLst>
            </a:custGeom>
            <a:solidFill>
              <a:srgbClr val="01A98D"/>
            </a:solidFill>
          </p:spPr>
        </p:sp>
      </p:grpSp>
      <p:grpSp>
        <p:nvGrpSpPr>
          <p:cNvPr id="68" name="Group 68"/>
          <p:cNvGrpSpPr/>
          <p:nvPr/>
        </p:nvGrpSpPr>
        <p:grpSpPr>
          <a:xfrm>
            <a:off x="8573109" y="7566618"/>
            <a:ext cx="63561" cy="93467"/>
            <a:chOff x="0" y="0"/>
            <a:chExt cx="87575" cy="128780"/>
          </a:xfrm>
        </p:grpSpPr>
        <p:sp>
          <p:nvSpPr>
            <p:cNvPr id="69" name="Freeform 69"/>
            <p:cNvSpPr/>
            <p:nvPr/>
          </p:nvSpPr>
          <p:spPr>
            <a:xfrm>
              <a:off x="0" y="0"/>
              <a:ext cx="80391" cy="106426"/>
            </a:xfrm>
            <a:custGeom>
              <a:avLst/>
              <a:gdLst/>
              <a:ahLst/>
              <a:cxnLst/>
              <a:rect l="l" t="t" r="r" b="b"/>
              <a:pathLst>
                <a:path w="80391" h="106426">
                  <a:moveTo>
                    <a:pt x="80391" y="53213"/>
                  </a:moveTo>
                  <a:cubicBezTo>
                    <a:pt x="80391" y="77724"/>
                    <a:pt x="66421" y="106426"/>
                    <a:pt x="40132" y="106426"/>
                  </a:cubicBezTo>
                  <a:lnTo>
                    <a:pt x="40132" y="93726"/>
                  </a:lnTo>
                  <a:lnTo>
                    <a:pt x="40132" y="106426"/>
                  </a:lnTo>
                  <a:cubicBezTo>
                    <a:pt x="13970" y="106299"/>
                    <a:pt x="0" y="77597"/>
                    <a:pt x="0" y="53213"/>
                  </a:cubicBezTo>
                  <a:lnTo>
                    <a:pt x="12700" y="53213"/>
                  </a:lnTo>
                  <a:lnTo>
                    <a:pt x="0" y="53213"/>
                  </a:lnTo>
                  <a:cubicBezTo>
                    <a:pt x="0" y="28702"/>
                    <a:pt x="13970" y="0"/>
                    <a:pt x="40259" y="0"/>
                  </a:cubicBezTo>
                  <a:lnTo>
                    <a:pt x="40259" y="12700"/>
                  </a:lnTo>
                  <a:lnTo>
                    <a:pt x="40259" y="0"/>
                  </a:lnTo>
                  <a:cubicBezTo>
                    <a:pt x="66548" y="0"/>
                    <a:pt x="80391" y="28702"/>
                    <a:pt x="80391" y="53213"/>
                  </a:cubicBezTo>
                  <a:lnTo>
                    <a:pt x="67691" y="53213"/>
                  </a:lnTo>
                  <a:lnTo>
                    <a:pt x="80391" y="53213"/>
                  </a:lnTo>
                  <a:moveTo>
                    <a:pt x="54991" y="53213"/>
                  </a:moveTo>
                  <a:cubicBezTo>
                    <a:pt x="54991" y="32893"/>
                    <a:pt x="44323" y="25400"/>
                    <a:pt x="40259" y="25400"/>
                  </a:cubicBezTo>
                  <a:cubicBezTo>
                    <a:pt x="36195" y="25400"/>
                    <a:pt x="25400" y="32893"/>
                    <a:pt x="25400" y="53213"/>
                  </a:cubicBezTo>
                  <a:cubicBezTo>
                    <a:pt x="25400" y="73533"/>
                    <a:pt x="36068" y="81026"/>
                    <a:pt x="40259" y="81026"/>
                  </a:cubicBezTo>
                  <a:cubicBezTo>
                    <a:pt x="44450" y="81026"/>
                    <a:pt x="55118" y="73533"/>
                    <a:pt x="55118" y="53213"/>
                  </a:cubicBezTo>
                  <a:close/>
                </a:path>
              </a:pathLst>
            </a:custGeom>
            <a:solidFill>
              <a:srgbClr val="01A98D"/>
            </a:solidFill>
          </p:spPr>
        </p:sp>
      </p:grpSp>
      <p:grpSp>
        <p:nvGrpSpPr>
          <p:cNvPr id="70" name="Group 70"/>
          <p:cNvGrpSpPr/>
          <p:nvPr/>
        </p:nvGrpSpPr>
        <p:grpSpPr>
          <a:xfrm>
            <a:off x="8498618" y="7566618"/>
            <a:ext cx="63561" cy="93467"/>
            <a:chOff x="0" y="0"/>
            <a:chExt cx="87575" cy="128780"/>
          </a:xfrm>
        </p:grpSpPr>
        <p:sp>
          <p:nvSpPr>
            <p:cNvPr id="71" name="Freeform 71"/>
            <p:cNvSpPr/>
            <p:nvPr/>
          </p:nvSpPr>
          <p:spPr>
            <a:xfrm>
              <a:off x="0" y="0"/>
              <a:ext cx="80391" cy="106426"/>
            </a:xfrm>
            <a:custGeom>
              <a:avLst/>
              <a:gdLst/>
              <a:ahLst/>
              <a:cxnLst/>
              <a:rect l="l" t="t" r="r" b="b"/>
              <a:pathLst>
                <a:path w="80391" h="106426">
                  <a:moveTo>
                    <a:pt x="80391" y="53213"/>
                  </a:moveTo>
                  <a:cubicBezTo>
                    <a:pt x="80391" y="77724"/>
                    <a:pt x="66421" y="106426"/>
                    <a:pt x="40132" y="106426"/>
                  </a:cubicBezTo>
                  <a:lnTo>
                    <a:pt x="40132" y="93726"/>
                  </a:lnTo>
                  <a:lnTo>
                    <a:pt x="40132" y="106426"/>
                  </a:lnTo>
                  <a:cubicBezTo>
                    <a:pt x="13970" y="106299"/>
                    <a:pt x="0" y="77597"/>
                    <a:pt x="0" y="53213"/>
                  </a:cubicBezTo>
                  <a:lnTo>
                    <a:pt x="12700" y="53213"/>
                  </a:lnTo>
                  <a:lnTo>
                    <a:pt x="0" y="53213"/>
                  </a:lnTo>
                  <a:cubicBezTo>
                    <a:pt x="0" y="28702"/>
                    <a:pt x="13970" y="0"/>
                    <a:pt x="40259" y="0"/>
                  </a:cubicBezTo>
                  <a:lnTo>
                    <a:pt x="40259" y="12700"/>
                  </a:lnTo>
                  <a:lnTo>
                    <a:pt x="40259" y="0"/>
                  </a:lnTo>
                  <a:cubicBezTo>
                    <a:pt x="66548" y="0"/>
                    <a:pt x="80391" y="28702"/>
                    <a:pt x="80391" y="53213"/>
                  </a:cubicBezTo>
                  <a:lnTo>
                    <a:pt x="67691" y="53213"/>
                  </a:lnTo>
                  <a:lnTo>
                    <a:pt x="80391" y="53213"/>
                  </a:lnTo>
                  <a:moveTo>
                    <a:pt x="54991" y="53213"/>
                  </a:moveTo>
                  <a:cubicBezTo>
                    <a:pt x="54991" y="32893"/>
                    <a:pt x="44323" y="25400"/>
                    <a:pt x="40259" y="25400"/>
                  </a:cubicBezTo>
                  <a:cubicBezTo>
                    <a:pt x="36195" y="25400"/>
                    <a:pt x="25400" y="32893"/>
                    <a:pt x="25400" y="53213"/>
                  </a:cubicBezTo>
                  <a:cubicBezTo>
                    <a:pt x="25400" y="73533"/>
                    <a:pt x="36068" y="81026"/>
                    <a:pt x="40259" y="81026"/>
                  </a:cubicBezTo>
                  <a:cubicBezTo>
                    <a:pt x="44450" y="81026"/>
                    <a:pt x="55118" y="73533"/>
                    <a:pt x="55118" y="53213"/>
                  </a:cubicBezTo>
                  <a:close/>
                </a:path>
              </a:pathLst>
            </a:custGeom>
            <a:solidFill>
              <a:srgbClr val="01A98D"/>
            </a:solidFill>
          </p:spPr>
        </p:sp>
      </p:grpSp>
      <p:grpSp>
        <p:nvGrpSpPr>
          <p:cNvPr id="72" name="Group 72"/>
          <p:cNvGrpSpPr/>
          <p:nvPr/>
        </p:nvGrpSpPr>
        <p:grpSpPr>
          <a:xfrm>
            <a:off x="8648071" y="7566618"/>
            <a:ext cx="63561" cy="93467"/>
            <a:chOff x="0" y="0"/>
            <a:chExt cx="87575" cy="128780"/>
          </a:xfrm>
        </p:grpSpPr>
        <p:sp>
          <p:nvSpPr>
            <p:cNvPr id="73" name="Freeform 73"/>
            <p:cNvSpPr/>
            <p:nvPr/>
          </p:nvSpPr>
          <p:spPr>
            <a:xfrm>
              <a:off x="0" y="0"/>
              <a:ext cx="80391" cy="106426"/>
            </a:xfrm>
            <a:custGeom>
              <a:avLst/>
              <a:gdLst/>
              <a:ahLst/>
              <a:cxnLst/>
              <a:rect l="l" t="t" r="r" b="b"/>
              <a:pathLst>
                <a:path w="80391" h="106426">
                  <a:moveTo>
                    <a:pt x="80391" y="53213"/>
                  </a:moveTo>
                  <a:cubicBezTo>
                    <a:pt x="80391" y="77724"/>
                    <a:pt x="66421" y="106426"/>
                    <a:pt x="40132" y="106426"/>
                  </a:cubicBezTo>
                  <a:lnTo>
                    <a:pt x="40132" y="93726"/>
                  </a:lnTo>
                  <a:lnTo>
                    <a:pt x="40132" y="106426"/>
                  </a:lnTo>
                  <a:cubicBezTo>
                    <a:pt x="13970" y="106299"/>
                    <a:pt x="0" y="77597"/>
                    <a:pt x="0" y="53213"/>
                  </a:cubicBezTo>
                  <a:lnTo>
                    <a:pt x="12700" y="53213"/>
                  </a:lnTo>
                  <a:lnTo>
                    <a:pt x="0" y="53213"/>
                  </a:lnTo>
                  <a:cubicBezTo>
                    <a:pt x="0" y="28702"/>
                    <a:pt x="13970" y="0"/>
                    <a:pt x="40259" y="0"/>
                  </a:cubicBezTo>
                  <a:lnTo>
                    <a:pt x="40259" y="12700"/>
                  </a:lnTo>
                  <a:lnTo>
                    <a:pt x="40259" y="0"/>
                  </a:lnTo>
                  <a:cubicBezTo>
                    <a:pt x="66548" y="0"/>
                    <a:pt x="80391" y="28702"/>
                    <a:pt x="80391" y="53213"/>
                  </a:cubicBezTo>
                  <a:lnTo>
                    <a:pt x="67691" y="53213"/>
                  </a:lnTo>
                  <a:lnTo>
                    <a:pt x="80391" y="53213"/>
                  </a:lnTo>
                  <a:moveTo>
                    <a:pt x="54991" y="53213"/>
                  </a:moveTo>
                  <a:cubicBezTo>
                    <a:pt x="54991" y="32893"/>
                    <a:pt x="44323" y="25400"/>
                    <a:pt x="40259" y="25400"/>
                  </a:cubicBezTo>
                  <a:cubicBezTo>
                    <a:pt x="36195" y="25400"/>
                    <a:pt x="25400" y="32893"/>
                    <a:pt x="25400" y="53213"/>
                  </a:cubicBezTo>
                  <a:cubicBezTo>
                    <a:pt x="25400" y="73533"/>
                    <a:pt x="36068" y="81026"/>
                    <a:pt x="40259" y="81026"/>
                  </a:cubicBezTo>
                  <a:cubicBezTo>
                    <a:pt x="44450" y="81026"/>
                    <a:pt x="55118" y="73533"/>
                    <a:pt x="55118" y="53213"/>
                  </a:cubicBezTo>
                  <a:close/>
                </a:path>
              </a:pathLst>
            </a:custGeom>
            <a:solidFill>
              <a:srgbClr val="01A98D"/>
            </a:solidFill>
          </p:spPr>
        </p:sp>
      </p:grpSp>
      <p:sp>
        <p:nvSpPr>
          <p:cNvPr id="74" name="Freeform 74"/>
          <p:cNvSpPr/>
          <p:nvPr/>
        </p:nvSpPr>
        <p:spPr>
          <a:xfrm>
            <a:off x="9024854" y="8359861"/>
            <a:ext cx="193041" cy="133323"/>
          </a:xfrm>
          <a:custGeom>
            <a:avLst/>
            <a:gdLst/>
            <a:ahLst/>
            <a:cxnLst/>
            <a:rect l="l" t="t" r="r" b="b"/>
            <a:pathLst>
              <a:path w="193041" h="133323">
                <a:moveTo>
                  <a:pt x="0" y="0"/>
                </a:moveTo>
                <a:lnTo>
                  <a:pt x="193042" y="0"/>
                </a:lnTo>
                <a:lnTo>
                  <a:pt x="193042" y="133323"/>
                </a:lnTo>
                <a:lnTo>
                  <a:pt x="0" y="1333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5" name="Freeform 75"/>
          <p:cNvSpPr/>
          <p:nvPr/>
        </p:nvSpPr>
        <p:spPr>
          <a:xfrm>
            <a:off x="9005546" y="8226421"/>
            <a:ext cx="194451" cy="133440"/>
          </a:xfrm>
          <a:custGeom>
            <a:avLst/>
            <a:gdLst/>
            <a:ahLst/>
            <a:cxnLst/>
            <a:rect l="l" t="t" r="r" b="b"/>
            <a:pathLst>
              <a:path w="194451" h="133440">
                <a:moveTo>
                  <a:pt x="0" y="0"/>
                </a:moveTo>
                <a:lnTo>
                  <a:pt x="194451" y="0"/>
                </a:lnTo>
                <a:lnTo>
                  <a:pt x="194451" y="133440"/>
                </a:lnTo>
                <a:lnTo>
                  <a:pt x="0" y="1334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6" name="AutoShape 76"/>
          <p:cNvSpPr/>
          <p:nvPr/>
        </p:nvSpPr>
        <p:spPr>
          <a:xfrm>
            <a:off x="8540377" y="7965653"/>
            <a:ext cx="427665" cy="427615"/>
          </a:xfrm>
          <a:prstGeom prst="line">
            <a:avLst/>
          </a:prstGeom>
          <a:ln w="9525" cap="rnd">
            <a:solidFill>
              <a:srgbClr val="FFFFFF"/>
            </a:solidFill>
            <a:prstDash val="solid"/>
            <a:headEnd type="none" w="sm" len="sm"/>
            <a:tailEnd type="none" w="sm" len="sm"/>
          </a:ln>
        </p:spPr>
      </p:sp>
      <p:grpSp>
        <p:nvGrpSpPr>
          <p:cNvPr id="77" name="Group 77"/>
          <p:cNvGrpSpPr/>
          <p:nvPr/>
        </p:nvGrpSpPr>
        <p:grpSpPr>
          <a:xfrm>
            <a:off x="14920569" y="3657792"/>
            <a:ext cx="2645869" cy="461665"/>
            <a:chOff x="0" y="0"/>
            <a:chExt cx="3527825" cy="615554"/>
          </a:xfrm>
        </p:grpSpPr>
        <p:sp>
          <p:nvSpPr>
            <p:cNvPr id="78" name="Freeform 78"/>
            <p:cNvSpPr/>
            <p:nvPr/>
          </p:nvSpPr>
          <p:spPr>
            <a:xfrm>
              <a:off x="0" y="0"/>
              <a:ext cx="3527825" cy="615554"/>
            </a:xfrm>
            <a:custGeom>
              <a:avLst/>
              <a:gdLst/>
              <a:ahLst/>
              <a:cxnLst/>
              <a:rect l="l" t="t" r="r" b="b"/>
              <a:pathLst>
                <a:path w="3527825" h="615554">
                  <a:moveTo>
                    <a:pt x="0" y="0"/>
                  </a:moveTo>
                  <a:lnTo>
                    <a:pt x="3527825" y="0"/>
                  </a:lnTo>
                  <a:lnTo>
                    <a:pt x="3527825" y="615554"/>
                  </a:lnTo>
                  <a:lnTo>
                    <a:pt x="0" y="615554"/>
                  </a:lnTo>
                  <a:close/>
                </a:path>
              </a:pathLst>
            </a:custGeom>
            <a:solidFill>
              <a:srgbClr val="000000">
                <a:alpha val="0"/>
              </a:srgbClr>
            </a:solidFill>
          </p:spPr>
        </p:sp>
        <p:sp>
          <p:nvSpPr>
            <p:cNvPr id="79" name="TextBox 79"/>
            <p:cNvSpPr txBox="1"/>
            <p:nvPr/>
          </p:nvSpPr>
          <p:spPr>
            <a:xfrm>
              <a:off x="0" y="-9525"/>
              <a:ext cx="3527825" cy="625079"/>
            </a:xfrm>
            <a:prstGeom prst="rect">
              <a:avLst/>
            </a:prstGeom>
          </p:spPr>
          <p:txBody>
            <a:bodyPr lIns="0" tIns="0" rIns="0" bIns="0" rtlCol="0" anchor="t"/>
            <a:lstStyle/>
            <a:p>
              <a:pPr algn="ctr">
                <a:lnSpc>
                  <a:spcPts val="2520"/>
                </a:lnSpc>
              </a:pPr>
              <a:r>
                <a:rPr lang="en-US" sz="2100">
                  <a:solidFill>
                    <a:srgbClr val="FFFFFF"/>
                  </a:solidFill>
                  <a:latin typeface="Arimo"/>
                  <a:ea typeface="Arimo"/>
                  <a:cs typeface="Arimo"/>
                  <a:sym typeface="Arimo"/>
                </a:rPr>
                <a:t>Hotel resources docs</a:t>
              </a:r>
            </a:p>
          </p:txBody>
        </p:sp>
      </p:grpSp>
      <p:sp>
        <p:nvSpPr>
          <p:cNvPr id="80" name="Freeform 80"/>
          <p:cNvSpPr/>
          <p:nvPr/>
        </p:nvSpPr>
        <p:spPr>
          <a:xfrm>
            <a:off x="15348454" y="2132253"/>
            <a:ext cx="1644326" cy="1644326"/>
          </a:xfrm>
          <a:custGeom>
            <a:avLst/>
            <a:gdLst/>
            <a:ahLst/>
            <a:cxnLst/>
            <a:rect l="l" t="t" r="r" b="b"/>
            <a:pathLst>
              <a:path w="1644326" h="1644326">
                <a:moveTo>
                  <a:pt x="0" y="0"/>
                </a:moveTo>
                <a:lnTo>
                  <a:pt x="1644327" y="0"/>
                </a:lnTo>
                <a:lnTo>
                  <a:pt x="1644327" y="1644326"/>
                </a:lnTo>
                <a:lnTo>
                  <a:pt x="0" y="1644326"/>
                </a:lnTo>
                <a:lnTo>
                  <a:pt x="0" y="0"/>
                </a:lnTo>
                <a:close/>
              </a:path>
            </a:pathLst>
          </a:custGeom>
          <a:blipFill>
            <a:blip r:embed="rId12"/>
            <a:stretch>
              <a:fillRect/>
            </a:stretch>
          </a:blipFill>
        </p:spPr>
      </p:sp>
      <p:grpSp>
        <p:nvGrpSpPr>
          <p:cNvPr id="81" name="Group 81"/>
          <p:cNvGrpSpPr/>
          <p:nvPr/>
        </p:nvGrpSpPr>
        <p:grpSpPr>
          <a:xfrm>
            <a:off x="12988419" y="1379488"/>
            <a:ext cx="3522514" cy="507831"/>
            <a:chOff x="0" y="0"/>
            <a:chExt cx="4696686" cy="677108"/>
          </a:xfrm>
        </p:grpSpPr>
        <p:sp>
          <p:nvSpPr>
            <p:cNvPr id="82" name="Freeform 82"/>
            <p:cNvSpPr/>
            <p:nvPr/>
          </p:nvSpPr>
          <p:spPr>
            <a:xfrm>
              <a:off x="0" y="0"/>
              <a:ext cx="4696686" cy="677108"/>
            </a:xfrm>
            <a:custGeom>
              <a:avLst/>
              <a:gdLst/>
              <a:ahLst/>
              <a:cxnLst/>
              <a:rect l="l" t="t" r="r" b="b"/>
              <a:pathLst>
                <a:path w="4696686" h="677108">
                  <a:moveTo>
                    <a:pt x="0" y="0"/>
                  </a:moveTo>
                  <a:lnTo>
                    <a:pt x="4696686" y="0"/>
                  </a:lnTo>
                  <a:lnTo>
                    <a:pt x="4696686" y="677108"/>
                  </a:lnTo>
                  <a:lnTo>
                    <a:pt x="0" y="677108"/>
                  </a:lnTo>
                  <a:close/>
                </a:path>
              </a:pathLst>
            </a:custGeom>
            <a:solidFill>
              <a:srgbClr val="000000">
                <a:alpha val="0"/>
              </a:srgbClr>
            </a:solidFill>
          </p:spPr>
        </p:sp>
        <p:sp>
          <p:nvSpPr>
            <p:cNvPr id="83" name="TextBox 83"/>
            <p:cNvSpPr txBox="1"/>
            <p:nvPr/>
          </p:nvSpPr>
          <p:spPr>
            <a:xfrm>
              <a:off x="0" y="-9525"/>
              <a:ext cx="4696686" cy="686633"/>
            </a:xfrm>
            <a:prstGeom prst="rect">
              <a:avLst/>
            </a:prstGeom>
          </p:spPr>
          <p:txBody>
            <a:bodyPr lIns="0" tIns="0" rIns="0" bIns="0" rtlCol="0" anchor="t"/>
            <a:lstStyle/>
            <a:p>
              <a:pPr algn="ctr">
                <a:lnSpc>
                  <a:spcPts val="2879"/>
                </a:lnSpc>
              </a:pPr>
              <a:r>
                <a:rPr lang="en-US" sz="2400" b="1">
                  <a:solidFill>
                    <a:srgbClr val="F46DBA"/>
                  </a:solidFill>
                  <a:latin typeface="Arimo Bold"/>
                  <a:ea typeface="Arimo Bold"/>
                  <a:cs typeface="Arimo Bold"/>
                  <a:sym typeface="Arimo Bold"/>
                </a:rPr>
                <a:t>Backend</a:t>
              </a:r>
            </a:p>
          </p:txBody>
        </p:sp>
      </p:grpSp>
      <p:sp>
        <p:nvSpPr>
          <p:cNvPr id="84" name="AutoShape 84"/>
          <p:cNvSpPr/>
          <p:nvPr/>
        </p:nvSpPr>
        <p:spPr>
          <a:xfrm rot="158119">
            <a:off x="14245737" y="2859441"/>
            <a:ext cx="932219" cy="0"/>
          </a:xfrm>
          <a:prstGeom prst="line">
            <a:avLst/>
          </a:prstGeom>
          <a:ln w="19050" cap="rnd">
            <a:solidFill>
              <a:srgbClr val="F46DBA"/>
            </a:solidFill>
            <a:prstDash val="solid"/>
            <a:headEnd type="none" w="sm" len="sm"/>
            <a:tailEnd type="triangle" w="lg" len="med"/>
          </a:ln>
        </p:spPr>
      </p:sp>
      <p:sp>
        <p:nvSpPr>
          <p:cNvPr id="85" name="AutoShape 85"/>
          <p:cNvSpPr/>
          <p:nvPr/>
        </p:nvSpPr>
        <p:spPr>
          <a:xfrm rot="10643565">
            <a:off x="14185816" y="3223314"/>
            <a:ext cx="942258" cy="0"/>
          </a:xfrm>
          <a:prstGeom prst="line">
            <a:avLst/>
          </a:prstGeom>
          <a:ln w="19050" cap="rnd">
            <a:solidFill>
              <a:srgbClr val="F46DBA"/>
            </a:solidFill>
            <a:prstDash val="solid"/>
            <a:headEnd type="none" w="sm" len="sm"/>
            <a:tailEnd type="triangle" w="lg" len="med"/>
          </a:ln>
        </p:spPr>
      </p:sp>
      <p:sp>
        <p:nvSpPr>
          <p:cNvPr id="86" name="AutoShape 86"/>
          <p:cNvSpPr/>
          <p:nvPr/>
        </p:nvSpPr>
        <p:spPr>
          <a:xfrm>
            <a:off x="11355303" y="2789653"/>
            <a:ext cx="931233" cy="42862"/>
          </a:xfrm>
          <a:prstGeom prst="line">
            <a:avLst/>
          </a:prstGeom>
          <a:ln w="19050" cap="rnd">
            <a:solidFill>
              <a:srgbClr val="F46DBA"/>
            </a:solidFill>
            <a:prstDash val="solid"/>
            <a:headEnd type="none" w="sm" len="sm"/>
            <a:tailEnd type="triangle" w="lg" len="med"/>
          </a:ln>
        </p:spPr>
      </p:sp>
      <p:sp>
        <p:nvSpPr>
          <p:cNvPr id="87" name="AutoShape 87"/>
          <p:cNvSpPr/>
          <p:nvPr/>
        </p:nvSpPr>
        <p:spPr>
          <a:xfrm flipH="1">
            <a:off x="11354865" y="3310139"/>
            <a:ext cx="941283" cy="42862"/>
          </a:xfrm>
          <a:prstGeom prst="line">
            <a:avLst/>
          </a:prstGeom>
          <a:ln w="19050" cap="rnd">
            <a:solidFill>
              <a:srgbClr val="F46DBA"/>
            </a:solidFill>
            <a:prstDash val="solid"/>
            <a:headEnd type="none" w="sm" len="sm"/>
            <a:tailEnd type="triangle" w="lg" len="med"/>
          </a:ln>
        </p:spPr>
      </p:sp>
      <p:grpSp>
        <p:nvGrpSpPr>
          <p:cNvPr id="88" name="Group 88"/>
          <p:cNvGrpSpPr/>
          <p:nvPr/>
        </p:nvGrpSpPr>
        <p:grpSpPr>
          <a:xfrm>
            <a:off x="11980713" y="5961036"/>
            <a:ext cx="2644136" cy="784830"/>
            <a:chOff x="0" y="0"/>
            <a:chExt cx="3525515" cy="1046440"/>
          </a:xfrm>
        </p:grpSpPr>
        <p:sp>
          <p:nvSpPr>
            <p:cNvPr id="89" name="Freeform 89"/>
            <p:cNvSpPr/>
            <p:nvPr/>
          </p:nvSpPr>
          <p:spPr>
            <a:xfrm>
              <a:off x="0" y="0"/>
              <a:ext cx="3525515" cy="1046440"/>
            </a:xfrm>
            <a:custGeom>
              <a:avLst/>
              <a:gdLst/>
              <a:ahLst/>
              <a:cxnLst/>
              <a:rect l="l" t="t" r="r" b="b"/>
              <a:pathLst>
                <a:path w="3525515" h="1046440">
                  <a:moveTo>
                    <a:pt x="0" y="0"/>
                  </a:moveTo>
                  <a:lnTo>
                    <a:pt x="3525515" y="0"/>
                  </a:lnTo>
                  <a:lnTo>
                    <a:pt x="3525515" y="1046440"/>
                  </a:lnTo>
                  <a:lnTo>
                    <a:pt x="0" y="1046440"/>
                  </a:lnTo>
                  <a:close/>
                </a:path>
              </a:pathLst>
            </a:custGeom>
            <a:solidFill>
              <a:srgbClr val="000000">
                <a:alpha val="0"/>
              </a:srgbClr>
            </a:solidFill>
          </p:spPr>
        </p:sp>
        <p:sp>
          <p:nvSpPr>
            <p:cNvPr id="90" name="TextBox 90"/>
            <p:cNvSpPr txBox="1"/>
            <p:nvPr/>
          </p:nvSpPr>
          <p:spPr>
            <a:xfrm>
              <a:off x="0" y="-9525"/>
              <a:ext cx="3525515" cy="1055965"/>
            </a:xfrm>
            <a:prstGeom prst="rect">
              <a:avLst/>
            </a:prstGeom>
          </p:spPr>
          <p:txBody>
            <a:bodyPr lIns="0" tIns="0" rIns="0" bIns="0" rtlCol="0" anchor="t"/>
            <a:lstStyle/>
            <a:p>
              <a:pPr algn="ctr">
                <a:lnSpc>
                  <a:spcPts val="2520"/>
                </a:lnSpc>
              </a:pPr>
              <a:r>
                <a:rPr lang="en-US" sz="2100">
                  <a:solidFill>
                    <a:srgbClr val="FFFFFF"/>
                  </a:solidFill>
                  <a:latin typeface="Arimo"/>
                  <a:ea typeface="Arimo"/>
                  <a:cs typeface="Arimo"/>
                  <a:sym typeface="Arimo"/>
                </a:rPr>
                <a:t>Room Availability Action Group</a:t>
              </a:r>
            </a:p>
          </p:txBody>
        </p:sp>
      </p:grpSp>
      <p:grpSp>
        <p:nvGrpSpPr>
          <p:cNvPr id="91" name="Group 91"/>
          <p:cNvGrpSpPr/>
          <p:nvPr/>
        </p:nvGrpSpPr>
        <p:grpSpPr>
          <a:xfrm>
            <a:off x="14970935" y="6045468"/>
            <a:ext cx="3023315" cy="784830"/>
            <a:chOff x="0" y="0"/>
            <a:chExt cx="4031087" cy="1046440"/>
          </a:xfrm>
        </p:grpSpPr>
        <p:sp>
          <p:nvSpPr>
            <p:cNvPr id="92" name="Freeform 92"/>
            <p:cNvSpPr/>
            <p:nvPr/>
          </p:nvSpPr>
          <p:spPr>
            <a:xfrm>
              <a:off x="0" y="0"/>
              <a:ext cx="4031087" cy="1046440"/>
            </a:xfrm>
            <a:custGeom>
              <a:avLst/>
              <a:gdLst/>
              <a:ahLst/>
              <a:cxnLst/>
              <a:rect l="l" t="t" r="r" b="b"/>
              <a:pathLst>
                <a:path w="4031087" h="1046440">
                  <a:moveTo>
                    <a:pt x="0" y="0"/>
                  </a:moveTo>
                  <a:lnTo>
                    <a:pt x="4031087" y="0"/>
                  </a:lnTo>
                  <a:lnTo>
                    <a:pt x="4031087" y="1046440"/>
                  </a:lnTo>
                  <a:lnTo>
                    <a:pt x="0" y="1046440"/>
                  </a:lnTo>
                  <a:close/>
                </a:path>
              </a:pathLst>
            </a:custGeom>
            <a:solidFill>
              <a:srgbClr val="000000">
                <a:alpha val="0"/>
              </a:srgbClr>
            </a:solidFill>
          </p:spPr>
        </p:sp>
        <p:sp>
          <p:nvSpPr>
            <p:cNvPr id="93" name="TextBox 93"/>
            <p:cNvSpPr txBox="1"/>
            <p:nvPr/>
          </p:nvSpPr>
          <p:spPr>
            <a:xfrm>
              <a:off x="0" y="-9525"/>
              <a:ext cx="4031087" cy="1055965"/>
            </a:xfrm>
            <a:prstGeom prst="rect">
              <a:avLst/>
            </a:prstGeom>
          </p:spPr>
          <p:txBody>
            <a:bodyPr lIns="0" tIns="0" rIns="0" bIns="0" rtlCol="0" anchor="t"/>
            <a:lstStyle/>
            <a:p>
              <a:pPr algn="ctr">
                <a:lnSpc>
                  <a:spcPts val="2520"/>
                </a:lnSpc>
              </a:pPr>
              <a:r>
                <a:rPr lang="en-US" sz="2100">
                  <a:solidFill>
                    <a:srgbClr val="FFFFFF"/>
                  </a:solidFill>
                  <a:latin typeface="Arimo"/>
                  <a:ea typeface="Arimo"/>
                  <a:cs typeface="Arimo"/>
                  <a:sym typeface="Arimo"/>
                </a:rPr>
                <a:t>Room Availability Table</a:t>
              </a:r>
            </a:p>
          </p:txBody>
        </p:sp>
      </p:grpSp>
      <p:sp>
        <p:nvSpPr>
          <p:cNvPr id="94" name="Freeform 94"/>
          <p:cNvSpPr/>
          <p:nvPr/>
        </p:nvSpPr>
        <p:spPr>
          <a:xfrm>
            <a:off x="15400296" y="4602111"/>
            <a:ext cx="1640329" cy="1640329"/>
          </a:xfrm>
          <a:custGeom>
            <a:avLst/>
            <a:gdLst/>
            <a:ahLst/>
            <a:cxnLst/>
            <a:rect l="l" t="t" r="r" b="b"/>
            <a:pathLst>
              <a:path w="1640329" h="1640329">
                <a:moveTo>
                  <a:pt x="0" y="0"/>
                </a:moveTo>
                <a:lnTo>
                  <a:pt x="1640330" y="0"/>
                </a:lnTo>
                <a:lnTo>
                  <a:pt x="1640330" y="1640329"/>
                </a:lnTo>
                <a:lnTo>
                  <a:pt x="0" y="1640329"/>
                </a:lnTo>
                <a:lnTo>
                  <a:pt x="0" y="0"/>
                </a:lnTo>
                <a:close/>
              </a:path>
            </a:pathLst>
          </a:custGeom>
          <a:blipFill>
            <a:blip r:embed="rId13"/>
            <a:stretch>
              <a:fillRect/>
            </a:stretch>
          </a:blipFill>
        </p:spPr>
      </p:sp>
      <p:sp>
        <p:nvSpPr>
          <p:cNvPr id="95" name="AutoShape 95"/>
          <p:cNvSpPr/>
          <p:nvPr/>
        </p:nvSpPr>
        <p:spPr>
          <a:xfrm rot="158119">
            <a:off x="14260302" y="5160584"/>
            <a:ext cx="932219" cy="0"/>
          </a:xfrm>
          <a:prstGeom prst="line">
            <a:avLst/>
          </a:prstGeom>
          <a:ln w="19050" cap="rnd">
            <a:solidFill>
              <a:srgbClr val="F46DBA"/>
            </a:solidFill>
            <a:prstDash val="solid"/>
            <a:headEnd type="none" w="sm" len="sm"/>
            <a:tailEnd type="triangle" w="lg" len="med"/>
          </a:ln>
        </p:spPr>
      </p:sp>
      <p:sp>
        <p:nvSpPr>
          <p:cNvPr id="96" name="AutoShape 96"/>
          <p:cNvSpPr/>
          <p:nvPr/>
        </p:nvSpPr>
        <p:spPr>
          <a:xfrm rot="10643565">
            <a:off x="14200381" y="5524457"/>
            <a:ext cx="942258" cy="0"/>
          </a:xfrm>
          <a:prstGeom prst="line">
            <a:avLst/>
          </a:prstGeom>
          <a:ln w="19050" cap="rnd">
            <a:solidFill>
              <a:srgbClr val="F46DBA"/>
            </a:solidFill>
            <a:prstDash val="solid"/>
            <a:headEnd type="none" w="sm" len="sm"/>
            <a:tailEnd type="triangle" w="lg" len="med"/>
          </a:ln>
        </p:spPr>
      </p:sp>
      <p:sp>
        <p:nvSpPr>
          <p:cNvPr id="97" name="AutoShape 97"/>
          <p:cNvSpPr/>
          <p:nvPr/>
        </p:nvSpPr>
        <p:spPr>
          <a:xfrm>
            <a:off x="11234698" y="5259180"/>
            <a:ext cx="901172" cy="41479"/>
          </a:xfrm>
          <a:prstGeom prst="line">
            <a:avLst/>
          </a:prstGeom>
          <a:ln w="19050" cap="rnd">
            <a:solidFill>
              <a:srgbClr val="F46DBA"/>
            </a:solidFill>
            <a:prstDash val="solid"/>
            <a:headEnd type="none" w="sm" len="sm"/>
            <a:tailEnd type="triangle" w="lg" len="med"/>
          </a:ln>
        </p:spPr>
      </p:sp>
      <p:sp>
        <p:nvSpPr>
          <p:cNvPr id="98" name="AutoShape 98"/>
          <p:cNvSpPr/>
          <p:nvPr/>
        </p:nvSpPr>
        <p:spPr>
          <a:xfrm flipH="1">
            <a:off x="11176706" y="5611307"/>
            <a:ext cx="910897" cy="41479"/>
          </a:xfrm>
          <a:prstGeom prst="line">
            <a:avLst/>
          </a:prstGeom>
          <a:ln w="19050" cap="rnd">
            <a:solidFill>
              <a:srgbClr val="F46DBA"/>
            </a:solidFill>
            <a:prstDash val="solid"/>
            <a:headEnd type="none" w="sm" len="sm"/>
            <a:tailEnd type="triangle" w="lg" len="med"/>
          </a:ln>
        </p:spPr>
      </p:sp>
      <p:sp>
        <p:nvSpPr>
          <p:cNvPr id="99" name="Freeform 99"/>
          <p:cNvSpPr/>
          <p:nvPr/>
        </p:nvSpPr>
        <p:spPr>
          <a:xfrm>
            <a:off x="12811970" y="4878512"/>
            <a:ext cx="981623" cy="981623"/>
          </a:xfrm>
          <a:custGeom>
            <a:avLst/>
            <a:gdLst/>
            <a:ahLst/>
            <a:cxnLst/>
            <a:rect l="l" t="t" r="r" b="b"/>
            <a:pathLst>
              <a:path w="981623" h="981623">
                <a:moveTo>
                  <a:pt x="0" y="0"/>
                </a:moveTo>
                <a:lnTo>
                  <a:pt x="981622" y="0"/>
                </a:lnTo>
                <a:lnTo>
                  <a:pt x="981622" y="981622"/>
                </a:lnTo>
                <a:lnTo>
                  <a:pt x="0" y="9816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0" name="AutoShape 100"/>
          <p:cNvSpPr/>
          <p:nvPr/>
        </p:nvSpPr>
        <p:spPr>
          <a:xfrm flipV="1">
            <a:off x="3186188" y="4999824"/>
            <a:ext cx="1329550" cy="31595"/>
          </a:xfrm>
          <a:prstGeom prst="line">
            <a:avLst/>
          </a:prstGeom>
          <a:ln w="19050" cap="rnd">
            <a:solidFill>
              <a:srgbClr val="FFFFFF"/>
            </a:solidFill>
            <a:prstDash val="solid"/>
            <a:headEnd type="none" w="sm" len="sm"/>
            <a:tailEnd type="triangle" w="lg" len="med"/>
          </a:ln>
        </p:spPr>
      </p:sp>
      <p:sp>
        <p:nvSpPr>
          <p:cNvPr id="101" name="Freeform 101"/>
          <p:cNvSpPr/>
          <p:nvPr/>
        </p:nvSpPr>
        <p:spPr>
          <a:xfrm>
            <a:off x="14878509" y="7049373"/>
            <a:ext cx="1568362" cy="1568362"/>
          </a:xfrm>
          <a:custGeom>
            <a:avLst/>
            <a:gdLst/>
            <a:ahLst/>
            <a:cxnLst/>
            <a:rect l="l" t="t" r="r" b="b"/>
            <a:pathLst>
              <a:path w="1568362" h="1568362">
                <a:moveTo>
                  <a:pt x="0" y="0"/>
                </a:moveTo>
                <a:lnTo>
                  <a:pt x="1568363" y="0"/>
                </a:lnTo>
                <a:lnTo>
                  <a:pt x="1568363" y="1568363"/>
                </a:lnTo>
                <a:lnTo>
                  <a:pt x="0" y="1568363"/>
                </a:lnTo>
                <a:lnTo>
                  <a:pt x="0" y="0"/>
                </a:lnTo>
                <a:close/>
              </a:path>
            </a:pathLst>
          </a:custGeom>
          <a:blipFill>
            <a:blip r:embed="rId13"/>
            <a:stretch>
              <a:fillRect/>
            </a:stretch>
          </a:blipFill>
        </p:spPr>
      </p:sp>
      <p:grpSp>
        <p:nvGrpSpPr>
          <p:cNvPr id="102" name="Group 102"/>
          <p:cNvGrpSpPr/>
          <p:nvPr/>
        </p:nvGrpSpPr>
        <p:grpSpPr>
          <a:xfrm>
            <a:off x="14624849" y="8374846"/>
            <a:ext cx="1831991" cy="784830"/>
            <a:chOff x="0" y="0"/>
            <a:chExt cx="2442654" cy="1046440"/>
          </a:xfrm>
        </p:grpSpPr>
        <p:sp>
          <p:nvSpPr>
            <p:cNvPr id="103" name="Freeform 103"/>
            <p:cNvSpPr/>
            <p:nvPr/>
          </p:nvSpPr>
          <p:spPr>
            <a:xfrm>
              <a:off x="0" y="0"/>
              <a:ext cx="2442654" cy="1046440"/>
            </a:xfrm>
            <a:custGeom>
              <a:avLst/>
              <a:gdLst/>
              <a:ahLst/>
              <a:cxnLst/>
              <a:rect l="l" t="t" r="r" b="b"/>
              <a:pathLst>
                <a:path w="2442654" h="1046440">
                  <a:moveTo>
                    <a:pt x="0" y="0"/>
                  </a:moveTo>
                  <a:lnTo>
                    <a:pt x="2442654" y="0"/>
                  </a:lnTo>
                  <a:lnTo>
                    <a:pt x="2442654" y="1046440"/>
                  </a:lnTo>
                  <a:lnTo>
                    <a:pt x="0" y="1046440"/>
                  </a:lnTo>
                  <a:close/>
                </a:path>
              </a:pathLst>
            </a:custGeom>
            <a:solidFill>
              <a:srgbClr val="000000">
                <a:alpha val="0"/>
              </a:srgbClr>
            </a:solidFill>
          </p:spPr>
        </p:sp>
        <p:sp>
          <p:nvSpPr>
            <p:cNvPr id="104" name="TextBox 104"/>
            <p:cNvSpPr txBox="1"/>
            <p:nvPr/>
          </p:nvSpPr>
          <p:spPr>
            <a:xfrm>
              <a:off x="0" y="-9525"/>
              <a:ext cx="2442654" cy="1055965"/>
            </a:xfrm>
            <a:prstGeom prst="rect">
              <a:avLst/>
            </a:prstGeom>
          </p:spPr>
          <p:txBody>
            <a:bodyPr lIns="0" tIns="0" rIns="0" bIns="0" rtlCol="0" anchor="t"/>
            <a:lstStyle/>
            <a:p>
              <a:pPr algn="ctr">
                <a:lnSpc>
                  <a:spcPts val="2520"/>
                </a:lnSpc>
              </a:pPr>
              <a:r>
                <a:rPr lang="en-US" sz="2100">
                  <a:solidFill>
                    <a:srgbClr val="FFFFFF"/>
                  </a:solidFill>
                  <a:latin typeface="Arimo"/>
                  <a:ea typeface="Arimo"/>
                  <a:cs typeface="Arimo"/>
                  <a:sym typeface="Arimo"/>
                </a:rPr>
                <a:t>Booking Table</a:t>
              </a:r>
            </a:p>
          </p:txBody>
        </p:sp>
      </p:grpSp>
      <p:sp>
        <p:nvSpPr>
          <p:cNvPr id="105" name="AutoShape 105"/>
          <p:cNvSpPr/>
          <p:nvPr/>
        </p:nvSpPr>
        <p:spPr>
          <a:xfrm rot="158119">
            <a:off x="14089086" y="7556455"/>
            <a:ext cx="932219" cy="0"/>
          </a:xfrm>
          <a:prstGeom prst="line">
            <a:avLst/>
          </a:prstGeom>
          <a:ln w="19050" cap="rnd">
            <a:solidFill>
              <a:srgbClr val="F46DBA"/>
            </a:solidFill>
            <a:prstDash val="solid"/>
            <a:headEnd type="none" w="sm" len="sm"/>
            <a:tailEnd type="triangle" w="lg" len="med"/>
          </a:ln>
        </p:spPr>
      </p:sp>
      <p:sp>
        <p:nvSpPr>
          <p:cNvPr id="106" name="AutoShape 106"/>
          <p:cNvSpPr/>
          <p:nvPr/>
        </p:nvSpPr>
        <p:spPr>
          <a:xfrm rot="10643565">
            <a:off x="14029165" y="7920328"/>
            <a:ext cx="942258" cy="0"/>
          </a:xfrm>
          <a:prstGeom prst="line">
            <a:avLst/>
          </a:prstGeom>
          <a:ln w="19050" cap="rnd">
            <a:solidFill>
              <a:srgbClr val="F46DBA"/>
            </a:solidFill>
            <a:prstDash val="solid"/>
            <a:headEnd type="none" w="sm" len="sm"/>
            <a:tailEnd type="triangle" w="lg" len="med"/>
          </a:ln>
        </p:spPr>
      </p:sp>
      <p:sp>
        <p:nvSpPr>
          <p:cNvPr id="107" name="AutoShape 107"/>
          <p:cNvSpPr/>
          <p:nvPr/>
        </p:nvSpPr>
        <p:spPr>
          <a:xfrm>
            <a:off x="11395128" y="7535034"/>
            <a:ext cx="931233" cy="42862"/>
          </a:xfrm>
          <a:prstGeom prst="line">
            <a:avLst/>
          </a:prstGeom>
          <a:ln w="19050" cap="rnd">
            <a:solidFill>
              <a:srgbClr val="F46DBA"/>
            </a:solidFill>
            <a:prstDash val="solid"/>
            <a:headEnd type="none" w="sm" len="sm"/>
            <a:tailEnd type="triangle" w="lg" len="med"/>
          </a:ln>
        </p:spPr>
      </p:sp>
      <p:sp>
        <p:nvSpPr>
          <p:cNvPr id="108" name="AutoShape 108"/>
          <p:cNvSpPr/>
          <p:nvPr/>
        </p:nvSpPr>
        <p:spPr>
          <a:xfrm flipH="1">
            <a:off x="11355299" y="7960800"/>
            <a:ext cx="941283" cy="42862"/>
          </a:xfrm>
          <a:prstGeom prst="line">
            <a:avLst/>
          </a:prstGeom>
          <a:ln w="19050" cap="rnd">
            <a:solidFill>
              <a:srgbClr val="F46DBA"/>
            </a:solidFill>
            <a:prstDash val="solid"/>
            <a:headEnd type="none" w="sm" len="sm"/>
            <a:tailEnd type="triangle" w="lg" len="med"/>
          </a:ln>
        </p:spPr>
      </p:sp>
      <p:sp>
        <p:nvSpPr>
          <p:cNvPr id="109" name="Freeform 109"/>
          <p:cNvSpPr/>
          <p:nvPr/>
        </p:nvSpPr>
        <p:spPr>
          <a:xfrm>
            <a:off x="12859104" y="7299320"/>
            <a:ext cx="981623" cy="981622"/>
          </a:xfrm>
          <a:custGeom>
            <a:avLst/>
            <a:gdLst/>
            <a:ahLst/>
            <a:cxnLst/>
            <a:rect l="l" t="t" r="r" b="b"/>
            <a:pathLst>
              <a:path w="981623" h="981622">
                <a:moveTo>
                  <a:pt x="0" y="0"/>
                </a:moveTo>
                <a:lnTo>
                  <a:pt x="981623" y="0"/>
                </a:lnTo>
                <a:lnTo>
                  <a:pt x="981623" y="981622"/>
                </a:lnTo>
                <a:lnTo>
                  <a:pt x="0" y="9816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0" name="Freeform 110"/>
          <p:cNvSpPr/>
          <p:nvPr/>
        </p:nvSpPr>
        <p:spPr>
          <a:xfrm>
            <a:off x="16618322" y="7160468"/>
            <a:ext cx="1151525" cy="1134037"/>
          </a:xfrm>
          <a:custGeom>
            <a:avLst/>
            <a:gdLst/>
            <a:ahLst/>
            <a:cxnLst/>
            <a:rect l="l" t="t" r="r" b="b"/>
            <a:pathLst>
              <a:path w="1151525" h="1134037">
                <a:moveTo>
                  <a:pt x="0" y="0"/>
                </a:moveTo>
                <a:lnTo>
                  <a:pt x="1151524" y="0"/>
                </a:lnTo>
                <a:lnTo>
                  <a:pt x="1151524" y="1134037"/>
                </a:lnTo>
                <a:lnTo>
                  <a:pt x="0" y="1134037"/>
                </a:lnTo>
                <a:lnTo>
                  <a:pt x="0" y="0"/>
                </a:lnTo>
                <a:close/>
              </a:path>
            </a:pathLst>
          </a:custGeom>
          <a:blipFill>
            <a:blip r:embed="rId16"/>
            <a:stretch>
              <a:fillRect r="-10011" b="-11708"/>
            </a:stretch>
          </a:blipFill>
        </p:spPr>
      </p:sp>
      <p:grpSp>
        <p:nvGrpSpPr>
          <p:cNvPr id="111" name="Group 111"/>
          <p:cNvGrpSpPr/>
          <p:nvPr/>
        </p:nvGrpSpPr>
        <p:grpSpPr>
          <a:xfrm>
            <a:off x="16443361" y="8280942"/>
            <a:ext cx="1631877" cy="1038745"/>
            <a:chOff x="0" y="0"/>
            <a:chExt cx="2175836" cy="1384994"/>
          </a:xfrm>
        </p:grpSpPr>
        <p:sp>
          <p:nvSpPr>
            <p:cNvPr id="112" name="Freeform 112"/>
            <p:cNvSpPr/>
            <p:nvPr/>
          </p:nvSpPr>
          <p:spPr>
            <a:xfrm>
              <a:off x="0" y="0"/>
              <a:ext cx="2175836" cy="1384994"/>
            </a:xfrm>
            <a:custGeom>
              <a:avLst/>
              <a:gdLst/>
              <a:ahLst/>
              <a:cxnLst/>
              <a:rect l="l" t="t" r="r" b="b"/>
              <a:pathLst>
                <a:path w="2175836" h="1384994">
                  <a:moveTo>
                    <a:pt x="0" y="0"/>
                  </a:moveTo>
                  <a:lnTo>
                    <a:pt x="2175836" y="0"/>
                  </a:lnTo>
                  <a:lnTo>
                    <a:pt x="2175836" y="1384994"/>
                  </a:lnTo>
                  <a:lnTo>
                    <a:pt x="0" y="1384994"/>
                  </a:lnTo>
                  <a:close/>
                </a:path>
              </a:pathLst>
            </a:custGeom>
            <a:solidFill>
              <a:srgbClr val="000000">
                <a:alpha val="0"/>
              </a:srgbClr>
            </a:solidFill>
          </p:spPr>
        </p:sp>
        <p:sp>
          <p:nvSpPr>
            <p:cNvPr id="113" name="TextBox 113"/>
            <p:cNvSpPr txBox="1"/>
            <p:nvPr/>
          </p:nvSpPr>
          <p:spPr>
            <a:xfrm>
              <a:off x="0" y="-19050"/>
              <a:ext cx="2175836" cy="1404044"/>
            </a:xfrm>
            <a:prstGeom prst="rect">
              <a:avLst/>
            </a:prstGeom>
          </p:spPr>
          <p:txBody>
            <a:bodyPr lIns="0" tIns="0" rIns="0" bIns="0" rtlCol="0" anchor="t"/>
            <a:lstStyle/>
            <a:p>
              <a:pPr algn="ctr">
                <a:lnSpc>
                  <a:spcPts val="2340"/>
                </a:lnSpc>
              </a:pPr>
              <a:r>
                <a:rPr lang="en-US" sz="1950">
                  <a:solidFill>
                    <a:srgbClr val="FFFFFF"/>
                  </a:solidFill>
                  <a:latin typeface="Arimo"/>
                  <a:ea typeface="Arimo"/>
                  <a:cs typeface="Arimo"/>
                  <a:sym typeface="Arimo"/>
                </a:rPr>
                <a:t>Amazon Simple Email Service</a:t>
              </a:r>
            </a:p>
          </p:txBody>
        </p:sp>
      </p:grpSp>
      <p:grpSp>
        <p:nvGrpSpPr>
          <p:cNvPr id="114" name="Group 114"/>
          <p:cNvGrpSpPr/>
          <p:nvPr/>
        </p:nvGrpSpPr>
        <p:grpSpPr>
          <a:xfrm>
            <a:off x="12326799" y="8278377"/>
            <a:ext cx="1982586" cy="784830"/>
            <a:chOff x="0" y="0"/>
            <a:chExt cx="2643448" cy="1046440"/>
          </a:xfrm>
        </p:grpSpPr>
        <p:sp>
          <p:nvSpPr>
            <p:cNvPr id="115" name="Freeform 115"/>
            <p:cNvSpPr/>
            <p:nvPr/>
          </p:nvSpPr>
          <p:spPr>
            <a:xfrm>
              <a:off x="0" y="0"/>
              <a:ext cx="2643448" cy="1046440"/>
            </a:xfrm>
            <a:custGeom>
              <a:avLst/>
              <a:gdLst/>
              <a:ahLst/>
              <a:cxnLst/>
              <a:rect l="l" t="t" r="r" b="b"/>
              <a:pathLst>
                <a:path w="2643448" h="1046440">
                  <a:moveTo>
                    <a:pt x="0" y="0"/>
                  </a:moveTo>
                  <a:lnTo>
                    <a:pt x="2643448" y="0"/>
                  </a:lnTo>
                  <a:lnTo>
                    <a:pt x="2643448" y="1046440"/>
                  </a:lnTo>
                  <a:lnTo>
                    <a:pt x="0" y="1046440"/>
                  </a:lnTo>
                  <a:close/>
                </a:path>
              </a:pathLst>
            </a:custGeom>
            <a:solidFill>
              <a:srgbClr val="000000">
                <a:alpha val="0"/>
              </a:srgbClr>
            </a:solidFill>
          </p:spPr>
        </p:sp>
        <p:sp>
          <p:nvSpPr>
            <p:cNvPr id="116" name="TextBox 116"/>
            <p:cNvSpPr txBox="1"/>
            <p:nvPr/>
          </p:nvSpPr>
          <p:spPr>
            <a:xfrm>
              <a:off x="0" y="-9525"/>
              <a:ext cx="2643448" cy="1055965"/>
            </a:xfrm>
            <a:prstGeom prst="rect">
              <a:avLst/>
            </a:prstGeom>
          </p:spPr>
          <p:txBody>
            <a:bodyPr lIns="0" tIns="0" rIns="0" bIns="0" rtlCol="0" anchor="t"/>
            <a:lstStyle/>
            <a:p>
              <a:pPr algn="ctr">
                <a:lnSpc>
                  <a:spcPts val="2520"/>
                </a:lnSpc>
              </a:pPr>
              <a:r>
                <a:rPr lang="en-US" sz="2100">
                  <a:solidFill>
                    <a:srgbClr val="FFFFFF"/>
                  </a:solidFill>
                  <a:latin typeface="Arimo"/>
                  <a:ea typeface="Arimo"/>
                  <a:cs typeface="Arimo"/>
                  <a:sym typeface="Arimo"/>
                </a:rPr>
                <a:t>Room Booking Action Group</a:t>
              </a:r>
            </a:p>
          </p:txBody>
        </p:sp>
      </p:grpSp>
      <p:sp>
        <p:nvSpPr>
          <p:cNvPr id="117" name="Freeform 117"/>
          <p:cNvSpPr/>
          <p:nvPr/>
        </p:nvSpPr>
        <p:spPr>
          <a:xfrm>
            <a:off x="12774800" y="2490120"/>
            <a:ext cx="1065926" cy="1065926"/>
          </a:xfrm>
          <a:custGeom>
            <a:avLst/>
            <a:gdLst/>
            <a:ahLst/>
            <a:cxnLst/>
            <a:rect l="l" t="t" r="r" b="b"/>
            <a:pathLst>
              <a:path w="1065926" h="1065926">
                <a:moveTo>
                  <a:pt x="0" y="0"/>
                </a:moveTo>
                <a:lnTo>
                  <a:pt x="1065927" y="0"/>
                </a:lnTo>
                <a:lnTo>
                  <a:pt x="1065927" y="1065926"/>
                </a:lnTo>
                <a:lnTo>
                  <a:pt x="0" y="106592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118" name="Group 118"/>
          <p:cNvGrpSpPr/>
          <p:nvPr/>
        </p:nvGrpSpPr>
        <p:grpSpPr>
          <a:xfrm>
            <a:off x="891540" y="6942657"/>
            <a:ext cx="2644136" cy="784830"/>
            <a:chOff x="0" y="0"/>
            <a:chExt cx="3525515" cy="1046440"/>
          </a:xfrm>
        </p:grpSpPr>
        <p:sp>
          <p:nvSpPr>
            <p:cNvPr id="119" name="Freeform 119"/>
            <p:cNvSpPr/>
            <p:nvPr/>
          </p:nvSpPr>
          <p:spPr>
            <a:xfrm>
              <a:off x="0" y="0"/>
              <a:ext cx="3525515" cy="1046440"/>
            </a:xfrm>
            <a:custGeom>
              <a:avLst/>
              <a:gdLst/>
              <a:ahLst/>
              <a:cxnLst/>
              <a:rect l="l" t="t" r="r" b="b"/>
              <a:pathLst>
                <a:path w="3525515" h="1046440">
                  <a:moveTo>
                    <a:pt x="0" y="0"/>
                  </a:moveTo>
                  <a:lnTo>
                    <a:pt x="3525515" y="0"/>
                  </a:lnTo>
                  <a:lnTo>
                    <a:pt x="3525515" y="1046440"/>
                  </a:lnTo>
                  <a:lnTo>
                    <a:pt x="0" y="1046440"/>
                  </a:lnTo>
                  <a:close/>
                </a:path>
              </a:pathLst>
            </a:custGeom>
            <a:solidFill>
              <a:srgbClr val="000000">
                <a:alpha val="0"/>
              </a:srgbClr>
            </a:solidFill>
          </p:spPr>
        </p:sp>
        <p:sp>
          <p:nvSpPr>
            <p:cNvPr id="120" name="TextBox 120"/>
            <p:cNvSpPr txBox="1"/>
            <p:nvPr/>
          </p:nvSpPr>
          <p:spPr>
            <a:xfrm>
              <a:off x="0" y="-9525"/>
              <a:ext cx="3525515" cy="1055965"/>
            </a:xfrm>
            <a:prstGeom prst="rect">
              <a:avLst/>
            </a:prstGeom>
          </p:spPr>
          <p:txBody>
            <a:bodyPr lIns="0" tIns="0" rIns="0" bIns="0" rtlCol="0" anchor="t"/>
            <a:lstStyle/>
            <a:p>
              <a:pPr algn="ctr">
                <a:lnSpc>
                  <a:spcPts val="2879"/>
                </a:lnSpc>
              </a:pPr>
              <a:r>
                <a:rPr lang="en-US" sz="2399" b="1">
                  <a:solidFill>
                    <a:srgbClr val="FFFFFF"/>
                  </a:solidFill>
                  <a:latin typeface="Arimo Bold"/>
                  <a:ea typeface="Arimo Bold"/>
                  <a:cs typeface="Arimo Bold"/>
                  <a:sym typeface="Arimo Bold"/>
                </a:rPr>
                <a:t>Guardrails</a:t>
              </a:r>
            </a:p>
          </p:txBody>
        </p:sp>
      </p:grpSp>
      <p:grpSp>
        <p:nvGrpSpPr>
          <p:cNvPr id="121" name="Group 121"/>
          <p:cNvGrpSpPr/>
          <p:nvPr/>
        </p:nvGrpSpPr>
        <p:grpSpPr>
          <a:xfrm>
            <a:off x="8306006" y="9258300"/>
            <a:ext cx="4387401" cy="486816"/>
            <a:chOff x="0" y="0"/>
            <a:chExt cx="5083048" cy="564004"/>
          </a:xfrm>
        </p:grpSpPr>
        <p:sp>
          <p:nvSpPr>
            <p:cNvPr id="122" name="Freeform 122"/>
            <p:cNvSpPr/>
            <p:nvPr/>
          </p:nvSpPr>
          <p:spPr>
            <a:xfrm>
              <a:off x="0" y="0"/>
              <a:ext cx="5083047" cy="564004"/>
            </a:xfrm>
            <a:custGeom>
              <a:avLst/>
              <a:gdLst/>
              <a:ahLst/>
              <a:cxnLst/>
              <a:rect l="l" t="t" r="r" b="b"/>
              <a:pathLst>
                <a:path w="5083047" h="564004">
                  <a:moveTo>
                    <a:pt x="0" y="0"/>
                  </a:moveTo>
                  <a:lnTo>
                    <a:pt x="5083047" y="0"/>
                  </a:lnTo>
                  <a:lnTo>
                    <a:pt x="5083047" y="564004"/>
                  </a:lnTo>
                  <a:lnTo>
                    <a:pt x="0" y="564004"/>
                  </a:lnTo>
                  <a:close/>
                </a:path>
              </a:pathLst>
            </a:custGeom>
            <a:solidFill>
              <a:srgbClr val="000000">
                <a:alpha val="0"/>
              </a:srgbClr>
            </a:solidFill>
          </p:spPr>
        </p:sp>
        <p:sp>
          <p:nvSpPr>
            <p:cNvPr id="123" name="TextBox 123"/>
            <p:cNvSpPr txBox="1"/>
            <p:nvPr/>
          </p:nvSpPr>
          <p:spPr>
            <a:xfrm>
              <a:off x="0" y="-9525"/>
              <a:ext cx="5083048" cy="573529"/>
            </a:xfrm>
            <a:prstGeom prst="rect">
              <a:avLst/>
            </a:prstGeom>
          </p:spPr>
          <p:txBody>
            <a:bodyPr lIns="0" tIns="0" rIns="0" bIns="0" rtlCol="0" anchor="t"/>
            <a:lstStyle/>
            <a:p>
              <a:pPr algn="ctr">
                <a:lnSpc>
                  <a:spcPts val="2879"/>
                </a:lnSpc>
              </a:pPr>
              <a:r>
                <a:rPr lang="en-US" sz="2399" b="1">
                  <a:solidFill>
                    <a:srgbClr val="FFFFFF"/>
                  </a:solidFill>
                  <a:latin typeface="Arimo Bold"/>
                  <a:ea typeface="Arimo Bold"/>
                  <a:cs typeface="Arimo Bold"/>
                  <a:sym typeface="Arimo Bold"/>
                </a:rPr>
                <a:t>Short &amp; Long Term Memory</a:t>
              </a:r>
            </a:p>
          </p:txBody>
        </p:sp>
      </p:grpSp>
      <p:grpSp>
        <p:nvGrpSpPr>
          <p:cNvPr id="124" name="Group 124"/>
          <p:cNvGrpSpPr/>
          <p:nvPr/>
        </p:nvGrpSpPr>
        <p:grpSpPr>
          <a:xfrm>
            <a:off x="11855885" y="3627618"/>
            <a:ext cx="2768964" cy="784830"/>
            <a:chOff x="0" y="0"/>
            <a:chExt cx="3691952" cy="1046440"/>
          </a:xfrm>
        </p:grpSpPr>
        <p:sp>
          <p:nvSpPr>
            <p:cNvPr id="125" name="Freeform 125"/>
            <p:cNvSpPr/>
            <p:nvPr/>
          </p:nvSpPr>
          <p:spPr>
            <a:xfrm>
              <a:off x="0" y="0"/>
              <a:ext cx="3691952" cy="1046440"/>
            </a:xfrm>
            <a:custGeom>
              <a:avLst/>
              <a:gdLst/>
              <a:ahLst/>
              <a:cxnLst/>
              <a:rect l="l" t="t" r="r" b="b"/>
              <a:pathLst>
                <a:path w="3691952" h="1046440">
                  <a:moveTo>
                    <a:pt x="0" y="0"/>
                  </a:moveTo>
                  <a:lnTo>
                    <a:pt x="3691952" y="0"/>
                  </a:lnTo>
                  <a:lnTo>
                    <a:pt x="3691952" y="1046440"/>
                  </a:lnTo>
                  <a:lnTo>
                    <a:pt x="0" y="1046440"/>
                  </a:lnTo>
                  <a:close/>
                </a:path>
              </a:pathLst>
            </a:custGeom>
            <a:solidFill>
              <a:srgbClr val="000000">
                <a:alpha val="0"/>
              </a:srgbClr>
            </a:solidFill>
          </p:spPr>
        </p:sp>
        <p:sp>
          <p:nvSpPr>
            <p:cNvPr id="126" name="TextBox 126"/>
            <p:cNvSpPr txBox="1"/>
            <p:nvPr/>
          </p:nvSpPr>
          <p:spPr>
            <a:xfrm>
              <a:off x="0" y="-9525"/>
              <a:ext cx="3691952" cy="1055965"/>
            </a:xfrm>
            <a:prstGeom prst="rect">
              <a:avLst/>
            </a:prstGeom>
          </p:spPr>
          <p:txBody>
            <a:bodyPr lIns="0" tIns="0" rIns="0" bIns="0" rtlCol="0" anchor="t"/>
            <a:lstStyle/>
            <a:p>
              <a:pPr algn="ctr">
                <a:lnSpc>
                  <a:spcPts val="2520"/>
                </a:lnSpc>
              </a:pPr>
              <a:r>
                <a:rPr lang="en-US" sz="2100">
                  <a:solidFill>
                    <a:srgbClr val="FFFFFF"/>
                  </a:solidFill>
                  <a:latin typeface="Arimo"/>
                  <a:ea typeface="Arimo"/>
                  <a:cs typeface="Arimo"/>
                  <a:sym typeface="Arimo"/>
                </a:rPr>
                <a:t>Hotel Resources Detail</a:t>
              </a:r>
            </a:p>
          </p:txBody>
        </p:sp>
      </p:grpSp>
      <p:grpSp>
        <p:nvGrpSpPr>
          <p:cNvPr id="127" name="Group 127"/>
          <p:cNvGrpSpPr/>
          <p:nvPr/>
        </p:nvGrpSpPr>
        <p:grpSpPr>
          <a:xfrm>
            <a:off x="6023004" y="1288879"/>
            <a:ext cx="3522514" cy="507831"/>
            <a:chOff x="0" y="0"/>
            <a:chExt cx="4696686" cy="677108"/>
          </a:xfrm>
        </p:grpSpPr>
        <p:sp>
          <p:nvSpPr>
            <p:cNvPr id="128" name="Freeform 128"/>
            <p:cNvSpPr/>
            <p:nvPr/>
          </p:nvSpPr>
          <p:spPr>
            <a:xfrm>
              <a:off x="0" y="0"/>
              <a:ext cx="4696686" cy="677108"/>
            </a:xfrm>
            <a:custGeom>
              <a:avLst/>
              <a:gdLst/>
              <a:ahLst/>
              <a:cxnLst/>
              <a:rect l="l" t="t" r="r" b="b"/>
              <a:pathLst>
                <a:path w="4696686" h="677108">
                  <a:moveTo>
                    <a:pt x="0" y="0"/>
                  </a:moveTo>
                  <a:lnTo>
                    <a:pt x="4696686" y="0"/>
                  </a:lnTo>
                  <a:lnTo>
                    <a:pt x="4696686" y="677108"/>
                  </a:lnTo>
                  <a:lnTo>
                    <a:pt x="0" y="677108"/>
                  </a:lnTo>
                  <a:close/>
                </a:path>
              </a:pathLst>
            </a:custGeom>
            <a:solidFill>
              <a:srgbClr val="000000">
                <a:alpha val="0"/>
              </a:srgbClr>
            </a:solidFill>
          </p:spPr>
        </p:sp>
        <p:sp>
          <p:nvSpPr>
            <p:cNvPr id="129" name="TextBox 129"/>
            <p:cNvSpPr txBox="1"/>
            <p:nvPr/>
          </p:nvSpPr>
          <p:spPr>
            <a:xfrm>
              <a:off x="0" y="-9525"/>
              <a:ext cx="4696686" cy="686633"/>
            </a:xfrm>
            <a:prstGeom prst="rect">
              <a:avLst/>
            </a:prstGeom>
          </p:spPr>
          <p:txBody>
            <a:bodyPr lIns="0" tIns="0" rIns="0" bIns="0" rtlCol="0" anchor="t"/>
            <a:lstStyle/>
            <a:p>
              <a:pPr algn="ctr">
                <a:lnSpc>
                  <a:spcPts val="2879"/>
                </a:lnSpc>
              </a:pPr>
              <a:r>
                <a:rPr lang="en-US" sz="2400" b="1">
                  <a:solidFill>
                    <a:srgbClr val="F46DBA"/>
                  </a:solidFill>
                  <a:latin typeface="Arimo Bold"/>
                  <a:ea typeface="Arimo Bold"/>
                  <a:cs typeface="Arimo Bold"/>
                  <a:sym typeface="Arimo Bold"/>
                </a:rPr>
                <a:t>Tool &amp; Action</a:t>
              </a:r>
            </a:p>
          </p:txBody>
        </p:sp>
      </p:grpSp>
      <p:grpSp>
        <p:nvGrpSpPr>
          <p:cNvPr id="130" name="Group 130"/>
          <p:cNvGrpSpPr/>
          <p:nvPr/>
        </p:nvGrpSpPr>
        <p:grpSpPr>
          <a:xfrm>
            <a:off x="517057" y="2700501"/>
            <a:ext cx="3522514" cy="507831"/>
            <a:chOff x="0" y="0"/>
            <a:chExt cx="4696686" cy="677108"/>
          </a:xfrm>
        </p:grpSpPr>
        <p:sp>
          <p:nvSpPr>
            <p:cNvPr id="131" name="Freeform 131"/>
            <p:cNvSpPr/>
            <p:nvPr/>
          </p:nvSpPr>
          <p:spPr>
            <a:xfrm>
              <a:off x="0" y="0"/>
              <a:ext cx="4696686" cy="677108"/>
            </a:xfrm>
            <a:custGeom>
              <a:avLst/>
              <a:gdLst/>
              <a:ahLst/>
              <a:cxnLst/>
              <a:rect l="l" t="t" r="r" b="b"/>
              <a:pathLst>
                <a:path w="4696686" h="677108">
                  <a:moveTo>
                    <a:pt x="0" y="0"/>
                  </a:moveTo>
                  <a:lnTo>
                    <a:pt x="4696686" y="0"/>
                  </a:lnTo>
                  <a:lnTo>
                    <a:pt x="4696686" y="677108"/>
                  </a:lnTo>
                  <a:lnTo>
                    <a:pt x="0" y="677108"/>
                  </a:lnTo>
                  <a:close/>
                </a:path>
              </a:pathLst>
            </a:custGeom>
            <a:solidFill>
              <a:srgbClr val="000000">
                <a:alpha val="0"/>
              </a:srgbClr>
            </a:solidFill>
          </p:spPr>
        </p:sp>
        <p:sp>
          <p:nvSpPr>
            <p:cNvPr id="132" name="TextBox 132"/>
            <p:cNvSpPr txBox="1"/>
            <p:nvPr/>
          </p:nvSpPr>
          <p:spPr>
            <a:xfrm>
              <a:off x="0" y="-9525"/>
              <a:ext cx="4696686" cy="686633"/>
            </a:xfrm>
            <a:prstGeom prst="rect">
              <a:avLst/>
            </a:prstGeom>
          </p:spPr>
          <p:txBody>
            <a:bodyPr lIns="0" tIns="0" rIns="0" bIns="0" rtlCol="0" anchor="t"/>
            <a:lstStyle/>
            <a:p>
              <a:pPr algn="ctr">
                <a:lnSpc>
                  <a:spcPts val="2879"/>
                </a:lnSpc>
              </a:pPr>
              <a:r>
                <a:rPr lang="en-US" sz="2400" b="1">
                  <a:solidFill>
                    <a:srgbClr val="F46DBA"/>
                  </a:solidFill>
                  <a:latin typeface="Arimo Bold"/>
                  <a:ea typeface="Arimo Bold"/>
                  <a:cs typeface="Arimo Bold"/>
                  <a:sym typeface="Arimo Bold"/>
                </a:rPr>
                <a:t>Bedrock Agent</a:t>
              </a:r>
            </a:p>
          </p:txBody>
        </p:sp>
      </p:gr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sp>
        <p:nvSpPr>
          <p:cNvPr id="3" name="Freeform 3"/>
          <p:cNvSpPr/>
          <p:nvPr/>
        </p:nvSpPr>
        <p:spPr>
          <a:xfrm>
            <a:off x="10417629" y="0"/>
            <a:ext cx="7870371" cy="10272795"/>
          </a:xfrm>
          <a:custGeom>
            <a:avLst/>
            <a:gdLst/>
            <a:ahLst/>
            <a:cxnLst/>
            <a:rect l="l" t="t" r="r" b="b"/>
            <a:pathLst>
              <a:path w="7870371" h="10272795">
                <a:moveTo>
                  <a:pt x="0" y="0"/>
                </a:moveTo>
                <a:lnTo>
                  <a:pt x="7870371" y="0"/>
                </a:lnTo>
                <a:lnTo>
                  <a:pt x="7870371" y="10272795"/>
                </a:lnTo>
                <a:lnTo>
                  <a:pt x="0" y="10272795"/>
                </a:lnTo>
                <a:lnTo>
                  <a:pt x="0" y="0"/>
                </a:lnTo>
                <a:close/>
              </a:path>
            </a:pathLst>
          </a:custGeom>
          <a:blipFill>
            <a:blip r:embed="rId4"/>
            <a:stretch>
              <a:fillRect l="-48092" r="-47642"/>
            </a:stretch>
          </a:blipFill>
        </p:spPr>
      </p:sp>
      <p:grpSp>
        <p:nvGrpSpPr>
          <p:cNvPr id="4" name="Group 4"/>
          <p:cNvGrpSpPr/>
          <p:nvPr/>
        </p:nvGrpSpPr>
        <p:grpSpPr>
          <a:xfrm>
            <a:off x="0" y="4241242"/>
            <a:ext cx="18288000" cy="2533647"/>
            <a:chOff x="0" y="0"/>
            <a:chExt cx="24384000" cy="3378196"/>
          </a:xfrm>
        </p:grpSpPr>
        <p:sp>
          <p:nvSpPr>
            <p:cNvPr id="5" name="Freeform 5"/>
            <p:cNvSpPr/>
            <p:nvPr/>
          </p:nvSpPr>
          <p:spPr>
            <a:xfrm>
              <a:off x="0" y="0"/>
              <a:ext cx="24384000" cy="3378200"/>
            </a:xfrm>
            <a:custGeom>
              <a:avLst/>
              <a:gdLst/>
              <a:ahLst/>
              <a:cxnLst/>
              <a:rect l="l" t="t" r="r" b="b"/>
              <a:pathLst>
                <a:path w="24384000" h="3378200">
                  <a:moveTo>
                    <a:pt x="0" y="0"/>
                  </a:moveTo>
                  <a:lnTo>
                    <a:pt x="24384000" y="0"/>
                  </a:lnTo>
                  <a:lnTo>
                    <a:pt x="24384000" y="3378200"/>
                  </a:lnTo>
                  <a:lnTo>
                    <a:pt x="0" y="3378200"/>
                  </a:lnTo>
                  <a:close/>
                </a:path>
              </a:pathLst>
            </a:custGeom>
            <a:solidFill>
              <a:srgbClr val="000000">
                <a:alpha val="52941"/>
              </a:srgbClr>
            </a:solidFill>
          </p:spPr>
        </p:sp>
      </p:grpSp>
      <p:grpSp>
        <p:nvGrpSpPr>
          <p:cNvPr id="6" name="Group 6"/>
          <p:cNvGrpSpPr/>
          <p:nvPr/>
        </p:nvGrpSpPr>
        <p:grpSpPr>
          <a:xfrm>
            <a:off x="164124" y="4940218"/>
            <a:ext cx="18288000" cy="1135695"/>
            <a:chOff x="0" y="0"/>
            <a:chExt cx="24384000" cy="1514260"/>
          </a:xfrm>
        </p:grpSpPr>
        <p:sp>
          <p:nvSpPr>
            <p:cNvPr id="7" name="Freeform 7"/>
            <p:cNvSpPr/>
            <p:nvPr/>
          </p:nvSpPr>
          <p:spPr>
            <a:xfrm>
              <a:off x="0" y="0"/>
              <a:ext cx="24384000" cy="1514260"/>
            </a:xfrm>
            <a:custGeom>
              <a:avLst/>
              <a:gdLst/>
              <a:ahLst/>
              <a:cxnLst/>
              <a:rect l="l" t="t" r="r" b="b"/>
              <a:pathLst>
                <a:path w="24384000" h="1514260">
                  <a:moveTo>
                    <a:pt x="0" y="0"/>
                  </a:moveTo>
                  <a:lnTo>
                    <a:pt x="24384000" y="0"/>
                  </a:lnTo>
                  <a:lnTo>
                    <a:pt x="24384000" y="1514260"/>
                  </a:lnTo>
                  <a:lnTo>
                    <a:pt x="0" y="1514260"/>
                  </a:lnTo>
                  <a:close/>
                </a:path>
              </a:pathLst>
            </a:custGeom>
            <a:solidFill>
              <a:srgbClr val="000000">
                <a:alpha val="0"/>
              </a:srgbClr>
            </a:solidFill>
          </p:spPr>
        </p:sp>
        <p:sp>
          <p:nvSpPr>
            <p:cNvPr id="8" name="TextBox 8"/>
            <p:cNvSpPr txBox="1"/>
            <p:nvPr/>
          </p:nvSpPr>
          <p:spPr>
            <a:xfrm>
              <a:off x="0" y="57150"/>
              <a:ext cx="24384000" cy="1457110"/>
            </a:xfrm>
            <a:prstGeom prst="rect">
              <a:avLst/>
            </a:prstGeom>
          </p:spPr>
          <p:txBody>
            <a:bodyPr lIns="0" tIns="0" rIns="0" bIns="0" rtlCol="0" anchor="ctr"/>
            <a:lstStyle/>
            <a:p>
              <a:pPr algn="ctr">
                <a:lnSpc>
                  <a:spcPts val="7776"/>
                </a:lnSpc>
              </a:pPr>
              <a:r>
                <a:rPr lang="en-US" sz="7200" b="1">
                  <a:solidFill>
                    <a:srgbClr val="FFFFFF"/>
                  </a:solidFill>
                  <a:latin typeface="Arimo Bold"/>
                  <a:ea typeface="Arimo Bold"/>
                  <a:cs typeface="Arimo Bold"/>
                  <a:sym typeface="Arimo Bold"/>
                </a:rPr>
                <a:t>Demo Agent</a:t>
              </a:r>
            </a:p>
          </p:txBody>
        </p:sp>
      </p:gr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rot="-5400000">
            <a:off x="6911106" y="-1291029"/>
            <a:ext cx="2573420" cy="6396609"/>
            <a:chOff x="0" y="0"/>
            <a:chExt cx="3431226" cy="8528812"/>
          </a:xfrm>
        </p:grpSpPr>
        <p:sp>
          <p:nvSpPr>
            <p:cNvPr id="4" name="Freeform 4"/>
            <p:cNvSpPr/>
            <p:nvPr/>
          </p:nvSpPr>
          <p:spPr>
            <a:xfrm>
              <a:off x="0" y="0"/>
              <a:ext cx="3431286" cy="8528812"/>
            </a:xfrm>
            <a:custGeom>
              <a:avLst/>
              <a:gdLst/>
              <a:ahLst/>
              <a:cxnLst/>
              <a:rect l="l" t="t" r="r" b="b"/>
              <a:pathLst>
                <a:path w="3431286" h="8528812">
                  <a:moveTo>
                    <a:pt x="0" y="571881"/>
                  </a:moveTo>
                  <a:cubicBezTo>
                    <a:pt x="0" y="256032"/>
                    <a:pt x="256032" y="0"/>
                    <a:pt x="571881" y="0"/>
                  </a:cubicBezTo>
                  <a:lnTo>
                    <a:pt x="2859405" y="0"/>
                  </a:lnTo>
                  <a:cubicBezTo>
                    <a:pt x="3175254" y="0"/>
                    <a:pt x="3431286" y="256032"/>
                    <a:pt x="3431286" y="571881"/>
                  </a:cubicBezTo>
                  <a:lnTo>
                    <a:pt x="3431286" y="7956931"/>
                  </a:lnTo>
                  <a:cubicBezTo>
                    <a:pt x="3431286" y="8272780"/>
                    <a:pt x="3175254" y="8528812"/>
                    <a:pt x="2859405" y="8528812"/>
                  </a:cubicBezTo>
                  <a:lnTo>
                    <a:pt x="571881" y="8528812"/>
                  </a:lnTo>
                  <a:cubicBezTo>
                    <a:pt x="256032" y="8528812"/>
                    <a:pt x="0" y="8272780"/>
                    <a:pt x="0" y="7956931"/>
                  </a:cubicBezTo>
                  <a:close/>
                </a:path>
              </a:pathLst>
            </a:custGeom>
            <a:solidFill>
              <a:srgbClr val="486180">
                <a:alpha val="24706"/>
              </a:srgbClr>
            </a:solidFill>
          </p:spPr>
        </p:sp>
      </p:grpSp>
      <p:grpSp>
        <p:nvGrpSpPr>
          <p:cNvPr id="5" name="Group 5"/>
          <p:cNvGrpSpPr/>
          <p:nvPr/>
        </p:nvGrpSpPr>
        <p:grpSpPr>
          <a:xfrm>
            <a:off x="891540" y="736334"/>
            <a:ext cx="16459200" cy="803296"/>
            <a:chOff x="0" y="0"/>
            <a:chExt cx="21945600" cy="1071062"/>
          </a:xfrm>
        </p:grpSpPr>
        <p:sp>
          <p:nvSpPr>
            <p:cNvPr id="6" name="Freeform 6"/>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7" name="TextBox 7"/>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Agents</a:t>
              </a:r>
            </a:p>
          </p:txBody>
        </p:sp>
      </p:grpSp>
      <p:grpSp>
        <p:nvGrpSpPr>
          <p:cNvPr id="8" name="Group 8"/>
          <p:cNvGrpSpPr/>
          <p:nvPr/>
        </p:nvGrpSpPr>
        <p:grpSpPr>
          <a:xfrm>
            <a:off x="8385730" y="2170327"/>
            <a:ext cx="2213316" cy="969497"/>
            <a:chOff x="0" y="0"/>
            <a:chExt cx="2951088" cy="1292662"/>
          </a:xfrm>
        </p:grpSpPr>
        <p:sp>
          <p:nvSpPr>
            <p:cNvPr id="9" name="Freeform 9"/>
            <p:cNvSpPr/>
            <p:nvPr/>
          </p:nvSpPr>
          <p:spPr>
            <a:xfrm>
              <a:off x="0" y="0"/>
              <a:ext cx="2951088" cy="1292662"/>
            </a:xfrm>
            <a:custGeom>
              <a:avLst/>
              <a:gdLst/>
              <a:ahLst/>
              <a:cxnLst/>
              <a:rect l="l" t="t" r="r" b="b"/>
              <a:pathLst>
                <a:path w="2951088" h="1292662">
                  <a:moveTo>
                    <a:pt x="0" y="0"/>
                  </a:moveTo>
                  <a:lnTo>
                    <a:pt x="2951088" y="0"/>
                  </a:lnTo>
                  <a:lnTo>
                    <a:pt x="2951088" y="1292662"/>
                  </a:lnTo>
                  <a:lnTo>
                    <a:pt x="0" y="1292662"/>
                  </a:lnTo>
                  <a:close/>
                </a:path>
              </a:pathLst>
            </a:custGeom>
            <a:solidFill>
              <a:srgbClr val="000000">
                <a:alpha val="0"/>
              </a:srgbClr>
            </a:solidFill>
          </p:spPr>
        </p:sp>
        <p:sp>
          <p:nvSpPr>
            <p:cNvPr id="10" name="TextBox 10"/>
            <p:cNvSpPr txBox="1"/>
            <p:nvPr/>
          </p:nvSpPr>
          <p:spPr>
            <a:xfrm>
              <a:off x="0" y="-19050"/>
              <a:ext cx="2951088" cy="1311712"/>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Persistent Datastore</a:t>
              </a:r>
            </a:p>
            <a:p>
              <a:pPr algn="ctr">
                <a:lnSpc>
                  <a:spcPts val="2160"/>
                </a:lnSpc>
              </a:pPr>
              <a:r>
                <a:rPr lang="en-US" sz="1800">
                  <a:solidFill>
                    <a:srgbClr val="FFFFFF"/>
                  </a:solidFill>
                  <a:latin typeface="Arimo"/>
                  <a:ea typeface="Arimo"/>
                  <a:cs typeface="Arimo"/>
                  <a:sym typeface="Arimo"/>
                </a:rPr>
                <a:t>OpenSearch / Kendra / PostgreSQL</a:t>
              </a:r>
            </a:p>
          </p:txBody>
        </p:sp>
      </p:grpSp>
      <p:grpSp>
        <p:nvGrpSpPr>
          <p:cNvPr id="11" name="Group 11"/>
          <p:cNvGrpSpPr/>
          <p:nvPr/>
        </p:nvGrpSpPr>
        <p:grpSpPr>
          <a:xfrm>
            <a:off x="8616749" y="927127"/>
            <a:ext cx="1636453" cy="1266873"/>
            <a:chOff x="0" y="0"/>
            <a:chExt cx="2181938" cy="1689164"/>
          </a:xfrm>
        </p:grpSpPr>
        <p:sp>
          <p:nvSpPr>
            <p:cNvPr id="12" name="Freeform 12"/>
            <p:cNvSpPr/>
            <p:nvPr/>
          </p:nvSpPr>
          <p:spPr>
            <a:xfrm>
              <a:off x="6350" y="215900"/>
              <a:ext cx="2169160" cy="1466850"/>
            </a:xfrm>
            <a:custGeom>
              <a:avLst/>
              <a:gdLst/>
              <a:ahLst/>
              <a:cxnLst/>
              <a:rect l="l" t="t" r="r" b="b"/>
              <a:pathLst>
                <a:path w="2169160" h="1466850">
                  <a:moveTo>
                    <a:pt x="0" y="0"/>
                  </a:moveTo>
                  <a:cubicBezTo>
                    <a:pt x="0" y="115697"/>
                    <a:pt x="485648" y="209550"/>
                    <a:pt x="1084580" y="209550"/>
                  </a:cubicBezTo>
                  <a:cubicBezTo>
                    <a:pt x="1683512" y="209550"/>
                    <a:pt x="2169160" y="115697"/>
                    <a:pt x="2169160" y="0"/>
                  </a:cubicBezTo>
                  <a:lnTo>
                    <a:pt x="2169160" y="1257300"/>
                  </a:lnTo>
                  <a:cubicBezTo>
                    <a:pt x="2169160" y="1372997"/>
                    <a:pt x="1683512" y="1466850"/>
                    <a:pt x="1084580" y="1466850"/>
                  </a:cubicBezTo>
                  <a:cubicBezTo>
                    <a:pt x="485648" y="1466850"/>
                    <a:pt x="0" y="1373124"/>
                    <a:pt x="0" y="1257300"/>
                  </a:cubicBezTo>
                  <a:close/>
                </a:path>
              </a:pathLst>
            </a:custGeom>
            <a:solidFill>
              <a:srgbClr val="FFB666">
                <a:alpha val="10196"/>
              </a:srgbClr>
            </a:solidFill>
          </p:spPr>
        </p:sp>
        <p:sp>
          <p:nvSpPr>
            <p:cNvPr id="13" name="Freeform 13"/>
            <p:cNvSpPr/>
            <p:nvPr/>
          </p:nvSpPr>
          <p:spPr>
            <a:xfrm>
              <a:off x="6350" y="6350"/>
              <a:ext cx="2169160" cy="419100"/>
            </a:xfrm>
            <a:custGeom>
              <a:avLst/>
              <a:gdLst/>
              <a:ahLst/>
              <a:cxnLst/>
              <a:rect l="l" t="t" r="r" b="b"/>
              <a:pathLst>
                <a:path w="2169160" h="419100">
                  <a:moveTo>
                    <a:pt x="0" y="209550"/>
                  </a:moveTo>
                  <a:cubicBezTo>
                    <a:pt x="0" y="93853"/>
                    <a:pt x="485648" y="0"/>
                    <a:pt x="1084580" y="0"/>
                  </a:cubicBezTo>
                  <a:cubicBezTo>
                    <a:pt x="1683512" y="0"/>
                    <a:pt x="2169160" y="93853"/>
                    <a:pt x="2169160" y="209550"/>
                  </a:cubicBezTo>
                  <a:cubicBezTo>
                    <a:pt x="2169160" y="325247"/>
                    <a:pt x="1683512" y="419100"/>
                    <a:pt x="1084580" y="419100"/>
                  </a:cubicBezTo>
                  <a:cubicBezTo>
                    <a:pt x="485648" y="419100"/>
                    <a:pt x="0" y="325247"/>
                    <a:pt x="0" y="209550"/>
                  </a:cubicBezTo>
                  <a:close/>
                </a:path>
              </a:pathLst>
            </a:custGeom>
            <a:solidFill>
              <a:srgbClr val="FFD3A3">
                <a:alpha val="10196"/>
              </a:srgbClr>
            </a:solidFill>
          </p:spPr>
        </p:sp>
        <p:sp>
          <p:nvSpPr>
            <p:cNvPr id="14" name="Freeform 14"/>
            <p:cNvSpPr/>
            <p:nvPr/>
          </p:nvSpPr>
          <p:spPr>
            <a:xfrm>
              <a:off x="6350" y="6350"/>
              <a:ext cx="2169287" cy="1676400"/>
            </a:xfrm>
            <a:custGeom>
              <a:avLst/>
              <a:gdLst/>
              <a:ahLst/>
              <a:cxnLst/>
              <a:rect l="l" t="t" r="r" b="b"/>
              <a:pathLst>
                <a:path w="2169287" h="1676400">
                  <a:moveTo>
                    <a:pt x="2169287" y="209550"/>
                  </a:moveTo>
                  <a:cubicBezTo>
                    <a:pt x="2169287" y="325247"/>
                    <a:pt x="1683639" y="419100"/>
                    <a:pt x="1084707" y="419100"/>
                  </a:cubicBezTo>
                  <a:cubicBezTo>
                    <a:pt x="485775" y="419100"/>
                    <a:pt x="0" y="325247"/>
                    <a:pt x="0" y="209550"/>
                  </a:cubicBezTo>
                  <a:cubicBezTo>
                    <a:pt x="0" y="93853"/>
                    <a:pt x="485648" y="0"/>
                    <a:pt x="1084580" y="0"/>
                  </a:cubicBezTo>
                  <a:cubicBezTo>
                    <a:pt x="1683512" y="0"/>
                    <a:pt x="2169160" y="93853"/>
                    <a:pt x="2169160" y="209550"/>
                  </a:cubicBezTo>
                  <a:lnTo>
                    <a:pt x="2169160" y="1466850"/>
                  </a:lnTo>
                  <a:cubicBezTo>
                    <a:pt x="2169160" y="1582547"/>
                    <a:pt x="1683512" y="1676400"/>
                    <a:pt x="1084580" y="1676400"/>
                  </a:cubicBezTo>
                  <a:cubicBezTo>
                    <a:pt x="485648" y="1676400"/>
                    <a:pt x="0" y="1582674"/>
                    <a:pt x="0" y="1466850"/>
                  </a:cubicBezTo>
                  <a:lnTo>
                    <a:pt x="0" y="209550"/>
                  </a:lnTo>
                </a:path>
              </a:pathLst>
            </a:custGeom>
            <a:solidFill>
              <a:srgbClr val="000000">
                <a:alpha val="0"/>
              </a:srgbClr>
            </a:solidFill>
          </p:spPr>
        </p:sp>
        <p:sp>
          <p:nvSpPr>
            <p:cNvPr id="15" name="Freeform 15"/>
            <p:cNvSpPr/>
            <p:nvPr/>
          </p:nvSpPr>
          <p:spPr>
            <a:xfrm>
              <a:off x="0" y="209550"/>
              <a:ext cx="2181860" cy="1479550"/>
            </a:xfrm>
            <a:custGeom>
              <a:avLst/>
              <a:gdLst/>
              <a:ahLst/>
              <a:cxnLst/>
              <a:rect l="l" t="t" r="r" b="b"/>
              <a:pathLst>
                <a:path w="2181860" h="1479550">
                  <a:moveTo>
                    <a:pt x="0" y="6350"/>
                  </a:moveTo>
                  <a:cubicBezTo>
                    <a:pt x="0" y="2794"/>
                    <a:pt x="2794" y="0"/>
                    <a:pt x="6350" y="0"/>
                  </a:cubicBezTo>
                  <a:cubicBezTo>
                    <a:pt x="9906" y="0"/>
                    <a:pt x="12700" y="2794"/>
                    <a:pt x="12700" y="6350"/>
                  </a:cubicBezTo>
                  <a:cubicBezTo>
                    <a:pt x="12700" y="113919"/>
                    <a:pt x="486664" y="209550"/>
                    <a:pt x="1090930" y="209550"/>
                  </a:cubicBezTo>
                  <a:lnTo>
                    <a:pt x="1090930" y="215900"/>
                  </a:lnTo>
                  <a:lnTo>
                    <a:pt x="1090930" y="209550"/>
                  </a:lnTo>
                  <a:cubicBezTo>
                    <a:pt x="1695196" y="209550"/>
                    <a:pt x="2169160" y="113919"/>
                    <a:pt x="2169160" y="6350"/>
                  </a:cubicBezTo>
                  <a:lnTo>
                    <a:pt x="2175510" y="6350"/>
                  </a:lnTo>
                  <a:lnTo>
                    <a:pt x="2181860" y="6350"/>
                  </a:lnTo>
                  <a:lnTo>
                    <a:pt x="2181860" y="1263650"/>
                  </a:lnTo>
                  <a:lnTo>
                    <a:pt x="2175510" y="1263650"/>
                  </a:lnTo>
                  <a:lnTo>
                    <a:pt x="2181860" y="1263650"/>
                  </a:lnTo>
                  <a:cubicBezTo>
                    <a:pt x="2181860" y="1387602"/>
                    <a:pt x="1684655" y="1479550"/>
                    <a:pt x="1090930" y="1479550"/>
                  </a:cubicBezTo>
                  <a:lnTo>
                    <a:pt x="1090930" y="1473200"/>
                  </a:lnTo>
                  <a:lnTo>
                    <a:pt x="1090930" y="1479550"/>
                  </a:lnTo>
                  <a:cubicBezTo>
                    <a:pt x="497205" y="1479550"/>
                    <a:pt x="0" y="1387475"/>
                    <a:pt x="0" y="1263650"/>
                  </a:cubicBezTo>
                  <a:lnTo>
                    <a:pt x="0" y="6350"/>
                  </a:lnTo>
                  <a:lnTo>
                    <a:pt x="6350" y="6350"/>
                  </a:lnTo>
                  <a:lnTo>
                    <a:pt x="0" y="6350"/>
                  </a:lnTo>
                  <a:moveTo>
                    <a:pt x="12700" y="6350"/>
                  </a:moveTo>
                  <a:lnTo>
                    <a:pt x="12700" y="1263650"/>
                  </a:lnTo>
                  <a:lnTo>
                    <a:pt x="6350" y="1263650"/>
                  </a:lnTo>
                  <a:lnTo>
                    <a:pt x="12700" y="1263650"/>
                  </a:lnTo>
                  <a:cubicBezTo>
                    <a:pt x="12700" y="1371219"/>
                    <a:pt x="486664" y="1466850"/>
                    <a:pt x="1090930" y="1466850"/>
                  </a:cubicBezTo>
                  <a:cubicBezTo>
                    <a:pt x="1695196" y="1466850"/>
                    <a:pt x="2169160" y="1371219"/>
                    <a:pt x="2169160" y="1263650"/>
                  </a:cubicBezTo>
                  <a:lnTo>
                    <a:pt x="2169160" y="6350"/>
                  </a:lnTo>
                  <a:cubicBezTo>
                    <a:pt x="2169160" y="2794"/>
                    <a:pt x="2171954" y="0"/>
                    <a:pt x="2175510" y="0"/>
                  </a:cubicBezTo>
                  <a:cubicBezTo>
                    <a:pt x="2179066" y="0"/>
                    <a:pt x="2181860" y="2794"/>
                    <a:pt x="2181860" y="6350"/>
                  </a:cubicBezTo>
                  <a:cubicBezTo>
                    <a:pt x="2181860" y="130302"/>
                    <a:pt x="1684655" y="222250"/>
                    <a:pt x="1090930" y="222250"/>
                  </a:cubicBezTo>
                  <a:cubicBezTo>
                    <a:pt x="497205" y="222250"/>
                    <a:pt x="0" y="130302"/>
                    <a:pt x="0" y="6350"/>
                  </a:cubicBezTo>
                  <a:lnTo>
                    <a:pt x="6350" y="6350"/>
                  </a:lnTo>
                  <a:lnTo>
                    <a:pt x="12700" y="6350"/>
                  </a:lnTo>
                  <a:close/>
                </a:path>
              </a:pathLst>
            </a:custGeom>
            <a:solidFill>
              <a:srgbClr val="FFB666">
                <a:alpha val="5882"/>
              </a:srgbClr>
            </a:solidFill>
          </p:spPr>
        </p:sp>
        <p:sp>
          <p:nvSpPr>
            <p:cNvPr id="16" name="Freeform 16"/>
            <p:cNvSpPr/>
            <p:nvPr/>
          </p:nvSpPr>
          <p:spPr>
            <a:xfrm>
              <a:off x="0" y="0"/>
              <a:ext cx="2181860" cy="431800"/>
            </a:xfrm>
            <a:custGeom>
              <a:avLst/>
              <a:gdLst/>
              <a:ahLst/>
              <a:cxnLst/>
              <a:rect l="l" t="t" r="r" b="b"/>
              <a:pathLst>
                <a:path w="2181860" h="431800">
                  <a:moveTo>
                    <a:pt x="0" y="215900"/>
                  </a:moveTo>
                  <a:lnTo>
                    <a:pt x="6350" y="215900"/>
                  </a:lnTo>
                  <a:lnTo>
                    <a:pt x="0" y="215900"/>
                  </a:lnTo>
                  <a:cubicBezTo>
                    <a:pt x="0" y="92075"/>
                    <a:pt x="497205" y="0"/>
                    <a:pt x="1090930" y="0"/>
                  </a:cubicBezTo>
                  <a:cubicBezTo>
                    <a:pt x="1684655" y="0"/>
                    <a:pt x="2181860" y="92075"/>
                    <a:pt x="2181860" y="215900"/>
                  </a:cubicBezTo>
                  <a:lnTo>
                    <a:pt x="2175510" y="215900"/>
                  </a:lnTo>
                  <a:lnTo>
                    <a:pt x="2181860" y="215900"/>
                  </a:lnTo>
                  <a:cubicBezTo>
                    <a:pt x="2181860" y="339852"/>
                    <a:pt x="1684655" y="431800"/>
                    <a:pt x="1090930" y="431800"/>
                  </a:cubicBezTo>
                  <a:lnTo>
                    <a:pt x="1090930" y="425450"/>
                  </a:lnTo>
                  <a:lnTo>
                    <a:pt x="1090930" y="431800"/>
                  </a:lnTo>
                  <a:cubicBezTo>
                    <a:pt x="497205" y="431800"/>
                    <a:pt x="0" y="339852"/>
                    <a:pt x="0" y="215900"/>
                  </a:cubicBezTo>
                  <a:lnTo>
                    <a:pt x="6350" y="215900"/>
                  </a:lnTo>
                  <a:lnTo>
                    <a:pt x="12700" y="215900"/>
                  </a:lnTo>
                  <a:lnTo>
                    <a:pt x="6350" y="215900"/>
                  </a:lnTo>
                  <a:lnTo>
                    <a:pt x="0" y="215900"/>
                  </a:lnTo>
                  <a:moveTo>
                    <a:pt x="12700" y="215900"/>
                  </a:moveTo>
                  <a:cubicBezTo>
                    <a:pt x="12700" y="219456"/>
                    <a:pt x="9906" y="222250"/>
                    <a:pt x="6350" y="222250"/>
                  </a:cubicBezTo>
                  <a:cubicBezTo>
                    <a:pt x="2794" y="222250"/>
                    <a:pt x="0" y="219456"/>
                    <a:pt x="0" y="215900"/>
                  </a:cubicBezTo>
                  <a:cubicBezTo>
                    <a:pt x="0" y="212344"/>
                    <a:pt x="2794" y="209550"/>
                    <a:pt x="6350" y="209550"/>
                  </a:cubicBezTo>
                  <a:cubicBezTo>
                    <a:pt x="9906" y="209550"/>
                    <a:pt x="12700" y="212344"/>
                    <a:pt x="12700" y="215900"/>
                  </a:cubicBezTo>
                  <a:cubicBezTo>
                    <a:pt x="12700" y="323469"/>
                    <a:pt x="486664" y="419100"/>
                    <a:pt x="1090930" y="419100"/>
                  </a:cubicBezTo>
                  <a:cubicBezTo>
                    <a:pt x="1695196" y="419100"/>
                    <a:pt x="2169160" y="323469"/>
                    <a:pt x="2169160" y="215900"/>
                  </a:cubicBezTo>
                  <a:cubicBezTo>
                    <a:pt x="2169160" y="108331"/>
                    <a:pt x="1695196" y="12700"/>
                    <a:pt x="1090930" y="12700"/>
                  </a:cubicBezTo>
                  <a:lnTo>
                    <a:pt x="1090930" y="6350"/>
                  </a:lnTo>
                  <a:lnTo>
                    <a:pt x="1090930" y="12700"/>
                  </a:lnTo>
                  <a:cubicBezTo>
                    <a:pt x="486664" y="12700"/>
                    <a:pt x="12700" y="108331"/>
                    <a:pt x="12700" y="215900"/>
                  </a:cubicBezTo>
                  <a:close/>
                </a:path>
              </a:pathLst>
            </a:custGeom>
            <a:solidFill>
              <a:srgbClr val="FFB666">
                <a:alpha val="5882"/>
              </a:srgbClr>
            </a:solidFill>
          </p:spPr>
        </p:sp>
        <p:sp>
          <p:nvSpPr>
            <p:cNvPr id="17" name="Freeform 17"/>
            <p:cNvSpPr/>
            <p:nvPr/>
          </p:nvSpPr>
          <p:spPr>
            <a:xfrm>
              <a:off x="0" y="0"/>
              <a:ext cx="2181987" cy="1689100"/>
            </a:xfrm>
            <a:custGeom>
              <a:avLst/>
              <a:gdLst/>
              <a:ahLst/>
              <a:cxnLst/>
              <a:rect l="l" t="t" r="r" b="b"/>
              <a:pathLst>
                <a:path w="2181987" h="1689100">
                  <a:moveTo>
                    <a:pt x="2181987" y="215900"/>
                  </a:moveTo>
                  <a:cubicBezTo>
                    <a:pt x="2181987" y="339852"/>
                    <a:pt x="1684782" y="431800"/>
                    <a:pt x="1091057" y="431800"/>
                  </a:cubicBezTo>
                  <a:lnTo>
                    <a:pt x="1091057" y="425450"/>
                  </a:lnTo>
                  <a:lnTo>
                    <a:pt x="1091057" y="431800"/>
                  </a:lnTo>
                  <a:cubicBezTo>
                    <a:pt x="497205" y="431800"/>
                    <a:pt x="0" y="339852"/>
                    <a:pt x="0" y="215900"/>
                  </a:cubicBezTo>
                  <a:lnTo>
                    <a:pt x="6350" y="215900"/>
                  </a:lnTo>
                  <a:lnTo>
                    <a:pt x="0" y="215900"/>
                  </a:lnTo>
                  <a:cubicBezTo>
                    <a:pt x="0" y="92075"/>
                    <a:pt x="497205" y="0"/>
                    <a:pt x="1090930" y="0"/>
                  </a:cubicBezTo>
                  <a:cubicBezTo>
                    <a:pt x="1684655" y="0"/>
                    <a:pt x="2181860" y="92075"/>
                    <a:pt x="2181860" y="215900"/>
                  </a:cubicBezTo>
                  <a:lnTo>
                    <a:pt x="2175510" y="215900"/>
                  </a:lnTo>
                  <a:lnTo>
                    <a:pt x="2181860" y="215900"/>
                  </a:lnTo>
                  <a:lnTo>
                    <a:pt x="2181860" y="1473200"/>
                  </a:lnTo>
                  <a:lnTo>
                    <a:pt x="2175510" y="1473200"/>
                  </a:lnTo>
                  <a:lnTo>
                    <a:pt x="2181860" y="1473200"/>
                  </a:lnTo>
                  <a:cubicBezTo>
                    <a:pt x="2181860" y="1597152"/>
                    <a:pt x="1684655" y="1689100"/>
                    <a:pt x="1090930" y="1689100"/>
                  </a:cubicBezTo>
                  <a:lnTo>
                    <a:pt x="1090930" y="1682750"/>
                  </a:lnTo>
                  <a:lnTo>
                    <a:pt x="1090930" y="1689100"/>
                  </a:lnTo>
                  <a:cubicBezTo>
                    <a:pt x="497205" y="1689100"/>
                    <a:pt x="0" y="1597025"/>
                    <a:pt x="0" y="1473200"/>
                  </a:cubicBezTo>
                  <a:lnTo>
                    <a:pt x="0" y="215900"/>
                  </a:lnTo>
                  <a:lnTo>
                    <a:pt x="12700" y="215900"/>
                  </a:lnTo>
                  <a:lnTo>
                    <a:pt x="12700" y="1473200"/>
                  </a:lnTo>
                  <a:lnTo>
                    <a:pt x="6350" y="1473200"/>
                  </a:lnTo>
                  <a:lnTo>
                    <a:pt x="12700" y="1473200"/>
                  </a:lnTo>
                  <a:cubicBezTo>
                    <a:pt x="12700" y="1580769"/>
                    <a:pt x="486664" y="1676400"/>
                    <a:pt x="1090930" y="1676400"/>
                  </a:cubicBezTo>
                  <a:cubicBezTo>
                    <a:pt x="1695196" y="1676400"/>
                    <a:pt x="2169160" y="1580769"/>
                    <a:pt x="2169160" y="1473200"/>
                  </a:cubicBezTo>
                  <a:lnTo>
                    <a:pt x="2169160" y="215900"/>
                  </a:lnTo>
                  <a:cubicBezTo>
                    <a:pt x="2169160" y="108331"/>
                    <a:pt x="1695196" y="12700"/>
                    <a:pt x="1090930" y="12700"/>
                  </a:cubicBezTo>
                  <a:lnTo>
                    <a:pt x="1090930" y="6350"/>
                  </a:lnTo>
                  <a:lnTo>
                    <a:pt x="1090930" y="12700"/>
                  </a:lnTo>
                  <a:cubicBezTo>
                    <a:pt x="486664" y="12700"/>
                    <a:pt x="12700" y="108331"/>
                    <a:pt x="12700" y="215900"/>
                  </a:cubicBezTo>
                  <a:lnTo>
                    <a:pt x="6350" y="215900"/>
                  </a:lnTo>
                  <a:lnTo>
                    <a:pt x="12700" y="215900"/>
                  </a:lnTo>
                  <a:cubicBezTo>
                    <a:pt x="12700" y="323469"/>
                    <a:pt x="486664" y="419100"/>
                    <a:pt x="1090930" y="419100"/>
                  </a:cubicBezTo>
                  <a:cubicBezTo>
                    <a:pt x="1695196" y="419100"/>
                    <a:pt x="2169160" y="323469"/>
                    <a:pt x="2169160" y="215900"/>
                  </a:cubicBezTo>
                  <a:close/>
                </a:path>
              </a:pathLst>
            </a:custGeom>
            <a:solidFill>
              <a:srgbClr val="FFB666">
                <a:alpha val="5882"/>
              </a:srgbClr>
            </a:solidFill>
          </p:spPr>
        </p:sp>
      </p:grpSp>
      <p:grpSp>
        <p:nvGrpSpPr>
          <p:cNvPr id="18" name="Group 18"/>
          <p:cNvGrpSpPr/>
          <p:nvPr/>
        </p:nvGrpSpPr>
        <p:grpSpPr>
          <a:xfrm>
            <a:off x="8892158" y="1103524"/>
            <a:ext cx="1104551" cy="960803"/>
            <a:chOff x="0" y="0"/>
            <a:chExt cx="1472734" cy="1281070"/>
          </a:xfrm>
        </p:grpSpPr>
        <p:sp>
          <p:nvSpPr>
            <p:cNvPr id="19" name="Freeform 19"/>
            <p:cNvSpPr/>
            <p:nvPr/>
          </p:nvSpPr>
          <p:spPr>
            <a:xfrm>
              <a:off x="0" y="0"/>
              <a:ext cx="1472819" cy="1323721"/>
            </a:xfrm>
            <a:custGeom>
              <a:avLst/>
              <a:gdLst/>
              <a:ahLst/>
              <a:cxnLst/>
              <a:rect l="l" t="t" r="r" b="b"/>
              <a:pathLst>
                <a:path w="1472819" h="1323721">
                  <a:moveTo>
                    <a:pt x="35687" y="1178433"/>
                  </a:moveTo>
                  <a:cubicBezTo>
                    <a:pt x="369951" y="1264158"/>
                    <a:pt x="513461" y="1205992"/>
                    <a:pt x="683895" y="1137666"/>
                  </a:cubicBezTo>
                  <a:cubicBezTo>
                    <a:pt x="820674" y="1082802"/>
                    <a:pt x="974725" y="1021080"/>
                    <a:pt x="1247267" y="1021080"/>
                  </a:cubicBezTo>
                  <a:lnTo>
                    <a:pt x="1247267" y="1049655"/>
                  </a:lnTo>
                  <a:lnTo>
                    <a:pt x="1218692" y="1049655"/>
                  </a:lnTo>
                  <a:lnTo>
                    <a:pt x="1218692" y="236855"/>
                  </a:lnTo>
                  <a:lnTo>
                    <a:pt x="1247267" y="236855"/>
                  </a:lnTo>
                  <a:lnTo>
                    <a:pt x="1247267" y="265430"/>
                  </a:lnTo>
                  <a:lnTo>
                    <a:pt x="28575" y="265430"/>
                  </a:lnTo>
                  <a:lnTo>
                    <a:pt x="28575" y="236855"/>
                  </a:lnTo>
                  <a:lnTo>
                    <a:pt x="57150" y="236855"/>
                  </a:lnTo>
                  <a:lnTo>
                    <a:pt x="57150" y="1206119"/>
                  </a:lnTo>
                  <a:lnTo>
                    <a:pt x="28575" y="1206119"/>
                  </a:lnTo>
                  <a:lnTo>
                    <a:pt x="35687" y="1178433"/>
                  </a:lnTo>
                  <a:moveTo>
                    <a:pt x="21463" y="1233805"/>
                  </a:moveTo>
                  <a:cubicBezTo>
                    <a:pt x="8890" y="1230630"/>
                    <a:pt x="0" y="1219200"/>
                    <a:pt x="0" y="1206119"/>
                  </a:cubicBezTo>
                  <a:lnTo>
                    <a:pt x="0" y="236855"/>
                  </a:lnTo>
                  <a:cubicBezTo>
                    <a:pt x="0" y="220980"/>
                    <a:pt x="12827" y="208280"/>
                    <a:pt x="28575" y="208280"/>
                  </a:cubicBezTo>
                  <a:lnTo>
                    <a:pt x="1247267" y="208280"/>
                  </a:lnTo>
                  <a:cubicBezTo>
                    <a:pt x="1263015" y="208280"/>
                    <a:pt x="1275842" y="221107"/>
                    <a:pt x="1275842" y="236855"/>
                  </a:cubicBezTo>
                  <a:lnTo>
                    <a:pt x="1275842" y="1049782"/>
                  </a:lnTo>
                  <a:cubicBezTo>
                    <a:pt x="1275842" y="1065530"/>
                    <a:pt x="1263015" y="1078357"/>
                    <a:pt x="1247267" y="1078357"/>
                  </a:cubicBezTo>
                  <a:cubicBezTo>
                    <a:pt x="985520" y="1078357"/>
                    <a:pt x="839597" y="1136904"/>
                    <a:pt x="705104" y="1190752"/>
                  </a:cubicBezTo>
                  <a:cubicBezTo>
                    <a:pt x="528193" y="1261618"/>
                    <a:pt x="371602" y="1323721"/>
                    <a:pt x="21463" y="1233805"/>
                  </a:cubicBezTo>
                  <a:close/>
                  <a:moveTo>
                    <a:pt x="100330" y="236855"/>
                  </a:moveTo>
                  <a:lnTo>
                    <a:pt x="100330" y="131445"/>
                  </a:lnTo>
                  <a:cubicBezTo>
                    <a:pt x="100330" y="115697"/>
                    <a:pt x="113157" y="102870"/>
                    <a:pt x="128905" y="102870"/>
                  </a:cubicBezTo>
                  <a:lnTo>
                    <a:pt x="1339215" y="102870"/>
                  </a:lnTo>
                  <a:cubicBezTo>
                    <a:pt x="1354963" y="102870"/>
                    <a:pt x="1367790" y="115697"/>
                    <a:pt x="1367790" y="131445"/>
                  </a:cubicBezTo>
                  <a:lnTo>
                    <a:pt x="1367790" y="949452"/>
                  </a:lnTo>
                  <a:cubicBezTo>
                    <a:pt x="1367790" y="965200"/>
                    <a:pt x="1354963" y="978027"/>
                    <a:pt x="1339215" y="978027"/>
                  </a:cubicBezTo>
                  <a:cubicBezTo>
                    <a:pt x="1295019" y="978027"/>
                    <a:pt x="1250442" y="983488"/>
                    <a:pt x="1250569" y="983488"/>
                  </a:cubicBezTo>
                  <a:cubicBezTo>
                    <a:pt x="1242441" y="984504"/>
                    <a:pt x="1234313" y="981964"/>
                    <a:pt x="1228090" y="976503"/>
                  </a:cubicBezTo>
                  <a:cubicBezTo>
                    <a:pt x="1221867" y="971042"/>
                    <a:pt x="1218438" y="963295"/>
                    <a:pt x="1218438" y="955040"/>
                  </a:cubicBezTo>
                  <a:lnTo>
                    <a:pt x="1218438" y="236855"/>
                  </a:lnTo>
                  <a:lnTo>
                    <a:pt x="1247013" y="236855"/>
                  </a:lnTo>
                  <a:lnTo>
                    <a:pt x="1247013" y="265430"/>
                  </a:lnTo>
                  <a:lnTo>
                    <a:pt x="129032" y="265430"/>
                  </a:lnTo>
                  <a:cubicBezTo>
                    <a:pt x="113284" y="265430"/>
                    <a:pt x="100457" y="252603"/>
                    <a:pt x="100457" y="236855"/>
                  </a:cubicBezTo>
                  <a:moveTo>
                    <a:pt x="157607" y="236855"/>
                  </a:moveTo>
                  <a:lnTo>
                    <a:pt x="129032" y="236855"/>
                  </a:lnTo>
                  <a:lnTo>
                    <a:pt x="129032" y="208280"/>
                  </a:lnTo>
                  <a:lnTo>
                    <a:pt x="1247267" y="208280"/>
                  </a:lnTo>
                  <a:cubicBezTo>
                    <a:pt x="1263015" y="208280"/>
                    <a:pt x="1275842" y="221107"/>
                    <a:pt x="1275842" y="236855"/>
                  </a:cubicBezTo>
                  <a:lnTo>
                    <a:pt x="1275842" y="955167"/>
                  </a:lnTo>
                  <a:lnTo>
                    <a:pt x="1247267" y="955167"/>
                  </a:lnTo>
                  <a:lnTo>
                    <a:pt x="1243838" y="926846"/>
                  </a:lnTo>
                  <a:cubicBezTo>
                    <a:pt x="1244092" y="926846"/>
                    <a:pt x="1291590" y="921004"/>
                    <a:pt x="1339342" y="921004"/>
                  </a:cubicBezTo>
                  <a:lnTo>
                    <a:pt x="1339342" y="949579"/>
                  </a:lnTo>
                  <a:lnTo>
                    <a:pt x="1310767" y="949579"/>
                  </a:lnTo>
                  <a:lnTo>
                    <a:pt x="1310767" y="131445"/>
                  </a:lnTo>
                  <a:lnTo>
                    <a:pt x="1339342" y="131445"/>
                  </a:lnTo>
                  <a:lnTo>
                    <a:pt x="1339342" y="160020"/>
                  </a:lnTo>
                  <a:lnTo>
                    <a:pt x="129032" y="160020"/>
                  </a:lnTo>
                  <a:lnTo>
                    <a:pt x="129032" y="131445"/>
                  </a:lnTo>
                  <a:lnTo>
                    <a:pt x="157607" y="131445"/>
                  </a:lnTo>
                  <a:lnTo>
                    <a:pt x="157607" y="236855"/>
                  </a:lnTo>
                  <a:close/>
                  <a:moveTo>
                    <a:pt x="194818" y="131445"/>
                  </a:moveTo>
                  <a:lnTo>
                    <a:pt x="194818" y="28575"/>
                  </a:lnTo>
                  <a:cubicBezTo>
                    <a:pt x="194818" y="12827"/>
                    <a:pt x="207518" y="0"/>
                    <a:pt x="223393" y="0"/>
                  </a:cubicBezTo>
                  <a:lnTo>
                    <a:pt x="1444244" y="0"/>
                  </a:lnTo>
                  <a:cubicBezTo>
                    <a:pt x="1459992" y="0"/>
                    <a:pt x="1472819" y="12827"/>
                    <a:pt x="1472819" y="28575"/>
                  </a:cubicBezTo>
                  <a:lnTo>
                    <a:pt x="1472819" y="844042"/>
                  </a:lnTo>
                  <a:cubicBezTo>
                    <a:pt x="1472819" y="859790"/>
                    <a:pt x="1459992" y="872617"/>
                    <a:pt x="1444244" y="872617"/>
                  </a:cubicBezTo>
                  <a:cubicBezTo>
                    <a:pt x="1393063" y="872617"/>
                    <a:pt x="1341501" y="876808"/>
                    <a:pt x="1341755" y="876808"/>
                  </a:cubicBezTo>
                  <a:cubicBezTo>
                    <a:pt x="1333754" y="877443"/>
                    <a:pt x="1325880" y="874776"/>
                    <a:pt x="1320038" y="869315"/>
                  </a:cubicBezTo>
                  <a:cubicBezTo>
                    <a:pt x="1314196" y="863854"/>
                    <a:pt x="1310894" y="856234"/>
                    <a:pt x="1310894" y="848360"/>
                  </a:cubicBezTo>
                  <a:lnTo>
                    <a:pt x="1310894" y="131445"/>
                  </a:lnTo>
                  <a:lnTo>
                    <a:pt x="1339469" y="131445"/>
                  </a:lnTo>
                  <a:lnTo>
                    <a:pt x="1339469" y="160020"/>
                  </a:lnTo>
                  <a:lnTo>
                    <a:pt x="223393" y="160020"/>
                  </a:lnTo>
                  <a:cubicBezTo>
                    <a:pt x="207645" y="160020"/>
                    <a:pt x="194818" y="147193"/>
                    <a:pt x="194818" y="131445"/>
                  </a:cubicBezTo>
                  <a:moveTo>
                    <a:pt x="251968" y="131445"/>
                  </a:moveTo>
                  <a:lnTo>
                    <a:pt x="223393" y="131445"/>
                  </a:lnTo>
                  <a:lnTo>
                    <a:pt x="223393" y="102870"/>
                  </a:lnTo>
                  <a:lnTo>
                    <a:pt x="1339342" y="102870"/>
                  </a:lnTo>
                  <a:cubicBezTo>
                    <a:pt x="1355090" y="102870"/>
                    <a:pt x="1367917" y="115697"/>
                    <a:pt x="1367917" y="131445"/>
                  </a:cubicBezTo>
                  <a:lnTo>
                    <a:pt x="1367917" y="848360"/>
                  </a:lnTo>
                  <a:lnTo>
                    <a:pt x="1339342" y="848360"/>
                  </a:lnTo>
                  <a:lnTo>
                    <a:pt x="1337056" y="819912"/>
                  </a:lnTo>
                  <a:cubicBezTo>
                    <a:pt x="1337183" y="819912"/>
                    <a:pt x="1390650" y="815594"/>
                    <a:pt x="1444244" y="815594"/>
                  </a:cubicBezTo>
                  <a:lnTo>
                    <a:pt x="1444244" y="844169"/>
                  </a:lnTo>
                  <a:lnTo>
                    <a:pt x="1415669" y="844169"/>
                  </a:lnTo>
                  <a:lnTo>
                    <a:pt x="1415669" y="28575"/>
                  </a:lnTo>
                  <a:lnTo>
                    <a:pt x="1444244" y="28575"/>
                  </a:lnTo>
                  <a:lnTo>
                    <a:pt x="1444244" y="57150"/>
                  </a:lnTo>
                  <a:lnTo>
                    <a:pt x="223393" y="57150"/>
                  </a:lnTo>
                  <a:lnTo>
                    <a:pt x="223393" y="28575"/>
                  </a:lnTo>
                  <a:lnTo>
                    <a:pt x="251968" y="28575"/>
                  </a:lnTo>
                  <a:lnTo>
                    <a:pt x="251968" y="131445"/>
                  </a:lnTo>
                  <a:close/>
                </a:path>
              </a:pathLst>
            </a:custGeom>
            <a:solidFill>
              <a:srgbClr val="38EF7D"/>
            </a:solidFill>
          </p:spPr>
        </p:sp>
        <p:sp>
          <p:nvSpPr>
            <p:cNvPr id="20" name="Freeform 20"/>
            <p:cNvSpPr/>
            <p:nvPr/>
          </p:nvSpPr>
          <p:spPr>
            <a:xfrm>
              <a:off x="0" y="0"/>
              <a:ext cx="1472819" cy="1278509"/>
            </a:xfrm>
            <a:custGeom>
              <a:avLst/>
              <a:gdLst/>
              <a:ahLst/>
              <a:cxnLst/>
              <a:rect l="l" t="t" r="r" b="b"/>
              <a:pathLst>
                <a:path w="1472819" h="1278509">
                  <a:moveTo>
                    <a:pt x="28575" y="208280"/>
                  </a:moveTo>
                  <a:lnTo>
                    <a:pt x="1247267" y="208280"/>
                  </a:lnTo>
                  <a:cubicBezTo>
                    <a:pt x="1263015" y="208280"/>
                    <a:pt x="1275842" y="221107"/>
                    <a:pt x="1275842" y="236855"/>
                  </a:cubicBezTo>
                  <a:lnTo>
                    <a:pt x="1275842" y="1049782"/>
                  </a:lnTo>
                  <a:cubicBezTo>
                    <a:pt x="1275842" y="1065530"/>
                    <a:pt x="1263015" y="1078357"/>
                    <a:pt x="1247267" y="1078357"/>
                  </a:cubicBezTo>
                  <a:cubicBezTo>
                    <a:pt x="985520" y="1078357"/>
                    <a:pt x="839597" y="1136904"/>
                    <a:pt x="705104" y="1190752"/>
                  </a:cubicBezTo>
                  <a:cubicBezTo>
                    <a:pt x="593090" y="1235583"/>
                    <a:pt x="486664" y="1278509"/>
                    <a:pt x="330835" y="1278509"/>
                  </a:cubicBezTo>
                  <a:cubicBezTo>
                    <a:pt x="245110" y="1278509"/>
                    <a:pt x="145161" y="1265555"/>
                    <a:pt x="21463" y="1233805"/>
                  </a:cubicBezTo>
                  <a:cubicBezTo>
                    <a:pt x="8890" y="1230630"/>
                    <a:pt x="0" y="1219200"/>
                    <a:pt x="0" y="1206119"/>
                  </a:cubicBezTo>
                  <a:lnTo>
                    <a:pt x="0" y="236855"/>
                  </a:lnTo>
                  <a:cubicBezTo>
                    <a:pt x="0" y="220980"/>
                    <a:pt x="12827" y="208280"/>
                    <a:pt x="28575" y="208280"/>
                  </a:cubicBezTo>
                  <a:moveTo>
                    <a:pt x="28575" y="265430"/>
                  </a:moveTo>
                  <a:lnTo>
                    <a:pt x="28575" y="236855"/>
                  </a:lnTo>
                  <a:lnTo>
                    <a:pt x="57150" y="236855"/>
                  </a:lnTo>
                  <a:lnTo>
                    <a:pt x="57150" y="1206119"/>
                  </a:lnTo>
                  <a:lnTo>
                    <a:pt x="28575" y="1206119"/>
                  </a:lnTo>
                  <a:lnTo>
                    <a:pt x="35687" y="1178433"/>
                  </a:lnTo>
                  <a:cubicBezTo>
                    <a:pt x="155829" y="1209294"/>
                    <a:pt x="250825" y="1221359"/>
                    <a:pt x="330835" y="1221359"/>
                  </a:cubicBezTo>
                  <a:cubicBezTo>
                    <a:pt x="474726" y="1221359"/>
                    <a:pt x="572262" y="1182497"/>
                    <a:pt x="683895" y="1137666"/>
                  </a:cubicBezTo>
                  <a:cubicBezTo>
                    <a:pt x="820674" y="1082802"/>
                    <a:pt x="974725" y="1021080"/>
                    <a:pt x="1247267" y="1021080"/>
                  </a:cubicBezTo>
                  <a:lnTo>
                    <a:pt x="1247267" y="1049655"/>
                  </a:lnTo>
                  <a:lnTo>
                    <a:pt x="1218692" y="1049655"/>
                  </a:lnTo>
                  <a:lnTo>
                    <a:pt x="1218692" y="236855"/>
                  </a:lnTo>
                  <a:lnTo>
                    <a:pt x="1247267" y="236855"/>
                  </a:lnTo>
                  <a:lnTo>
                    <a:pt x="1247267" y="265430"/>
                  </a:lnTo>
                  <a:lnTo>
                    <a:pt x="28575" y="265430"/>
                  </a:lnTo>
                  <a:close/>
                  <a:moveTo>
                    <a:pt x="100457" y="236855"/>
                  </a:moveTo>
                  <a:lnTo>
                    <a:pt x="100457" y="131445"/>
                  </a:lnTo>
                  <a:cubicBezTo>
                    <a:pt x="100457" y="115697"/>
                    <a:pt x="113284" y="102870"/>
                    <a:pt x="129032" y="102870"/>
                  </a:cubicBezTo>
                  <a:lnTo>
                    <a:pt x="1339342" y="102870"/>
                  </a:lnTo>
                  <a:cubicBezTo>
                    <a:pt x="1355090" y="102870"/>
                    <a:pt x="1367917" y="115697"/>
                    <a:pt x="1367917" y="131445"/>
                  </a:cubicBezTo>
                  <a:lnTo>
                    <a:pt x="1367917" y="949452"/>
                  </a:lnTo>
                  <a:cubicBezTo>
                    <a:pt x="1367917" y="965200"/>
                    <a:pt x="1355090" y="978027"/>
                    <a:pt x="1339342" y="978027"/>
                  </a:cubicBezTo>
                  <a:cubicBezTo>
                    <a:pt x="1295146" y="978027"/>
                    <a:pt x="1250569" y="983488"/>
                    <a:pt x="1250696" y="983488"/>
                  </a:cubicBezTo>
                  <a:lnTo>
                    <a:pt x="1243711" y="926719"/>
                  </a:lnTo>
                  <a:cubicBezTo>
                    <a:pt x="1243965" y="926719"/>
                    <a:pt x="1291463" y="920877"/>
                    <a:pt x="1339215" y="920877"/>
                  </a:cubicBezTo>
                  <a:lnTo>
                    <a:pt x="1339215" y="949452"/>
                  </a:lnTo>
                  <a:lnTo>
                    <a:pt x="1310640" y="949452"/>
                  </a:lnTo>
                  <a:lnTo>
                    <a:pt x="1310640" y="131445"/>
                  </a:lnTo>
                  <a:lnTo>
                    <a:pt x="1339215" y="131445"/>
                  </a:lnTo>
                  <a:lnTo>
                    <a:pt x="1339215" y="160020"/>
                  </a:lnTo>
                  <a:lnTo>
                    <a:pt x="129032" y="160020"/>
                  </a:lnTo>
                  <a:lnTo>
                    <a:pt x="129032" y="131445"/>
                  </a:lnTo>
                  <a:lnTo>
                    <a:pt x="157607" y="131445"/>
                  </a:lnTo>
                  <a:lnTo>
                    <a:pt x="157607" y="236855"/>
                  </a:lnTo>
                  <a:close/>
                  <a:moveTo>
                    <a:pt x="251968" y="131445"/>
                  </a:moveTo>
                  <a:lnTo>
                    <a:pt x="251968" y="28575"/>
                  </a:lnTo>
                  <a:cubicBezTo>
                    <a:pt x="194818" y="12827"/>
                    <a:pt x="207518" y="0"/>
                    <a:pt x="223393" y="0"/>
                  </a:cubicBezTo>
                  <a:lnTo>
                    <a:pt x="1444244" y="0"/>
                  </a:lnTo>
                  <a:cubicBezTo>
                    <a:pt x="1459992" y="0"/>
                    <a:pt x="1472819" y="12827"/>
                    <a:pt x="1472819" y="28575"/>
                  </a:cubicBezTo>
                  <a:lnTo>
                    <a:pt x="1472819" y="844042"/>
                  </a:lnTo>
                  <a:cubicBezTo>
                    <a:pt x="1472819" y="859790"/>
                    <a:pt x="1459992" y="872617"/>
                    <a:pt x="1444244" y="872617"/>
                  </a:cubicBezTo>
                  <a:cubicBezTo>
                    <a:pt x="1393063" y="872617"/>
                    <a:pt x="1341501" y="876808"/>
                    <a:pt x="1341755" y="876808"/>
                  </a:cubicBezTo>
                  <a:lnTo>
                    <a:pt x="1337183" y="819785"/>
                  </a:lnTo>
                  <a:cubicBezTo>
                    <a:pt x="1337310" y="819785"/>
                    <a:pt x="1390777" y="815467"/>
                    <a:pt x="1444371" y="815467"/>
                  </a:cubicBezTo>
                  <a:lnTo>
                    <a:pt x="1444371" y="844042"/>
                  </a:lnTo>
                  <a:lnTo>
                    <a:pt x="1415796" y="844042"/>
                  </a:lnTo>
                  <a:lnTo>
                    <a:pt x="1415796" y="28575"/>
                  </a:lnTo>
                  <a:lnTo>
                    <a:pt x="1444371" y="28575"/>
                  </a:lnTo>
                  <a:lnTo>
                    <a:pt x="1444371" y="57150"/>
                  </a:lnTo>
                  <a:lnTo>
                    <a:pt x="223393" y="57150"/>
                  </a:lnTo>
                  <a:lnTo>
                    <a:pt x="223393" y="28575"/>
                  </a:lnTo>
                  <a:lnTo>
                    <a:pt x="251968" y="28575"/>
                  </a:lnTo>
                  <a:lnTo>
                    <a:pt x="251968" y="131445"/>
                  </a:lnTo>
                  <a:close/>
                </a:path>
              </a:pathLst>
            </a:custGeom>
            <a:solidFill>
              <a:srgbClr val="38EF7D"/>
            </a:solidFill>
          </p:spPr>
        </p:sp>
        <p:sp>
          <p:nvSpPr>
            <p:cNvPr id="21" name="Freeform 21"/>
            <p:cNvSpPr/>
            <p:nvPr/>
          </p:nvSpPr>
          <p:spPr>
            <a:xfrm>
              <a:off x="0" y="0"/>
              <a:ext cx="1472819" cy="1323721"/>
            </a:xfrm>
            <a:custGeom>
              <a:avLst/>
              <a:gdLst/>
              <a:ahLst/>
              <a:cxnLst/>
              <a:rect l="l" t="t" r="r" b="b"/>
              <a:pathLst>
                <a:path w="1472819" h="1323721">
                  <a:moveTo>
                    <a:pt x="35687" y="1178433"/>
                  </a:moveTo>
                  <a:cubicBezTo>
                    <a:pt x="369951" y="1264158"/>
                    <a:pt x="513461" y="1205992"/>
                    <a:pt x="683895" y="1137666"/>
                  </a:cubicBezTo>
                  <a:cubicBezTo>
                    <a:pt x="820674" y="1082802"/>
                    <a:pt x="974725" y="1021080"/>
                    <a:pt x="1247267" y="1021080"/>
                  </a:cubicBezTo>
                  <a:lnTo>
                    <a:pt x="1247267" y="1049655"/>
                  </a:lnTo>
                  <a:lnTo>
                    <a:pt x="1218692" y="1049655"/>
                  </a:lnTo>
                  <a:lnTo>
                    <a:pt x="1218692" y="955167"/>
                  </a:lnTo>
                  <a:cubicBezTo>
                    <a:pt x="1218692" y="940689"/>
                    <a:pt x="1229487" y="928624"/>
                    <a:pt x="1243838" y="926846"/>
                  </a:cubicBezTo>
                  <a:cubicBezTo>
                    <a:pt x="1244092" y="926846"/>
                    <a:pt x="1291590" y="921004"/>
                    <a:pt x="1339342" y="921004"/>
                  </a:cubicBezTo>
                  <a:lnTo>
                    <a:pt x="1339342" y="949579"/>
                  </a:lnTo>
                  <a:lnTo>
                    <a:pt x="1310767" y="949579"/>
                  </a:lnTo>
                  <a:lnTo>
                    <a:pt x="1310767" y="848360"/>
                  </a:lnTo>
                  <a:cubicBezTo>
                    <a:pt x="1310767" y="833501"/>
                    <a:pt x="1322197" y="821055"/>
                    <a:pt x="1337056" y="819912"/>
                  </a:cubicBezTo>
                  <a:cubicBezTo>
                    <a:pt x="1337183" y="819912"/>
                    <a:pt x="1390650" y="815594"/>
                    <a:pt x="1444244" y="815594"/>
                  </a:cubicBezTo>
                  <a:lnTo>
                    <a:pt x="1444244" y="844169"/>
                  </a:lnTo>
                  <a:lnTo>
                    <a:pt x="1415669" y="844169"/>
                  </a:lnTo>
                  <a:lnTo>
                    <a:pt x="1415669" y="28575"/>
                  </a:lnTo>
                  <a:lnTo>
                    <a:pt x="1444244" y="28575"/>
                  </a:lnTo>
                  <a:lnTo>
                    <a:pt x="1444244" y="57150"/>
                  </a:lnTo>
                  <a:lnTo>
                    <a:pt x="223393" y="57150"/>
                  </a:lnTo>
                  <a:lnTo>
                    <a:pt x="223393" y="28575"/>
                  </a:lnTo>
                  <a:lnTo>
                    <a:pt x="251968" y="28575"/>
                  </a:lnTo>
                  <a:lnTo>
                    <a:pt x="251968" y="131445"/>
                  </a:lnTo>
                  <a:cubicBezTo>
                    <a:pt x="251968" y="147193"/>
                    <a:pt x="239141" y="160020"/>
                    <a:pt x="223393" y="160020"/>
                  </a:cubicBezTo>
                  <a:lnTo>
                    <a:pt x="129032" y="160020"/>
                  </a:lnTo>
                  <a:lnTo>
                    <a:pt x="129032" y="131445"/>
                  </a:lnTo>
                  <a:lnTo>
                    <a:pt x="157607" y="131445"/>
                  </a:lnTo>
                  <a:lnTo>
                    <a:pt x="157607" y="236855"/>
                  </a:lnTo>
                  <a:cubicBezTo>
                    <a:pt x="157607" y="252603"/>
                    <a:pt x="144780" y="265430"/>
                    <a:pt x="129032" y="265430"/>
                  </a:cubicBezTo>
                  <a:lnTo>
                    <a:pt x="28575" y="265430"/>
                  </a:lnTo>
                  <a:lnTo>
                    <a:pt x="28575" y="236855"/>
                  </a:lnTo>
                  <a:lnTo>
                    <a:pt x="57150" y="236855"/>
                  </a:lnTo>
                  <a:lnTo>
                    <a:pt x="57150" y="1206119"/>
                  </a:lnTo>
                  <a:lnTo>
                    <a:pt x="28575" y="1206119"/>
                  </a:lnTo>
                  <a:lnTo>
                    <a:pt x="35687" y="1178433"/>
                  </a:lnTo>
                  <a:moveTo>
                    <a:pt x="21463" y="1233805"/>
                  </a:moveTo>
                  <a:cubicBezTo>
                    <a:pt x="8890" y="1230630"/>
                    <a:pt x="0" y="1219200"/>
                    <a:pt x="0" y="1206119"/>
                  </a:cubicBezTo>
                  <a:lnTo>
                    <a:pt x="0" y="236855"/>
                  </a:lnTo>
                  <a:cubicBezTo>
                    <a:pt x="0" y="220980"/>
                    <a:pt x="12827" y="208280"/>
                    <a:pt x="28575" y="208280"/>
                  </a:cubicBezTo>
                  <a:lnTo>
                    <a:pt x="129032" y="208280"/>
                  </a:lnTo>
                  <a:lnTo>
                    <a:pt x="129032" y="236855"/>
                  </a:lnTo>
                  <a:lnTo>
                    <a:pt x="100457" y="236855"/>
                  </a:lnTo>
                  <a:lnTo>
                    <a:pt x="100457" y="131445"/>
                  </a:lnTo>
                  <a:cubicBezTo>
                    <a:pt x="100457" y="115697"/>
                    <a:pt x="113284" y="102870"/>
                    <a:pt x="129032" y="102870"/>
                  </a:cubicBezTo>
                  <a:lnTo>
                    <a:pt x="223393" y="102870"/>
                  </a:lnTo>
                  <a:lnTo>
                    <a:pt x="223393" y="131445"/>
                  </a:lnTo>
                  <a:lnTo>
                    <a:pt x="194818" y="131445"/>
                  </a:lnTo>
                  <a:lnTo>
                    <a:pt x="194818" y="28575"/>
                  </a:lnTo>
                  <a:cubicBezTo>
                    <a:pt x="194818" y="12827"/>
                    <a:pt x="207518" y="0"/>
                    <a:pt x="223393" y="0"/>
                  </a:cubicBezTo>
                  <a:lnTo>
                    <a:pt x="1444244" y="0"/>
                  </a:lnTo>
                  <a:cubicBezTo>
                    <a:pt x="1459992" y="0"/>
                    <a:pt x="1472819" y="12827"/>
                    <a:pt x="1472819" y="28575"/>
                  </a:cubicBezTo>
                  <a:lnTo>
                    <a:pt x="1472819" y="844042"/>
                  </a:lnTo>
                  <a:cubicBezTo>
                    <a:pt x="1472819" y="859790"/>
                    <a:pt x="1459992" y="872617"/>
                    <a:pt x="1444244" y="872617"/>
                  </a:cubicBezTo>
                  <a:cubicBezTo>
                    <a:pt x="1393063" y="872617"/>
                    <a:pt x="1341501" y="876808"/>
                    <a:pt x="1341755" y="876808"/>
                  </a:cubicBezTo>
                  <a:lnTo>
                    <a:pt x="1339469" y="848360"/>
                  </a:lnTo>
                  <a:lnTo>
                    <a:pt x="1368044" y="848360"/>
                  </a:lnTo>
                  <a:lnTo>
                    <a:pt x="1368044" y="949452"/>
                  </a:lnTo>
                  <a:cubicBezTo>
                    <a:pt x="1368044" y="965200"/>
                    <a:pt x="1355217" y="978027"/>
                    <a:pt x="1339469" y="978027"/>
                  </a:cubicBezTo>
                  <a:cubicBezTo>
                    <a:pt x="1295273" y="978027"/>
                    <a:pt x="1250696" y="983488"/>
                    <a:pt x="1250823" y="983488"/>
                  </a:cubicBezTo>
                  <a:lnTo>
                    <a:pt x="1247394" y="955167"/>
                  </a:lnTo>
                  <a:lnTo>
                    <a:pt x="1275969" y="955167"/>
                  </a:lnTo>
                  <a:lnTo>
                    <a:pt x="1275969" y="1049782"/>
                  </a:lnTo>
                  <a:cubicBezTo>
                    <a:pt x="1275969" y="1065530"/>
                    <a:pt x="1263142" y="1078357"/>
                    <a:pt x="1247394" y="1078357"/>
                  </a:cubicBezTo>
                  <a:cubicBezTo>
                    <a:pt x="985647" y="1078357"/>
                    <a:pt x="839724" y="1136904"/>
                    <a:pt x="705231" y="1190752"/>
                  </a:cubicBezTo>
                  <a:cubicBezTo>
                    <a:pt x="528320" y="1261618"/>
                    <a:pt x="371729" y="1323721"/>
                    <a:pt x="21590" y="1233805"/>
                  </a:cubicBezTo>
                  <a:close/>
                </a:path>
              </a:pathLst>
            </a:custGeom>
            <a:solidFill>
              <a:srgbClr val="38EF7D"/>
            </a:solidFill>
          </p:spPr>
        </p:sp>
      </p:grpSp>
      <p:grpSp>
        <p:nvGrpSpPr>
          <p:cNvPr id="22" name="Group 22"/>
          <p:cNvGrpSpPr/>
          <p:nvPr/>
        </p:nvGrpSpPr>
        <p:grpSpPr>
          <a:xfrm>
            <a:off x="8963660" y="1281459"/>
            <a:ext cx="1022520" cy="1357294"/>
            <a:chOff x="0" y="0"/>
            <a:chExt cx="1363360" cy="1809726"/>
          </a:xfrm>
        </p:grpSpPr>
        <p:sp>
          <p:nvSpPr>
            <p:cNvPr id="23" name="Freeform 23"/>
            <p:cNvSpPr/>
            <p:nvPr/>
          </p:nvSpPr>
          <p:spPr>
            <a:xfrm>
              <a:off x="0" y="0"/>
              <a:ext cx="1363360" cy="1809726"/>
            </a:xfrm>
            <a:custGeom>
              <a:avLst/>
              <a:gdLst/>
              <a:ahLst/>
              <a:cxnLst/>
              <a:rect l="l" t="t" r="r" b="b"/>
              <a:pathLst>
                <a:path w="1363360" h="1809726">
                  <a:moveTo>
                    <a:pt x="0" y="0"/>
                  </a:moveTo>
                  <a:lnTo>
                    <a:pt x="1363360" y="0"/>
                  </a:lnTo>
                  <a:lnTo>
                    <a:pt x="1363360" y="1809726"/>
                  </a:lnTo>
                  <a:lnTo>
                    <a:pt x="0" y="1809726"/>
                  </a:lnTo>
                  <a:close/>
                </a:path>
              </a:pathLst>
            </a:custGeom>
            <a:solidFill>
              <a:srgbClr val="000000">
                <a:alpha val="0"/>
              </a:srgbClr>
            </a:solidFill>
          </p:spPr>
        </p:sp>
        <p:sp>
          <p:nvSpPr>
            <p:cNvPr id="24" name="TextBox 24"/>
            <p:cNvSpPr txBox="1"/>
            <p:nvPr/>
          </p:nvSpPr>
          <p:spPr>
            <a:xfrm>
              <a:off x="0" y="-19050"/>
              <a:ext cx="1363360" cy="1828776"/>
            </a:xfrm>
            <a:prstGeom prst="rect">
              <a:avLst/>
            </a:prstGeom>
          </p:spPr>
          <p:txBody>
            <a:bodyPr lIns="0" tIns="0" rIns="0" bIns="0" rtlCol="0" anchor="t"/>
            <a:lstStyle/>
            <a:p>
              <a:pPr algn="l">
                <a:lnSpc>
                  <a:spcPts val="1439"/>
                </a:lnSpc>
              </a:pPr>
              <a:r>
                <a:rPr lang="en-US" sz="1200">
                  <a:solidFill>
                    <a:srgbClr val="FFFFFF"/>
                  </a:solidFill>
                  <a:latin typeface="Arimo"/>
                  <a:ea typeface="Arimo"/>
                  <a:cs typeface="Arimo"/>
                  <a:sym typeface="Arimo"/>
                </a:rPr>
                <a:t>101010..1</a:t>
              </a:r>
            </a:p>
            <a:p>
              <a:pPr algn="l">
                <a:lnSpc>
                  <a:spcPts val="1439"/>
                </a:lnSpc>
              </a:pPr>
              <a:r>
                <a:rPr lang="en-US" sz="1200">
                  <a:solidFill>
                    <a:srgbClr val="FFFFFF"/>
                  </a:solidFill>
                  <a:latin typeface="Arimo"/>
                  <a:ea typeface="Arimo"/>
                  <a:cs typeface="Arimo"/>
                  <a:sym typeface="Arimo"/>
                </a:rPr>
                <a:t>101010..1</a:t>
              </a:r>
            </a:p>
            <a:p>
              <a:pPr algn="l">
                <a:lnSpc>
                  <a:spcPts val="1439"/>
                </a:lnSpc>
              </a:pPr>
              <a:r>
                <a:rPr lang="en-US" sz="1200">
                  <a:solidFill>
                    <a:srgbClr val="FFFFFF"/>
                  </a:solidFill>
                  <a:latin typeface="Arimo"/>
                  <a:ea typeface="Arimo"/>
                  <a:cs typeface="Arimo"/>
                  <a:sym typeface="Arimo"/>
                </a:rPr>
                <a:t>101010..1</a:t>
              </a:r>
            </a:p>
            <a:p>
              <a:pPr algn="l">
                <a:lnSpc>
                  <a:spcPts val="1439"/>
                </a:lnSpc>
              </a:pPr>
              <a:endParaRPr lang="en-US" sz="1200">
                <a:solidFill>
                  <a:srgbClr val="FFFFFF"/>
                </a:solidFill>
                <a:latin typeface="Arimo"/>
                <a:ea typeface="Arimo"/>
                <a:cs typeface="Arimo"/>
                <a:sym typeface="Arimo"/>
              </a:endParaRPr>
            </a:p>
          </p:txBody>
        </p:sp>
      </p:grpSp>
      <p:grpSp>
        <p:nvGrpSpPr>
          <p:cNvPr id="25" name="Group 25"/>
          <p:cNvGrpSpPr/>
          <p:nvPr/>
        </p:nvGrpSpPr>
        <p:grpSpPr>
          <a:xfrm>
            <a:off x="5725021" y="2133790"/>
            <a:ext cx="2213316" cy="692498"/>
            <a:chOff x="0" y="0"/>
            <a:chExt cx="2951088" cy="923330"/>
          </a:xfrm>
        </p:grpSpPr>
        <p:sp>
          <p:nvSpPr>
            <p:cNvPr id="26" name="Freeform 26"/>
            <p:cNvSpPr/>
            <p:nvPr/>
          </p:nvSpPr>
          <p:spPr>
            <a:xfrm>
              <a:off x="0" y="0"/>
              <a:ext cx="2951088" cy="923330"/>
            </a:xfrm>
            <a:custGeom>
              <a:avLst/>
              <a:gdLst/>
              <a:ahLst/>
              <a:cxnLst/>
              <a:rect l="l" t="t" r="r" b="b"/>
              <a:pathLst>
                <a:path w="2951088" h="923330">
                  <a:moveTo>
                    <a:pt x="0" y="0"/>
                  </a:moveTo>
                  <a:lnTo>
                    <a:pt x="2951088" y="0"/>
                  </a:lnTo>
                  <a:lnTo>
                    <a:pt x="2951088" y="923330"/>
                  </a:lnTo>
                  <a:lnTo>
                    <a:pt x="0" y="923330"/>
                  </a:lnTo>
                  <a:close/>
                </a:path>
              </a:pathLst>
            </a:custGeom>
            <a:solidFill>
              <a:srgbClr val="000000">
                <a:alpha val="0"/>
              </a:srgbClr>
            </a:solidFill>
          </p:spPr>
        </p:sp>
        <p:sp>
          <p:nvSpPr>
            <p:cNvPr id="27" name="TextBox 27"/>
            <p:cNvSpPr txBox="1"/>
            <p:nvPr/>
          </p:nvSpPr>
          <p:spPr>
            <a:xfrm>
              <a:off x="0" y="-19050"/>
              <a:ext cx="2951088" cy="942380"/>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In-memory/vector database</a:t>
              </a:r>
            </a:p>
          </p:txBody>
        </p:sp>
      </p:grpSp>
      <p:grpSp>
        <p:nvGrpSpPr>
          <p:cNvPr id="28" name="Group 28"/>
          <p:cNvGrpSpPr/>
          <p:nvPr/>
        </p:nvGrpSpPr>
        <p:grpSpPr>
          <a:xfrm>
            <a:off x="5956040" y="890590"/>
            <a:ext cx="1636453" cy="1266873"/>
            <a:chOff x="0" y="0"/>
            <a:chExt cx="2181938" cy="1689164"/>
          </a:xfrm>
        </p:grpSpPr>
        <p:sp>
          <p:nvSpPr>
            <p:cNvPr id="29" name="Freeform 29"/>
            <p:cNvSpPr/>
            <p:nvPr/>
          </p:nvSpPr>
          <p:spPr>
            <a:xfrm>
              <a:off x="6350" y="215900"/>
              <a:ext cx="2169160" cy="1466850"/>
            </a:xfrm>
            <a:custGeom>
              <a:avLst/>
              <a:gdLst/>
              <a:ahLst/>
              <a:cxnLst/>
              <a:rect l="l" t="t" r="r" b="b"/>
              <a:pathLst>
                <a:path w="2169160" h="1466850">
                  <a:moveTo>
                    <a:pt x="0" y="0"/>
                  </a:moveTo>
                  <a:cubicBezTo>
                    <a:pt x="0" y="115697"/>
                    <a:pt x="485648" y="209550"/>
                    <a:pt x="1084580" y="209550"/>
                  </a:cubicBezTo>
                  <a:cubicBezTo>
                    <a:pt x="1683512" y="209550"/>
                    <a:pt x="2169160" y="115697"/>
                    <a:pt x="2169160" y="0"/>
                  </a:cubicBezTo>
                  <a:lnTo>
                    <a:pt x="2169160" y="1257300"/>
                  </a:lnTo>
                  <a:cubicBezTo>
                    <a:pt x="2169160" y="1372997"/>
                    <a:pt x="1683512" y="1466850"/>
                    <a:pt x="1084580" y="1466850"/>
                  </a:cubicBezTo>
                  <a:cubicBezTo>
                    <a:pt x="485648" y="1466850"/>
                    <a:pt x="0" y="1373124"/>
                    <a:pt x="0" y="1257300"/>
                  </a:cubicBezTo>
                  <a:close/>
                </a:path>
              </a:pathLst>
            </a:custGeom>
            <a:solidFill>
              <a:srgbClr val="FFB666">
                <a:alpha val="10196"/>
              </a:srgbClr>
            </a:solidFill>
          </p:spPr>
        </p:sp>
        <p:sp>
          <p:nvSpPr>
            <p:cNvPr id="30" name="Freeform 30"/>
            <p:cNvSpPr/>
            <p:nvPr/>
          </p:nvSpPr>
          <p:spPr>
            <a:xfrm>
              <a:off x="6350" y="6350"/>
              <a:ext cx="2169160" cy="419100"/>
            </a:xfrm>
            <a:custGeom>
              <a:avLst/>
              <a:gdLst/>
              <a:ahLst/>
              <a:cxnLst/>
              <a:rect l="l" t="t" r="r" b="b"/>
              <a:pathLst>
                <a:path w="2169160" h="419100">
                  <a:moveTo>
                    <a:pt x="0" y="209550"/>
                  </a:moveTo>
                  <a:cubicBezTo>
                    <a:pt x="0" y="93853"/>
                    <a:pt x="485648" y="0"/>
                    <a:pt x="1084580" y="0"/>
                  </a:cubicBezTo>
                  <a:cubicBezTo>
                    <a:pt x="1683512" y="0"/>
                    <a:pt x="2169160" y="93853"/>
                    <a:pt x="2169160" y="209550"/>
                  </a:cubicBezTo>
                  <a:cubicBezTo>
                    <a:pt x="2169160" y="325247"/>
                    <a:pt x="1683512" y="419100"/>
                    <a:pt x="1084580" y="419100"/>
                  </a:cubicBezTo>
                  <a:cubicBezTo>
                    <a:pt x="485648" y="419100"/>
                    <a:pt x="0" y="325247"/>
                    <a:pt x="0" y="209550"/>
                  </a:cubicBezTo>
                  <a:close/>
                </a:path>
              </a:pathLst>
            </a:custGeom>
            <a:solidFill>
              <a:srgbClr val="FFD3A3">
                <a:alpha val="10196"/>
              </a:srgbClr>
            </a:solidFill>
          </p:spPr>
        </p:sp>
        <p:sp>
          <p:nvSpPr>
            <p:cNvPr id="31" name="Freeform 31"/>
            <p:cNvSpPr/>
            <p:nvPr/>
          </p:nvSpPr>
          <p:spPr>
            <a:xfrm>
              <a:off x="6350" y="6350"/>
              <a:ext cx="2169287" cy="1676400"/>
            </a:xfrm>
            <a:custGeom>
              <a:avLst/>
              <a:gdLst/>
              <a:ahLst/>
              <a:cxnLst/>
              <a:rect l="l" t="t" r="r" b="b"/>
              <a:pathLst>
                <a:path w="2169287" h="1676400">
                  <a:moveTo>
                    <a:pt x="2169287" y="209550"/>
                  </a:moveTo>
                  <a:cubicBezTo>
                    <a:pt x="2169287" y="325247"/>
                    <a:pt x="1683639" y="419100"/>
                    <a:pt x="1084707" y="419100"/>
                  </a:cubicBezTo>
                  <a:cubicBezTo>
                    <a:pt x="485775" y="419100"/>
                    <a:pt x="0" y="325247"/>
                    <a:pt x="0" y="209550"/>
                  </a:cubicBezTo>
                  <a:cubicBezTo>
                    <a:pt x="0" y="93853"/>
                    <a:pt x="485648" y="0"/>
                    <a:pt x="1084580" y="0"/>
                  </a:cubicBezTo>
                  <a:cubicBezTo>
                    <a:pt x="1683512" y="0"/>
                    <a:pt x="2169160" y="93853"/>
                    <a:pt x="2169160" y="209550"/>
                  </a:cubicBezTo>
                  <a:lnTo>
                    <a:pt x="2169160" y="1466850"/>
                  </a:lnTo>
                  <a:cubicBezTo>
                    <a:pt x="2169160" y="1582547"/>
                    <a:pt x="1683512" y="1676400"/>
                    <a:pt x="1084580" y="1676400"/>
                  </a:cubicBezTo>
                  <a:cubicBezTo>
                    <a:pt x="485648" y="1676400"/>
                    <a:pt x="0" y="1582674"/>
                    <a:pt x="0" y="1466850"/>
                  </a:cubicBezTo>
                  <a:lnTo>
                    <a:pt x="0" y="209550"/>
                  </a:lnTo>
                </a:path>
              </a:pathLst>
            </a:custGeom>
            <a:solidFill>
              <a:srgbClr val="000000">
                <a:alpha val="0"/>
              </a:srgbClr>
            </a:solidFill>
          </p:spPr>
        </p:sp>
        <p:sp>
          <p:nvSpPr>
            <p:cNvPr id="32" name="Freeform 32"/>
            <p:cNvSpPr/>
            <p:nvPr/>
          </p:nvSpPr>
          <p:spPr>
            <a:xfrm>
              <a:off x="0" y="209550"/>
              <a:ext cx="2181860" cy="1479550"/>
            </a:xfrm>
            <a:custGeom>
              <a:avLst/>
              <a:gdLst/>
              <a:ahLst/>
              <a:cxnLst/>
              <a:rect l="l" t="t" r="r" b="b"/>
              <a:pathLst>
                <a:path w="2181860" h="1479550">
                  <a:moveTo>
                    <a:pt x="0" y="6350"/>
                  </a:moveTo>
                  <a:cubicBezTo>
                    <a:pt x="0" y="2794"/>
                    <a:pt x="2794" y="0"/>
                    <a:pt x="6350" y="0"/>
                  </a:cubicBezTo>
                  <a:cubicBezTo>
                    <a:pt x="9906" y="0"/>
                    <a:pt x="12700" y="2794"/>
                    <a:pt x="12700" y="6350"/>
                  </a:cubicBezTo>
                  <a:cubicBezTo>
                    <a:pt x="12700" y="113919"/>
                    <a:pt x="486664" y="209550"/>
                    <a:pt x="1090930" y="209550"/>
                  </a:cubicBezTo>
                  <a:lnTo>
                    <a:pt x="1090930" y="215900"/>
                  </a:lnTo>
                  <a:lnTo>
                    <a:pt x="1090930" y="209550"/>
                  </a:lnTo>
                  <a:cubicBezTo>
                    <a:pt x="1695196" y="209550"/>
                    <a:pt x="2169160" y="113919"/>
                    <a:pt x="2169160" y="6350"/>
                  </a:cubicBezTo>
                  <a:lnTo>
                    <a:pt x="2175510" y="6350"/>
                  </a:lnTo>
                  <a:lnTo>
                    <a:pt x="2181860" y="6350"/>
                  </a:lnTo>
                  <a:lnTo>
                    <a:pt x="2181860" y="1263650"/>
                  </a:lnTo>
                  <a:lnTo>
                    <a:pt x="2175510" y="1263650"/>
                  </a:lnTo>
                  <a:lnTo>
                    <a:pt x="2181860" y="1263650"/>
                  </a:lnTo>
                  <a:cubicBezTo>
                    <a:pt x="2181860" y="1387602"/>
                    <a:pt x="1684655" y="1479550"/>
                    <a:pt x="1090930" y="1479550"/>
                  </a:cubicBezTo>
                  <a:lnTo>
                    <a:pt x="1090930" y="1473200"/>
                  </a:lnTo>
                  <a:lnTo>
                    <a:pt x="1090930" y="1479550"/>
                  </a:lnTo>
                  <a:cubicBezTo>
                    <a:pt x="497205" y="1479550"/>
                    <a:pt x="0" y="1387475"/>
                    <a:pt x="0" y="1263650"/>
                  </a:cubicBezTo>
                  <a:lnTo>
                    <a:pt x="0" y="6350"/>
                  </a:lnTo>
                  <a:lnTo>
                    <a:pt x="6350" y="6350"/>
                  </a:lnTo>
                  <a:lnTo>
                    <a:pt x="0" y="6350"/>
                  </a:lnTo>
                  <a:moveTo>
                    <a:pt x="12700" y="6350"/>
                  </a:moveTo>
                  <a:lnTo>
                    <a:pt x="12700" y="1263650"/>
                  </a:lnTo>
                  <a:lnTo>
                    <a:pt x="6350" y="1263650"/>
                  </a:lnTo>
                  <a:lnTo>
                    <a:pt x="12700" y="1263650"/>
                  </a:lnTo>
                  <a:cubicBezTo>
                    <a:pt x="12700" y="1371219"/>
                    <a:pt x="486664" y="1466850"/>
                    <a:pt x="1090930" y="1466850"/>
                  </a:cubicBezTo>
                  <a:cubicBezTo>
                    <a:pt x="1695196" y="1466850"/>
                    <a:pt x="2169160" y="1371219"/>
                    <a:pt x="2169160" y="1263650"/>
                  </a:cubicBezTo>
                  <a:lnTo>
                    <a:pt x="2169160" y="6350"/>
                  </a:lnTo>
                  <a:cubicBezTo>
                    <a:pt x="2169160" y="2794"/>
                    <a:pt x="2171954" y="0"/>
                    <a:pt x="2175510" y="0"/>
                  </a:cubicBezTo>
                  <a:cubicBezTo>
                    <a:pt x="2179066" y="0"/>
                    <a:pt x="2181860" y="2794"/>
                    <a:pt x="2181860" y="6350"/>
                  </a:cubicBezTo>
                  <a:cubicBezTo>
                    <a:pt x="2181860" y="130302"/>
                    <a:pt x="1684655" y="222250"/>
                    <a:pt x="1090930" y="222250"/>
                  </a:cubicBezTo>
                  <a:cubicBezTo>
                    <a:pt x="497205" y="222250"/>
                    <a:pt x="0" y="130302"/>
                    <a:pt x="0" y="6350"/>
                  </a:cubicBezTo>
                  <a:lnTo>
                    <a:pt x="6350" y="6350"/>
                  </a:lnTo>
                  <a:lnTo>
                    <a:pt x="12700" y="6350"/>
                  </a:lnTo>
                  <a:close/>
                </a:path>
              </a:pathLst>
            </a:custGeom>
            <a:solidFill>
              <a:srgbClr val="FFB666">
                <a:alpha val="5882"/>
              </a:srgbClr>
            </a:solidFill>
          </p:spPr>
        </p:sp>
        <p:sp>
          <p:nvSpPr>
            <p:cNvPr id="33" name="Freeform 33"/>
            <p:cNvSpPr/>
            <p:nvPr/>
          </p:nvSpPr>
          <p:spPr>
            <a:xfrm>
              <a:off x="0" y="0"/>
              <a:ext cx="2181860" cy="431800"/>
            </a:xfrm>
            <a:custGeom>
              <a:avLst/>
              <a:gdLst/>
              <a:ahLst/>
              <a:cxnLst/>
              <a:rect l="l" t="t" r="r" b="b"/>
              <a:pathLst>
                <a:path w="2181860" h="431800">
                  <a:moveTo>
                    <a:pt x="0" y="215900"/>
                  </a:moveTo>
                  <a:lnTo>
                    <a:pt x="6350" y="215900"/>
                  </a:lnTo>
                  <a:lnTo>
                    <a:pt x="0" y="215900"/>
                  </a:lnTo>
                  <a:cubicBezTo>
                    <a:pt x="0" y="92075"/>
                    <a:pt x="497205" y="0"/>
                    <a:pt x="1090930" y="0"/>
                  </a:cubicBezTo>
                  <a:cubicBezTo>
                    <a:pt x="1684655" y="0"/>
                    <a:pt x="2181860" y="92075"/>
                    <a:pt x="2181860" y="215900"/>
                  </a:cubicBezTo>
                  <a:lnTo>
                    <a:pt x="2175510" y="215900"/>
                  </a:lnTo>
                  <a:lnTo>
                    <a:pt x="2181860" y="215900"/>
                  </a:lnTo>
                  <a:cubicBezTo>
                    <a:pt x="2181860" y="339852"/>
                    <a:pt x="1684655" y="431800"/>
                    <a:pt x="1090930" y="431800"/>
                  </a:cubicBezTo>
                  <a:lnTo>
                    <a:pt x="1090930" y="425450"/>
                  </a:lnTo>
                  <a:lnTo>
                    <a:pt x="1090930" y="431800"/>
                  </a:lnTo>
                  <a:cubicBezTo>
                    <a:pt x="497205" y="431800"/>
                    <a:pt x="0" y="339852"/>
                    <a:pt x="0" y="215900"/>
                  </a:cubicBezTo>
                  <a:lnTo>
                    <a:pt x="6350" y="215900"/>
                  </a:lnTo>
                  <a:lnTo>
                    <a:pt x="12700" y="215900"/>
                  </a:lnTo>
                  <a:lnTo>
                    <a:pt x="6350" y="215900"/>
                  </a:lnTo>
                  <a:lnTo>
                    <a:pt x="0" y="215900"/>
                  </a:lnTo>
                  <a:moveTo>
                    <a:pt x="12700" y="215900"/>
                  </a:moveTo>
                  <a:cubicBezTo>
                    <a:pt x="12700" y="219456"/>
                    <a:pt x="9906" y="222250"/>
                    <a:pt x="6350" y="222250"/>
                  </a:cubicBezTo>
                  <a:cubicBezTo>
                    <a:pt x="2794" y="222250"/>
                    <a:pt x="0" y="219456"/>
                    <a:pt x="0" y="215900"/>
                  </a:cubicBezTo>
                  <a:cubicBezTo>
                    <a:pt x="0" y="212344"/>
                    <a:pt x="2794" y="209550"/>
                    <a:pt x="6350" y="209550"/>
                  </a:cubicBezTo>
                  <a:cubicBezTo>
                    <a:pt x="9906" y="209550"/>
                    <a:pt x="12700" y="212344"/>
                    <a:pt x="12700" y="215900"/>
                  </a:cubicBezTo>
                  <a:cubicBezTo>
                    <a:pt x="12700" y="323469"/>
                    <a:pt x="486664" y="419100"/>
                    <a:pt x="1090930" y="419100"/>
                  </a:cubicBezTo>
                  <a:cubicBezTo>
                    <a:pt x="1695196" y="419100"/>
                    <a:pt x="2169160" y="323469"/>
                    <a:pt x="2169160" y="215900"/>
                  </a:cubicBezTo>
                  <a:cubicBezTo>
                    <a:pt x="2169160" y="108331"/>
                    <a:pt x="1695196" y="12700"/>
                    <a:pt x="1090930" y="12700"/>
                  </a:cubicBezTo>
                  <a:lnTo>
                    <a:pt x="1090930" y="6350"/>
                  </a:lnTo>
                  <a:lnTo>
                    <a:pt x="1090930" y="12700"/>
                  </a:lnTo>
                  <a:cubicBezTo>
                    <a:pt x="486664" y="12700"/>
                    <a:pt x="12700" y="108331"/>
                    <a:pt x="12700" y="215900"/>
                  </a:cubicBezTo>
                  <a:close/>
                </a:path>
              </a:pathLst>
            </a:custGeom>
            <a:solidFill>
              <a:srgbClr val="FFB666">
                <a:alpha val="5882"/>
              </a:srgbClr>
            </a:solidFill>
          </p:spPr>
        </p:sp>
        <p:sp>
          <p:nvSpPr>
            <p:cNvPr id="34" name="Freeform 34"/>
            <p:cNvSpPr/>
            <p:nvPr/>
          </p:nvSpPr>
          <p:spPr>
            <a:xfrm>
              <a:off x="0" y="0"/>
              <a:ext cx="2181987" cy="1689100"/>
            </a:xfrm>
            <a:custGeom>
              <a:avLst/>
              <a:gdLst/>
              <a:ahLst/>
              <a:cxnLst/>
              <a:rect l="l" t="t" r="r" b="b"/>
              <a:pathLst>
                <a:path w="2181987" h="1689100">
                  <a:moveTo>
                    <a:pt x="2181987" y="215900"/>
                  </a:moveTo>
                  <a:cubicBezTo>
                    <a:pt x="2181987" y="339852"/>
                    <a:pt x="1684782" y="431800"/>
                    <a:pt x="1091057" y="431800"/>
                  </a:cubicBezTo>
                  <a:lnTo>
                    <a:pt x="1091057" y="425450"/>
                  </a:lnTo>
                  <a:lnTo>
                    <a:pt x="1091057" y="431800"/>
                  </a:lnTo>
                  <a:cubicBezTo>
                    <a:pt x="497205" y="431800"/>
                    <a:pt x="0" y="339852"/>
                    <a:pt x="0" y="215900"/>
                  </a:cubicBezTo>
                  <a:lnTo>
                    <a:pt x="6350" y="215900"/>
                  </a:lnTo>
                  <a:lnTo>
                    <a:pt x="0" y="215900"/>
                  </a:lnTo>
                  <a:cubicBezTo>
                    <a:pt x="0" y="92075"/>
                    <a:pt x="497205" y="0"/>
                    <a:pt x="1090930" y="0"/>
                  </a:cubicBezTo>
                  <a:cubicBezTo>
                    <a:pt x="1684655" y="0"/>
                    <a:pt x="2181860" y="92075"/>
                    <a:pt x="2181860" y="215900"/>
                  </a:cubicBezTo>
                  <a:lnTo>
                    <a:pt x="2175510" y="215900"/>
                  </a:lnTo>
                  <a:lnTo>
                    <a:pt x="2181860" y="215900"/>
                  </a:lnTo>
                  <a:lnTo>
                    <a:pt x="2181860" y="1473200"/>
                  </a:lnTo>
                  <a:lnTo>
                    <a:pt x="2175510" y="1473200"/>
                  </a:lnTo>
                  <a:lnTo>
                    <a:pt x="2181860" y="1473200"/>
                  </a:lnTo>
                  <a:cubicBezTo>
                    <a:pt x="2181860" y="1597152"/>
                    <a:pt x="1684655" y="1689100"/>
                    <a:pt x="1090930" y="1689100"/>
                  </a:cubicBezTo>
                  <a:lnTo>
                    <a:pt x="1090930" y="1682750"/>
                  </a:lnTo>
                  <a:lnTo>
                    <a:pt x="1090930" y="1689100"/>
                  </a:lnTo>
                  <a:cubicBezTo>
                    <a:pt x="497205" y="1689100"/>
                    <a:pt x="0" y="1597025"/>
                    <a:pt x="0" y="1473200"/>
                  </a:cubicBezTo>
                  <a:lnTo>
                    <a:pt x="0" y="215900"/>
                  </a:lnTo>
                  <a:lnTo>
                    <a:pt x="12700" y="215900"/>
                  </a:lnTo>
                  <a:lnTo>
                    <a:pt x="12700" y="1473200"/>
                  </a:lnTo>
                  <a:lnTo>
                    <a:pt x="6350" y="1473200"/>
                  </a:lnTo>
                  <a:lnTo>
                    <a:pt x="12700" y="1473200"/>
                  </a:lnTo>
                  <a:cubicBezTo>
                    <a:pt x="12700" y="1580769"/>
                    <a:pt x="486664" y="1676400"/>
                    <a:pt x="1090930" y="1676400"/>
                  </a:cubicBezTo>
                  <a:cubicBezTo>
                    <a:pt x="1695196" y="1676400"/>
                    <a:pt x="2169160" y="1580769"/>
                    <a:pt x="2169160" y="1473200"/>
                  </a:cubicBezTo>
                  <a:lnTo>
                    <a:pt x="2169160" y="215900"/>
                  </a:lnTo>
                  <a:cubicBezTo>
                    <a:pt x="2169160" y="108331"/>
                    <a:pt x="1695196" y="12700"/>
                    <a:pt x="1090930" y="12700"/>
                  </a:cubicBezTo>
                  <a:lnTo>
                    <a:pt x="1090930" y="6350"/>
                  </a:lnTo>
                  <a:lnTo>
                    <a:pt x="1090930" y="12700"/>
                  </a:lnTo>
                  <a:cubicBezTo>
                    <a:pt x="486664" y="12700"/>
                    <a:pt x="12700" y="108331"/>
                    <a:pt x="12700" y="215900"/>
                  </a:cubicBezTo>
                  <a:lnTo>
                    <a:pt x="6350" y="215900"/>
                  </a:lnTo>
                  <a:lnTo>
                    <a:pt x="12700" y="215900"/>
                  </a:lnTo>
                  <a:cubicBezTo>
                    <a:pt x="12700" y="323469"/>
                    <a:pt x="486664" y="419100"/>
                    <a:pt x="1090930" y="419100"/>
                  </a:cubicBezTo>
                  <a:cubicBezTo>
                    <a:pt x="1695196" y="419100"/>
                    <a:pt x="2169160" y="323469"/>
                    <a:pt x="2169160" y="215900"/>
                  </a:cubicBezTo>
                  <a:close/>
                </a:path>
              </a:pathLst>
            </a:custGeom>
            <a:solidFill>
              <a:srgbClr val="FFB666">
                <a:alpha val="5882"/>
              </a:srgbClr>
            </a:solidFill>
          </p:spPr>
        </p:sp>
      </p:grpSp>
      <p:grpSp>
        <p:nvGrpSpPr>
          <p:cNvPr id="35" name="Group 35"/>
          <p:cNvGrpSpPr/>
          <p:nvPr/>
        </p:nvGrpSpPr>
        <p:grpSpPr>
          <a:xfrm>
            <a:off x="6231449" y="1066987"/>
            <a:ext cx="1104550" cy="960803"/>
            <a:chOff x="0" y="0"/>
            <a:chExt cx="1472734" cy="1281070"/>
          </a:xfrm>
        </p:grpSpPr>
        <p:sp>
          <p:nvSpPr>
            <p:cNvPr id="36" name="Freeform 36"/>
            <p:cNvSpPr/>
            <p:nvPr/>
          </p:nvSpPr>
          <p:spPr>
            <a:xfrm>
              <a:off x="0" y="0"/>
              <a:ext cx="1472819" cy="1323721"/>
            </a:xfrm>
            <a:custGeom>
              <a:avLst/>
              <a:gdLst/>
              <a:ahLst/>
              <a:cxnLst/>
              <a:rect l="l" t="t" r="r" b="b"/>
              <a:pathLst>
                <a:path w="1472819" h="1323721">
                  <a:moveTo>
                    <a:pt x="35687" y="1178433"/>
                  </a:moveTo>
                  <a:cubicBezTo>
                    <a:pt x="369951" y="1264158"/>
                    <a:pt x="513461" y="1205992"/>
                    <a:pt x="683895" y="1137666"/>
                  </a:cubicBezTo>
                  <a:cubicBezTo>
                    <a:pt x="820674" y="1082802"/>
                    <a:pt x="974725" y="1021080"/>
                    <a:pt x="1247267" y="1021080"/>
                  </a:cubicBezTo>
                  <a:lnTo>
                    <a:pt x="1247267" y="1049655"/>
                  </a:lnTo>
                  <a:lnTo>
                    <a:pt x="1218692" y="1049655"/>
                  </a:lnTo>
                  <a:lnTo>
                    <a:pt x="1218692" y="236855"/>
                  </a:lnTo>
                  <a:lnTo>
                    <a:pt x="1247267" y="236855"/>
                  </a:lnTo>
                  <a:lnTo>
                    <a:pt x="1247267" y="265430"/>
                  </a:lnTo>
                  <a:lnTo>
                    <a:pt x="28575" y="265430"/>
                  </a:lnTo>
                  <a:lnTo>
                    <a:pt x="28575" y="236855"/>
                  </a:lnTo>
                  <a:lnTo>
                    <a:pt x="57150" y="236855"/>
                  </a:lnTo>
                  <a:lnTo>
                    <a:pt x="57150" y="1206119"/>
                  </a:lnTo>
                  <a:lnTo>
                    <a:pt x="28575" y="1206119"/>
                  </a:lnTo>
                  <a:lnTo>
                    <a:pt x="35687" y="1178433"/>
                  </a:lnTo>
                  <a:moveTo>
                    <a:pt x="21463" y="1233805"/>
                  </a:moveTo>
                  <a:cubicBezTo>
                    <a:pt x="8890" y="1230630"/>
                    <a:pt x="0" y="1219200"/>
                    <a:pt x="0" y="1206119"/>
                  </a:cubicBezTo>
                  <a:lnTo>
                    <a:pt x="0" y="236855"/>
                  </a:lnTo>
                  <a:cubicBezTo>
                    <a:pt x="0" y="220980"/>
                    <a:pt x="12827" y="208280"/>
                    <a:pt x="28575" y="208280"/>
                  </a:cubicBezTo>
                  <a:lnTo>
                    <a:pt x="1247267" y="208280"/>
                  </a:lnTo>
                  <a:cubicBezTo>
                    <a:pt x="1263015" y="208280"/>
                    <a:pt x="1275842" y="221107"/>
                    <a:pt x="1275842" y="236855"/>
                  </a:cubicBezTo>
                  <a:lnTo>
                    <a:pt x="1275842" y="1049782"/>
                  </a:lnTo>
                  <a:cubicBezTo>
                    <a:pt x="1275842" y="1065530"/>
                    <a:pt x="1263015" y="1078357"/>
                    <a:pt x="1247267" y="1078357"/>
                  </a:cubicBezTo>
                  <a:cubicBezTo>
                    <a:pt x="985520" y="1078357"/>
                    <a:pt x="839597" y="1136904"/>
                    <a:pt x="705104" y="1190752"/>
                  </a:cubicBezTo>
                  <a:cubicBezTo>
                    <a:pt x="528193" y="1261618"/>
                    <a:pt x="371602" y="1323721"/>
                    <a:pt x="21463" y="1233805"/>
                  </a:cubicBezTo>
                  <a:close/>
                  <a:moveTo>
                    <a:pt x="100330" y="236855"/>
                  </a:moveTo>
                  <a:lnTo>
                    <a:pt x="100330" y="131445"/>
                  </a:lnTo>
                  <a:cubicBezTo>
                    <a:pt x="100330" y="115697"/>
                    <a:pt x="113157" y="102870"/>
                    <a:pt x="128905" y="102870"/>
                  </a:cubicBezTo>
                  <a:lnTo>
                    <a:pt x="1339215" y="102870"/>
                  </a:lnTo>
                  <a:cubicBezTo>
                    <a:pt x="1354963" y="102870"/>
                    <a:pt x="1367790" y="115697"/>
                    <a:pt x="1367790" y="131445"/>
                  </a:cubicBezTo>
                  <a:lnTo>
                    <a:pt x="1367790" y="949452"/>
                  </a:lnTo>
                  <a:cubicBezTo>
                    <a:pt x="1367790" y="965200"/>
                    <a:pt x="1354963" y="978027"/>
                    <a:pt x="1339215" y="978027"/>
                  </a:cubicBezTo>
                  <a:cubicBezTo>
                    <a:pt x="1295019" y="978027"/>
                    <a:pt x="1250442" y="983488"/>
                    <a:pt x="1250569" y="983488"/>
                  </a:cubicBezTo>
                  <a:cubicBezTo>
                    <a:pt x="1242441" y="984504"/>
                    <a:pt x="1234313" y="981964"/>
                    <a:pt x="1228090" y="976503"/>
                  </a:cubicBezTo>
                  <a:cubicBezTo>
                    <a:pt x="1221867" y="971042"/>
                    <a:pt x="1218438" y="963295"/>
                    <a:pt x="1218438" y="955040"/>
                  </a:cubicBezTo>
                  <a:lnTo>
                    <a:pt x="1218438" y="236855"/>
                  </a:lnTo>
                  <a:lnTo>
                    <a:pt x="1247013" y="236855"/>
                  </a:lnTo>
                  <a:lnTo>
                    <a:pt x="1247013" y="265430"/>
                  </a:lnTo>
                  <a:lnTo>
                    <a:pt x="129032" y="265430"/>
                  </a:lnTo>
                  <a:cubicBezTo>
                    <a:pt x="113284" y="265430"/>
                    <a:pt x="100457" y="252603"/>
                    <a:pt x="100457" y="236855"/>
                  </a:cubicBezTo>
                  <a:moveTo>
                    <a:pt x="157607" y="236855"/>
                  </a:moveTo>
                  <a:lnTo>
                    <a:pt x="129032" y="236855"/>
                  </a:lnTo>
                  <a:lnTo>
                    <a:pt x="129032" y="208280"/>
                  </a:lnTo>
                  <a:lnTo>
                    <a:pt x="1247267" y="208280"/>
                  </a:lnTo>
                  <a:cubicBezTo>
                    <a:pt x="1263015" y="208280"/>
                    <a:pt x="1275842" y="221107"/>
                    <a:pt x="1275842" y="236855"/>
                  </a:cubicBezTo>
                  <a:lnTo>
                    <a:pt x="1275842" y="955167"/>
                  </a:lnTo>
                  <a:lnTo>
                    <a:pt x="1247267" y="955167"/>
                  </a:lnTo>
                  <a:lnTo>
                    <a:pt x="1243838" y="926846"/>
                  </a:lnTo>
                  <a:cubicBezTo>
                    <a:pt x="1244092" y="926846"/>
                    <a:pt x="1291590" y="921004"/>
                    <a:pt x="1339342" y="921004"/>
                  </a:cubicBezTo>
                  <a:lnTo>
                    <a:pt x="1339342" y="949579"/>
                  </a:lnTo>
                  <a:lnTo>
                    <a:pt x="1310767" y="949579"/>
                  </a:lnTo>
                  <a:lnTo>
                    <a:pt x="1310767" y="131445"/>
                  </a:lnTo>
                  <a:lnTo>
                    <a:pt x="1339342" y="131445"/>
                  </a:lnTo>
                  <a:lnTo>
                    <a:pt x="1339342" y="160020"/>
                  </a:lnTo>
                  <a:lnTo>
                    <a:pt x="129032" y="160020"/>
                  </a:lnTo>
                  <a:lnTo>
                    <a:pt x="129032" y="131445"/>
                  </a:lnTo>
                  <a:lnTo>
                    <a:pt x="157607" y="131445"/>
                  </a:lnTo>
                  <a:lnTo>
                    <a:pt x="157607" y="236855"/>
                  </a:lnTo>
                  <a:close/>
                  <a:moveTo>
                    <a:pt x="194818" y="131445"/>
                  </a:moveTo>
                  <a:lnTo>
                    <a:pt x="194818" y="28575"/>
                  </a:lnTo>
                  <a:cubicBezTo>
                    <a:pt x="194818" y="12827"/>
                    <a:pt x="207518" y="0"/>
                    <a:pt x="223393" y="0"/>
                  </a:cubicBezTo>
                  <a:lnTo>
                    <a:pt x="1444244" y="0"/>
                  </a:lnTo>
                  <a:cubicBezTo>
                    <a:pt x="1459992" y="0"/>
                    <a:pt x="1472819" y="12827"/>
                    <a:pt x="1472819" y="28575"/>
                  </a:cubicBezTo>
                  <a:lnTo>
                    <a:pt x="1472819" y="844042"/>
                  </a:lnTo>
                  <a:cubicBezTo>
                    <a:pt x="1472819" y="859790"/>
                    <a:pt x="1459992" y="872617"/>
                    <a:pt x="1444244" y="872617"/>
                  </a:cubicBezTo>
                  <a:cubicBezTo>
                    <a:pt x="1393063" y="872617"/>
                    <a:pt x="1341501" y="876808"/>
                    <a:pt x="1341755" y="876808"/>
                  </a:cubicBezTo>
                  <a:cubicBezTo>
                    <a:pt x="1333754" y="877443"/>
                    <a:pt x="1325880" y="874776"/>
                    <a:pt x="1320038" y="869315"/>
                  </a:cubicBezTo>
                  <a:cubicBezTo>
                    <a:pt x="1314196" y="863854"/>
                    <a:pt x="1310894" y="856234"/>
                    <a:pt x="1310894" y="848360"/>
                  </a:cubicBezTo>
                  <a:lnTo>
                    <a:pt x="1310894" y="131445"/>
                  </a:lnTo>
                  <a:lnTo>
                    <a:pt x="1339469" y="131445"/>
                  </a:lnTo>
                  <a:lnTo>
                    <a:pt x="1339469" y="160020"/>
                  </a:lnTo>
                  <a:lnTo>
                    <a:pt x="223393" y="160020"/>
                  </a:lnTo>
                  <a:cubicBezTo>
                    <a:pt x="207645" y="160020"/>
                    <a:pt x="194818" y="147193"/>
                    <a:pt x="194818" y="131445"/>
                  </a:cubicBezTo>
                  <a:moveTo>
                    <a:pt x="251968" y="131445"/>
                  </a:moveTo>
                  <a:lnTo>
                    <a:pt x="223393" y="131445"/>
                  </a:lnTo>
                  <a:lnTo>
                    <a:pt x="223393" y="102870"/>
                  </a:lnTo>
                  <a:lnTo>
                    <a:pt x="1339342" y="102870"/>
                  </a:lnTo>
                  <a:cubicBezTo>
                    <a:pt x="1355090" y="102870"/>
                    <a:pt x="1367917" y="115697"/>
                    <a:pt x="1367917" y="131445"/>
                  </a:cubicBezTo>
                  <a:lnTo>
                    <a:pt x="1367917" y="848360"/>
                  </a:lnTo>
                  <a:lnTo>
                    <a:pt x="1339342" y="848360"/>
                  </a:lnTo>
                  <a:lnTo>
                    <a:pt x="1337056" y="819912"/>
                  </a:lnTo>
                  <a:cubicBezTo>
                    <a:pt x="1337183" y="819912"/>
                    <a:pt x="1390650" y="815594"/>
                    <a:pt x="1444244" y="815594"/>
                  </a:cubicBezTo>
                  <a:lnTo>
                    <a:pt x="1444244" y="844169"/>
                  </a:lnTo>
                  <a:lnTo>
                    <a:pt x="1415669" y="844169"/>
                  </a:lnTo>
                  <a:lnTo>
                    <a:pt x="1415669" y="28575"/>
                  </a:lnTo>
                  <a:lnTo>
                    <a:pt x="1444244" y="28575"/>
                  </a:lnTo>
                  <a:lnTo>
                    <a:pt x="1444244" y="57150"/>
                  </a:lnTo>
                  <a:lnTo>
                    <a:pt x="223393" y="57150"/>
                  </a:lnTo>
                  <a:lnTo>
                    <a:pt x="223393" y="28575"/>
                  </a:lnTo>
                  <a:lnTo>
                    <a:pt x="251968" y="28575"/>
                  </a:lnTo>
                  <a:lnTo>
                    <a:pt x="251968" y="131445"/>
                  </a:lnTo>
                  <a:close/>
                </a:path>
              </a:pathLst>
            </a:custGeom>
            <a:solidFill>
              <a:srgbClr val="38EF7D"/>
            </a:solidFill>
          </p:spPr>
        </p:sp>
        <p:sp>
          <p:nvSpPr>
            <p:cNvPr id="37" name="Freeform 37"/>
            <p:cNvSpPr/>
            <p:nvPr/>
          </p:nvSpPr>
          <p:spPr>
            <a:xfrm>
              <a:off x="0" y="0"/>
              <a:ext cx="1472819" cy="1278509"/>
            </a:xfrm>
            <a:custGeom>
              <a:avLst/>
              <a:gdLst/>
              <a:ahLst/>
              <a:cxnLst/>
              <a:rect l="l" t="t" r="r" b="b"/>
              <a:pathLst>
                <a:path w="1472819" h="1278509">
                  <a:moveTo>
                    <a:pt x="28575" y="208280"/>
                  </a:moveTo>
                  <a:lnTo>
                    <a:pt x="1247267" y="208280"/>
                  </a:lnTo>
                  <a:cubicBezTo>
                    <a:pt x="1263015" y="208280"/>
                    <a:pt x="1275842" y="221107"/>
                    <a:pt x="1275842" y="236855"/>
                  </a:cubicBezTo>
                  <a:lnTo>
                    <a:pt x="1275842" y="1049782"/>
                  </a:lnTo>
                  <a:cubicBezTo>
                    <a:pt x="1275842" y="1065530"/>
                    <a:pt x="1263015" y="1078357"/>
                    <a:pt x="1247267" y="1078357"/>
                  </a:cubicBezTo>
                  <a:cubicBezTo>
                    <a:pt x="985520" y="1078357"/>
                    <a:pt x="839597" y="1136904"/>
                    <a:pt x="705104" y="1190752"/>
                  </a:cubicBezTo>
                  <a:cubicBezTo>
                    <a:pt x="593090" y="1235583"/>
                    <a:pt x="486664" y="1278509"/>
                    <a:pt x="330835" y="1278509"/>
                  </a:cubicBezTo>
                  <a:cubicBezTo>
                    <a:pt x="245110" y="1278509"/>
                    <a:pt x="145161" y="1265555"/>
                    <a:pt x="21463" y="1233805"/>
                  </a:cubicBezTo>
                  <a:cubicBezTo>
                    <a:pt x="8890" y="1230630"/>
                    <a:pt x="0" y="1219200"/>
                    <a:pt x="0" y="1206119"/>
                  </a:cubicBezTo>
                  <a:lnTo>
                    <a:pt x="0" y="236855"/>
                  </a:lnTo>
                  <a:cubicBezTo>
                    <a:pt x="0" y="220980"/>
                    <a:pt x="12827" y="208280"/>
                    <a:pt x="28575" y="208280"/>
                  </a:cubicBezTo>
                  <a:moveTo>
                    <a:pt x="28575" y="265430"/>
                  </a:moveTo>
                  <a:lnTo>
                    <a:pt x="28575" y="236855"/>
                  </a:lnTo>
                  <a:lnTo>
                    <a:pt x="57150" y="236855"/>
                  </a:lnTo>
                  <a:lnTo>
                    <a:pt x="57150" y="1206119"/>
                  </a:lnTo>
                  <a:lnTo>
                    <a:pt x="28575" y="1206119"/>
                  </a:lnTo>
                  <a:lnTo>
                    <a:pt x="35687" y="1178433"/>
                  </a:lnTo>
                  <a:cubicBezTo>
                    <a:pt x="155829" y="1209294"/>
                    <a:pt x="250825" y="1221359"/>
                    <a:pt x="330835" y="1221359"/>
                  </a:cubicBezTo>
                  <a:cubicBezTo>
                    <a:pt x="474726" y="1221359"/>
                    <a:pt x="572262" y="1182497"/>
                    <a:pt x="683895" y="1137666"/>
                  </a:cubicBezTo>
                  <a:cubicBezTo>
                    <a:pt x="820674" y="1082802"/>
                    <a:pt x="974725" y="1021080"/>
                    <a:pt x="1247267" y="1021080"/>
                  </a:cubicBezTo>
                  <a:lnTo>
                    <a:pt x="1247267" y="1049655"/>
                  </a:lnTo>
                  <a:lnTo>
                    <a:pt x="1218692" y="1049655"/>
                  </a:lnTo>
                  <a:lnTo>
                    <a:pt x="1218692" y="236855"/>
                  </a:lnTo>
                  <a:lnTo>
                    <a:pt x="1247267" y="236855"/>
                  </a:lnTo>
                  <a:lnTo>
                    <a:pt x="1247267" y="265430"/>
                  </a:lnTo>
                  <a:lnTo>
                    <a:pt x="28575" y="265430"/>
                  </a:lnTo>
                  <a:close/>
                  <a:moveTo>
                    <a:pt x="100457" y="236855"/>
                  </a:moveTo>
                  <a:lnTo>
                    <a:pt x="100457" y="131445"/>
                  </a:lnTo>
                  <a:cubicBezTo>
                    <a:pt x="100457" y="115697"/>
                    <a:pt x="113284" y="102870"/>
                    <a:pt x="129032" y="102870"/>
                  </a:cubicBezTo>
                  <a:lnTo>
                    <a:pt x="1339342" y="102870"/>
                  </a:lnTo>
                  <a:cubicBezTo>
                    <a:pt x="1355090" y="102870"/>
                    <a:pt x="1367917" y="115697"/>
                    <a:pt x="1367917" y="131445"/>
                  </a:cubicBezTo>
                  <a:lnTo>
                    <a:pt x="1367917" y="949452"/>
                  </a:lnTo>
                  <a:cubicBezTo>
                    <a:pt x="1367917" y="965200"/>
                    <a:pt x="1355090" y="978027"/>
                    <a:pt x="1339342" y="978027"/>
                  </a:cubicBezTo>
                  <a:cubicBezTo>
                    <a:pt x="1295146" y="978027"/>
                    <a:pt x="1250569" y="983488"/>
                    <a:pt x="1250696" y="983488"/>
                  </a:cubicBezTo>
                  <a:lnTo>
                    <a:pt x="1243711" y="926719"/>
                  </a:lnTo>
                  <a:cubicBezTo>
                    <a:pt x="1243965" y="926719"/>
                    <a:pt x="1291463" y="920877"/>
                    <a:pt x="1339215" y="920877"/>
                  </a:cubicBezTo>
                  <a:lnTo>
                    <a:pt x="1339215" y="949452"/>
                  </a:lnTo>
                  <a:lnTo>
                    <a:pt x="1310640" y="949452"/>
                  </a:lnTo>
                  <a:lnTo>
                    <a:pt x="1310640" y="131445"/>
                  </a:lnTo>
                  <a:lnTo>
                    <a:pt x="1339215" y="131445"/>
                  </a:lnTo>
                  <a:lnTo>
                    <a:pt x="1339215" y="160020"/>
                  </a:lnTo>
                  <a:lnTo>
                    <a:pt x="129032" y="160020"/>
                  </a:lnTo>
                  <a:lnTo>
                    <a:pt x="129032" y="131445"/>
                  </a:lnTo>
                  <a:lnTo>
                    <a:pt x="157607" y="131445"/>
                  </a:lnTo>
                  <a:lnTo>
                    <a:pt x="157607" y="236855"/>
                  </a:lnTo>
                  <a:close/>
                  <a:moveTo>
                    <a:pt x="251968" y="131445"/>
                  </a:moveTo>
                  <a:lnTo>
                    <a:pt x="251968" y="28575"/>
                  </a:lnTo>
                  <a:cubicBezTo>
                    <a:pt x="194818" y="12827"/>
                    <a:pt x="207518" y="0"/>
                    <a:pt x="223393" y="0"/>
                  </a:cubicBezTo>
                  <a:lnTo>
                    <a:pt x="1444244" y="0"/>
                  </a:lnTo>
                  <a:cubicBezTo>
                    <a:pt x="1459992" y="0"/>
                    <a:pt x="1472819" y="12827"/>
                    <a:pt x="1472819" y="28575"/>
                  </a:cubicBezTo>
                  <a:lnTo>
                    <a:pt x="1472819" y="844042"/>
                  </a:lnTo>
                  <a:cubicBezTo>
                    <a:pt x="1472819" y="859790"/>
                    <a:pt x="1459992" y="872617"/>
                    <a:pt x="1444244" y="872617"/>
                  </a:cubicBezTo>
                  <a:cubicBezTo>
                    <a:pt x="1393063" y="872617"/>
                    <a:pt x="1341501" y="876808"/>
                    <a:pt x="1341755" y="876808"/>
                  </a:cubicBezTo>
                  <a:lnTo>
                    <a:pt x="1337183" y="819785"/>
                  </a:lnTo>
                  <a:cubicBezTo>
                    <a:pt x="1337310" y="819785"/>
                    <a:pt x="1390777" y="815467"/>
                    <a:pt x="1444371" y="815467"/>
                  </a:cubicBezTo>
                  <a:lnTo>
                    <a:pt x="1444371" y="844042"/>
                  </a:lnTo>
                  <a:lnTo>
                    <a:pt x="1415796" y="844042"/>
                  </a:lnTo>
                  <a:lnTo>
                    <a:pt x="1415796" y="28575"/>
                  </a:lnTo>
                  <a:lnTo>
                    <a:pt x="1444371" y="28575"/>
                  </a:lnTo>
                  <a:lnTo>
                    <a:pt x="1444371" y="57150"/>
                  </a:lnTo>
                  <a:lnTo>
                    <a:pt x="223393" y="57150"/>
                  </a:lnTo>
                  <a:lnTo>
                    <a:pt x="223393" y="28575"/>
                  </a:lnTo>
                  <a:lnTo>
                    <a:pt x="251968" y="28575"/>
                  </a:lnTo>
                  <a:lnTo>
                    <a:pt x="251968" y="131445"/>
                  </a:lnTo>
                  <a:close/>
                </a:path>
              </a:pathLst>
            </a:custGeom>
            <a:solidFill>
              <a:srgbClr val="38EF7D"/>
            </a:solidFill>
          </p:spPr>
        </p:sp>
        <p:sp>
          <p:nvSpPr>
            <p:cNvPr id="38" name="Freeform 38"/>
            <p:cNvSpPr/>
            <p:nvPr/>
          </p:nvSpPr>
          <p:spPr>
            <a:xfrm>
              <a:off x="0" y="0"/>
              <a:ext cx="1472819" cy="1323721"/>
            </a:xfrm>
            <a:custGeom>
              <a:avLst/>
              <a:gdLst/>
              <a:ahLst/>
              <a:cxnLst/>
              <a:rect l="l" t="t" r="r" b="b"/>
              <a:pathLst>
                <a:path w="1472819" h="1323721">
                  <a:moveTo>
                    <a:pt x="35687" y="1178433"/>
                  </a:moveTo>
                  <a:cubicBezTo>
                    <a:pt x="369951" y="1264158"/>
                    <a:pt x="513461" y="1205992"/>
                    <a:pt x="683895" y="1137666"/>
                  </a:cubicBezTo>
                  <a:cubicBezTo>
                    <a:pt x="820674" y="1082802"/>
                    <a:pt x="974725" y="1021080"/>
                    <a:pt x="1247267" y="1021080"/>
                  </a:cubicBezTo>
                  <a:lnTo>
                    <a:pt x="1247267" y="1049655"/>
                  </a:lnTo>
                  <a:lnTo>
                    <a:pt x="1218692" y="1049655"/>
                  </a:lnTo>
                  <a:lnTo>
                    <a:pt x="1218692" y="955167"/>
                  </a:lnTo>
                  <a:cubicBezTo>
                    <a:pt x="1218692" y="940689"/>
                    <a:pt x="1229487" y="928624"/>
                    <a:pt x="1243838" y="926846"/>
                  </a:cubicBezTo>
                  <a:cubicBezTo>
                    <a:pt x="1244092" y="926846"/>
                    <a:pt x="1291590" y="921004"/>
                    <a:pt x="1339342" y="921004"/>
                  </a:cubicBezTo>
                  <a:lnTo>
                    <a:pt x="1339342" y="949579"/>
                  </a:lnTo>
                  <a:lnTo>
                    <a:pt x="1310767" y="949579"/>
                  </a:lnTo>
                  <a:lnTo>
                    <a:pt x="1310767" y="848360"/>
                  </a:lnTo>
                  <a:cubicBezTo>
                    <a:pt x="1310767" y="833501"/>
                    <a:pt x="1322197" y="821055"/>
                    <a:pt x="1337056" y="819912"/>
                  </a:cubicBezTo>
                  <a:cubicBezTo>
                    <a:pt x="1337183" y="819912"/>
                    <a:pt x="1390650" y="815594"/>
                    <a:pt x="1444244" y="815594"/>
                  </a:cubicBezTo>
                  <a:lnTo>
                    <a:pt x="1444244" y="844169"/>
                  </a:lnTo>
                  <a:lnTo>
                    <a:pt x="1415669" y="844169"/>
                  </a:lnTo>
                  <a:lnTo>
                    <a:pt x="1415669" y="28575"/>
                  </a:lnTo>
                  <a:lnTo>
                    <a:pt x="1444244" y="28575"/>
                  </a:lnTo>
                  <a:lnTo>
                    <a:pt x="1444244" y="57150"/>
                  </a:lnTo>
                  <a:lnTo>
                    <a:pt x="223393" y="57150"/>
                  </a:lnTo>
                  <a:lnTo>
                    <a:pt x="223393" y="28575"/>
                  </a:lnTo>
                  <a:lnTo>
                    <a:pt x="251968" y="28575"/>
                  </a:lnTo>
                  <a:lnTo>
                    <a:pt x="251968" y="131445"/>
                  </a:lnTo>
                  <a:cubicBezTo>
                    <a:pt x="251968" y="147193"/>
                    <a:pt x="239141" y="160020"/>
                    <a:pt x="223393" y="160020"/>
                  </a:cubicBezTo>
                  <a:lnTo>
                    <a:pt x="129032" y="160020"/>
                  </a:lnTo>
                  <a:lnTo>
                    <a:pt x="129032" y="131445"/>
                  </a:lnTo>
                  <a:lnTo>
                    <a:pt x="157607" y="131445"/>
                  </a:lnTo>
                  <a:lnTo>
                    <a:pt x="157607" y="236855"/>
                  </a:lnTo>
                  <a:cubicBezTo>
                    <a:pt x="157607" y="252603"/>
                    <a:pt x="144780" y="265430"/>
                    <a:pt x="129032" y="265430"/>
                  </a:cubicBezTo>
                  <a:lnTo>
                    <a:pt x="28575" y="265430"/>
                  </a:lnTo>
                  <a:lnTo>
                    <a:pt x="28575" y="236855"/>
                  </a:lnTo>
                  <a:lnTo>
                    <a:pt x="57150" y="236855"/>
                  </a:lnTo>
                  <a:lnTo>
                    <a:pt x="57150" y="1206119"/>
                  </a:lnTo>
                  <a:lnTo>
                    <a:pt x="28575" y="1206119"/>
                  </a:lnTo>
                  <a:lnTo>
                    <a:pt x="35687" y="1178433"/>
                  </a:lnTo>
                  <a:moveTo>
                    <a:pt x="21463" y="1233805"/>
                  </a:moveTo>
                  <a:cubicBezTo>
                    <a:pt x="8890" y="1230630"/>
                    <a:pt x="0" y="1219200"/>
                    <a:pt x="0" y="1206119"/>
                  </a:cubicBezTo>
                  <a:lnTo>
                    <a:pt x="0" y="236855"/>
                  </a:lnTo>
                  <a:cubicBezTo>
                    <a:pt x="0" y="220980"/>
                    <a:pt x="12827" y="208280"/>
                    <a:pt x="28575" y="208280"/>
                  </a:cubicBezTo>
                  <a:lnTo>
                    <a:pt x="129032" y="208280"/>
                  </a:lnTo>
                  <a:lnTo>
                    <a:pt x="129032" y="236855"/>
                  </a:lnTo>
                  <a:lnTo>
                    <a:pt x="100457" y="236855"/>
                  </a:lnTo>
                  <a:lnTo>
                    <a:pt x="100457" y="131445"/>
                  </a:lnTo>
                  <a:cubicBezTo>
                    <a:pt x="100457" y="115697"/>
                    <a:pt x="113284" y="102870"/>
                    <a:pt x="129032" y="102870"/>
                  </a:cubicBezTo>
                  <a:lnTo>
                    <a:pt x="223393" y="102870"/>
                  </a:lnTo>
                  <a:lnTo>
                    <a:pt x="223393" y="131445"/>
                  </a:lnTo>
                  <a:lnTo>
                    <a:pt x="194818" y="131445"/>
                  </a:lnTo>
                  <a:lnTo>
                    <a:pt x="194818" y="28575"/>
                  </a:lnTo>
                  <a:cubicBezTo>
                    <a:pt x="194818" y="12827"/>
                    <a:pt x="207518" y="0"/>
                    <a:pt x="223393" y="0"/>
                  </a:cubicBezTo>
                  <a:lnTo>
                    <a:pt x="1444244" y="0"/>
                  </a:lnTo>
                  <a:cubicBezTo>
                    <a:pt x="1459992" y="0"/>
                    <a:pt x="1472819" y="12827"/>
                    <a:pt x="1472819" y="28575"/>
                  </a:cubicBezTo>
                  <a:lnTo>
                    <a:pt x="1472819" y="844042"/>
                  </a:lnTo>
                  <a:cubicBezTo>
                    <a:pt x="1472819" y="859790"/>
                    <a:pt x="1459992" y="872617"/>
                    <a:pt x="1444244" y="872617"/>
                  </a:cubicBezTo>
                  <a:cubicBezTo>
                    <a:pt x="1393063" y="872617"/>
                    <a:pt x="1341501" y="876808"/>
                    <a:pt x="1341755" y="876808"/>
                  </a:cubicBezTo>
                  <a:lnTo>
                    <a:pt x="1339469" y="848360"/>
                  </a:lnTo>
                  <a:lnTo>
                    <a:pt x="1368044" y="848360"/>
                  </a:lnTo>
                  <a:lnTo>
                    <a:pt x="1368044" y="949452"/>
                  </a:lnTo>
                  <a:cubicBezTo>
                    <a:pt x="1368044" y="965200"/>
                    <a:pt x="1355217" y="978027"/>
                    <a:pt x="1339469" y="978027"/>
                  </a:cubicBezTo>
                  <a:cubicBezTo>
                    <a:pt x="1295273" y="978027"/>
                    <a:pt x="1250696" y="983488"/>
                    <a:pt x="1250823" y="983488"/>
                  </a:cubicBezTo>
                  <a:lnTo>
                    <a:pt x="1247394" y="955167"/>
                  </a:lnTo>
                  <a:lnTo>
                    <a:pt x="1275969" y="955167"/>
                  </a:lnTo>
                  <a:lnTo>
                    <a:pt x="1275969" y="1049782"/>
                  </a:lnTo>
                  <a:cubicBezTo>
                    <a:pt x="1275969" y="1065530"/>
                    <a:pt x="1263142" y="1078357"/>
                    <a:pt x="1247394" y="1078357"/>
                  </a:cubicBezTo>
                  <a:cubicBezTo>
                    <a:pt x="985647" y="1078357"/>
                    <a:pt x="839724" y="1136904"/>
                    <a:pt x="705231" y="1190752"/>
                  </a:cubicBezTo>
                  <a:cubicBezTo>
                    <a:pt x="528320" y="1261618"/>
                    <a:pt x="371729" y="1323721"/>
                    <a:pt x="21590" y="1233805"/>
                  </a:cubicBezTo>
                  <a:close/>
                </a:path>
              </a:pathLst>
            </a:custGeom>
            <a:solidFill>
              <a:srgbClr val="38EF7D"/>
            </a:solidFill>
          </p:spPr>
        </p:sp>
      </p:grpSp>
      <p:grpSp>
        <p:nvGrpSpPr>
          <p:cNvPr id="39" name="Group 39"/>
          <p:cNvGrpSpPr/>
          <p:nvPr/>
        </p:nvGrpSpPr>
        <p:grpSpPr>
          <a:xfrm>
            <a:off x="6302950" y="1244922"/>
            <a:ext cx="1022520" cy="1357294"/>
            <a:chOff x="0" y="0"/>
            <a:chExt cx="1363360" cy="1809726"/>
          </a:xfrm>
        </p:grpSpPr>
        <p:sp>
          <p:nvSpPr>
            <p:cNvPr id="40" name="Freeform 40"/>
            <p:cNvSpPr/>
            <p:nvPr/>
          </p:nvSpPr>
          <p:spPr>
            <a:xfrm>
              <a:off x="0" y="0"/>
              <a:ext cx="1363360" cy="1809726"/>
            </a:xfrm>
            <a:custGeom>
              <a:avLst/>
              <a:gdLst/>
              <a:ahLst/>
              <a:cxnLst/>
              <a:rect l="l" t="t" r="r" b="b"/>
              <a:pathLst>
                <a:path w="1363360" h="1809726">
                  <a:moveTo>
                    <a:pt x="0" y="0"/>
                  </a:moveTo>
                  <a:lnTo>
                    <a:pt x="1363360" y="0"/>
                  </a:lnTo>
                  <a:lnTo>
                    <a:pt x="1363360" y="1809726"/>
                  </a:lnTo>
                  <a:lnTo>
                    <a:pt x="0" y="1809726"/>
                  </a:lnTo>
                  <a:close/>
                </a:path>
              </a:pathLst>
            </a:custGeom>
            <a:solidFill>
              <a:srgbClr val="000000">
                <a:alpha val="0"/>
              </a:srgbClr>
            </a:solidFill>
          </p:spPr>
        </p:sp>
        <p:sp>
          <p:nvSpPr>
            <p:cNvPr id="41" name="TextBox 41"/>
            <p:cNvSpPr txBox="1"/>
            <p:nvPr/>
          </p:nvSpPr>
          <p:spPr>
            <a:xfrm>
              <a:off x="0" y="-19050"/>
              <a:ext cx="1363360" cy="1828776"/>
            </a:xfrm>
            <a:prstGeom prst="rect">
              <a:avLst/>
            </a:prstGeom>
          </p:spPr>
          <p:txBody>
            <a:bodyPr lIns="0" tIns="0" rIns="0" bIns="0" rtlCol="0" anchor="t"/>
            <a:lstStyle/>
            <a:p>
              <a:pPr algn="l">
                <a:lnSpc>
                  <a:spcPts val="1439"/>
                </a:lnSpc>
              </a:pPr>
              <a:r>
                <a:rPr lang="en-US" sz="1200">
                  <a:solidFill>
                    <a:srgbClr val="FFFFFF"/>
                  </a:solidFill>
                  <a:latin typeface="Arimo"/>
                  <a:ea typeface="Arimo"/>
                  <a:cs typeface="Arimo"/>
                  <a:sym typeface="Arimo"/>
                </a:rPr>
                <a:t>101010..1</a:t>
              </a:r>
            </a:p>
            <a:p>
              <a:pPr algn="l">
                <a:lnSpc>
                  <a:spcPts val="1439"/>
                </a:lnSpc>
              </a:pPr>
              <a:r>
                <a:rPr lang="en-US" sz="1200">
                  <a:solidFill>
                    <a:srgbClr val="FFFFFF"/>
                  </a:solidFill>
                  <a:latin typeface="Arimo"/>
                  <a:ea typeface="Arimo"/>
                  <a:cs typeface="Arimo"/>
                  <a:sym typeface="Arimo"/>
                </a:rPr>
                <a:t>101010..1</a:t>
              </a:r>
            </a:p>
            <a:p>
              <a:pPr algn="l">
                <a:lnSpc>
                  <a:spcPts val="1439"/>
                </a:lnSpc>
              </a:pPr>
              <a:r>
                <a:rPr lang="en-US" sz="1200">
                  <a:solidFill>
                    <a:srgbClr val="FFFFFF"/>
                  </a:solidFill>
                  <a:latin typeface="Arimo"/>
                  <a:ea typeface="Arimo"/>
                  <a:cs typeface="Arimo"/>
                  <a:sym typeface="Arimo"/>
                </a:rPr>
                <a:t>101010..1</a:t>
              </a:r>
            </a:p>
            <a:p>
              <a:pPr algn="l">
                <a:lnSpc>
                  <a:spcPts val="1439"/>
                </a:lnSpc>
              </a:pPr>
              <a:endParaRPr lang="en-US" sz="1200">
                <a:solidFill>
                  <a:srgbClr val="FFFFFF"/>
                </a:solidFill>
                <a:latin typeface="Arimo"/>
                <a:ea typeface="Arimo"/>
                <a:cs typeface="Arimo"/>
                <a:sym typeface="Arimo"/>
              </a:endParaRPr>
            </a:p>
          </p:txBody>
        </p:sp>
      </p:grpSp>
      <p:grpSp>
        <p:nvGrpSpPr>
          <p:cNvPr id="42" name="Group 42"/>
          <p:cNvGrpSpPr/>
          <p:nvPr/>
        </p:nvGrpSpPr>
        <p:grpSpPr>
          <a:xfrm>
            <a:off x="7203754" y="3356925"/>
            <a:ext cx="2034712" cy="1400160"/>
            <a:chOff x="0" y="0"/>
            <a:chExt cx="2712950" cy="1866880"/>
          </a:xfrm>
        </p:grpSpPr>
        <p:sp>
          <p:nvSpPr>
            <p:cNvPr id="43" name="Freeform 43"/>
            <p:cNvSpPr/>
            <p:nvPr/>
          </p:nvSpPr>
          <p:spPr>
            <a:xfrm>
              <a:off x="0" y="0"/>
              <a:ext cx="2712974" cy="1844040"/>
            </a:xfrm>
            <a:custGeom>
              <a:avLst/>
              <a:gdLst/>
              <a:ahLst/>
              <a:cxnLst/>
              <a:rect l="l" t="t" r="r" b="b"/>
              <a:pathLst>
                <a:path w="2712974" h="1844040">
                  <a:moveTo>
                    <a:pt x="38100" y="0"/>
                  </a:moveTo>
                  <a:lnTo>
                    <a:pt x="2674874" y="0"/>
                  </a:lnTo>
                  <a:cubicBezTo>
                    <a:pt x="2695956" y="0"/>
                    <a:pt x="2712974" y="17018"/>
                    <a:pt x="2712974" y="38100"/>
                  </a:cubicBezTo>
                  <a:lnTo>
                    <a:pt x="2712974" y="1474089"/>
                  </a:lnTo>
                  <a:cubicBezTo>
                    <a:pt x="2712974" y="1495171"/>
                    <a:pt x="2695956" y="1512189"/>
                    <a:pt x="2674874" y="1512189"/>
                  </a:cubicBezTo>
                  <a:cubicBezTo>
                    <a:pt x="2113153" y="1512189"/>
                    <a:pt x="1794256" y="1612265"/>
                    <a:pt x="1506474" y="1702435"/>
                  </a:cubicBezTo>
                  <a:cubicBezTo>
                    <a:pt x="1272159" y="1775841"/>
                    <a:pt x="1055497" y="1844040"/>
                    <a:pt x="748030" y="1844040"/>
                  </a:cubicBezTo>
                  <a:cubicBezTo>
                    <a:pt x="553212" y="1844040"/>
                    <a:pt x="323088" y="1816735"/>
                    <a:pt x="29337" y="1747520"/>
                  </a:cubicBezTo>
                  <a:cubicBezTo>
                    <a:pt x="12192" y="1743456"/>
                    <a:pt x="0" y="1728089"/>
                    <a:pt x="0" y="1710436"/>
                  </a:cubicBezTo>
                  <a:lnTo>
                    <a:pt x="0" y="38100"/>
                  </a:lnTo>
                  <a:cubicBezTo>
                    <a:pt x="0" y="17018"/>
                    <a:pt x="17018" y="0"/>
                    <a:pt x="38100" y="0"/>
                  </a:cubicBezTo>
                  <a:moveTo>
                    <a:pt x="38100" y="76200"/>
                  </a:moveTo>
                  <a:lnTo>
                    <a:pt x="38100" y="38100"/>
                  </a:lnTo>
                  <a:lnTo>
                    <a:pt x="76200" y="38100"/>
                  </a:lnTo>
                  <a:lnTo>
                    <a:pt x="76200" y="1710436"/>
                  </a:lnTo>
                  <a:lnTo>
                    <a:pt x="38100" y="1710436"/>
                  </a:lnTo>
                  <a:lnTo>
                    <a:pt x="46863" y="1673352"/>
                  </a:lnTo>
                  <a:cubicBezTo>
                    <a:pt x="336423" y="1741678"/>
                    <a:pt x="560578" y="1767840"/>
                    <a:pt x="748157" y="1767840"/>
                  </a:cubicBezTo>
                  <a:cubicBezTo>
                    <a:pt x="1042924" y="1767840"/>
                    <a:pt x="1249807" y="1703070"/>
                    <a:pt x="1483741" y="1629791"/>
                  </a:cubicBezTo>
                  <a:cubicBezTo>
                    <a:pt x="1774317" y="1538732"/>
                    <a:pt x="2101850" y="1435989"/>
                    <a:pt x="2674874" y="1435989"/>
                  </a:cubicBezTo>
                  <a:lnTo>
                    <a:pt x="2674874" y="1474089"/>
                  </a:lnTo>
                  <a:lnTo>
                    <a:pt x="2636774" y="1474089"/>
                  </a:lnTo>
                  <a:lnTo>
                    <a:pt x="2636774" y="38100"/>
                  </a:lnTo>
                  <a:lnTo>
                    <a:pt x="2674874" y="38100"/>
                  </a:lnTo>
                  <a:lnTo>
                    <a:pt x="2674874" y="76200"/>
                  </a:lnTo>
                  <a:lnTo>
                    <a:pt x="38100" y="76200"/>
                  </a:lnTo>
                  <a:close/>
                </a:path>
              </a:pathLst>
            </a:custGeom>
            <a:solidFill>
              <a:srgbClr val="38EF7D"/>
            </a:solidFill>
          </p:spPr>
        </p:sp>
      </p:grpSp>
      <p:grpSp>
        <p:nvGrpSpPr>
          <p:cNvPr id="44" name="Group 44"/>
          <p:cNvGrpSpPr/>
          <p:nvPr/>
        </p:nvGrpSpPr>
        <p:grpSpPr>
          <a:xfrm>
            <a:off x="7122548" y="3693209"/>
            <a:ext cx="2150534" cy="803296"/>
            <a:chOff x="0" y="0"/>
            <a:chExt cx="2867378" cy="1071062"/>
          </a:xfrm>
        </p:grpSpPr>
        <p:sp>
          <p:nvSpPr>
            <p:cNvPr id="45" name="Freeform 45"/>
            <p:cNvSpPr/>
            <p:nvPr/>
          </p:nvSpPr>
          <p:spPr>
            <a:xfrm>
              <a:off x="0" y="0"/>
              <a:ext cx="2867378" cy="1071062"/>
            </a:xfrm>
            <a:custGeom>
              <a:avLst/>
              <a:gdLst/>
              <a:ahLst/>
              <a:cxnLst/>
              <a:rect l="l" t="t" r="r" b="b"/>
              <a:pathLst>
                <a:path w="2867378" h="1071062">
                  <a:moveTo>
                    <a:pt x="0" y="0"/>
                  </a:moveTo>
                  <a:lnTo>
                    <a:pt x="2867378" y="0"/>
                  </a:lnTo>
                  <a:lnTo>
                    <a:pt x="2867378" y="1071062"/>
                  </a:lnTo>
                  <a:lnTo>
                    <a:pt x="0" y="1071062"/>
                  </a:lnTo>
                  <a:close/>
                </a:path>
              </a:pathLst>
            </a:custGeom>
            <a:solidFill>
              <a:srgbClr val="000000">
                <a:alpha val="0"/>
              </a:srgbClr>
            </a:solidFill>
          </p:spPr>
        </p:sp>
        <p:sp>
          <p:nvSpPr>
            <p:cNvPr id="46" name="TextBox 46"/>
            <p:cNvSpPr txBox="1"/>
            <p:nvPr/>
          </p:nvSpPr>
          <p:spPr>
            <a:xfrm>
              <a:off x="0" y="-9525"/>
              <a:ext cx="2867378" cy="1080587"/>
            </a:xfrm>
            <a:prstGeom prst="rect">
              <a:avLst/>
            </a:prstGeom>
          </p:spPr>
          <p:txBody>
            <a:bodyPr lIns="0" tIns="0" rIns="0" bIns="0" rtlCol="0" anchor="t"/>
            <a:lstStyle/>
            <a:p>
              <a:pPr algn="ctr">
                <a:lnSpc>
                  <a:spcPts val="5184"/>
                </a:lnSpc>
              </a:pPr>
              <a:r>
                <a:rPr lang="en-US" sz="4320">
                  <a:solidFill>
                    <a:srgbClr val="FFFFFF"/>
                  </a:solidFill>
                  <a:latin typeface="Arimo"/>
                  <a:ea typeface="Arimo"/>
                  <a:cs typeface="Arimo"/>
                  <a:sym typeface="Arimo"/>
                </a:rPr>
                <a:t>Memory</a:t>
              </a:r>
            </a:p>
          </p:txBody>
        </p:sp>
      </p:grpSp>
      <p:grpSp>
        <p:nvGrpSpPr>
          <p:cNvPr id="47" name="Group 47"/>
          <p:cNvGrpSpPr/>
          <p:nvPr/>
        </p:nvGrpSpPr>
        <p:grpSpPr>
          <a:xfrm>
            <a:off x="4183556" y="5538358"/>
            <a:ext cx="2034712" cy="1400160"/>
            <a:chOff x="0" y="0"/>
            <a:chExt cx="2712950" cy="1866880"/>
          </a:xfrm>
        </p:grpSpPr>
        <p:sp>
          <p:nvSpPr>
            <p:cNvPr id="48" name="Freeform 48"/>
            <p:cNvSpPr/>
            <p:nvPr/>
          </p:nvSpPr>
          <p:spPr>
            <a:xfrm>
              <a:off x="0" y="0"/>
              <a:ext cx="2712974" cy="1844040"/>
            </a:xfrm>
            <a:custGeom>
              <a:avLst/>
              <a:gdLst/>
              <a:ahLst/>
              <a:cxnLst/>
              <a:rect l="l" t="t" r="r" b="b"/>
              <a:pathLst>
                <a:path w="2712974" h="1844040">
                  <a:moveTo>
                    <a:pt x="38100" y="0"/>
                  </a:moveTo>
                  <a:lnTo>
                    <a:pt x="2674874" y="0"/>
                  </a:lnTo>
                  <a:cubicBezTo>
                    <a:pt x="2695956" y="0"/>
                    <a:pt x="2712974" y="17018"/>
                    <a:pt x="2712974" y="38100"/>
                  </a:cubicBezTo>
                  <a:lnTo>
                    <a:pt x="2712974" y="1474089"/>
                  </a:lnTo>
                  <a:cubicBezTo>
                    <a:pt x="2712974" y="1495171"/>
                    <a:pt x="2695956" y="1512189"/>
                    <a:pt x="2674874" y="1512189"/>
                  </a:cubicBezTo>
                  <a:cubicBezTo>
                    <a:pt x="2113153" y="1512189"/>
                    <a:pt x="1794256" y="1612265"/>
                    <a:pt x="1506474" y="1702435"/>
                  </a:cubicBezTo>
                  <a:cubicBezTo>
                    <a:pt x="1272159" y="1775841"/>
                    <a:pt x="1055497" y="1844040"/>
                    <a:pt x="748030" y="1844040"/>
                  </a:cubicBezTo>
                  <a:cubicBezTo>
                    <a:pt x="553212" y="1844040"/>
                    <a:pt x="323088" y="1816735"/>
                    <a:pt x="29337" y="1747520"/>
                  </a:cubicBezTo>
                  <a:cubicBezTo>
                    <a:pt x="12192" y="1743456"/>
                    <a:pt x="0" y="1728089"/>
                    <a:pt x="0" y="1710436"/>
                  </a:cubicBezTo>
                  <a:lnTo>
                    <a:pt x="0" y="38100"/>
                  </a:lnTo>
                  <a:cubicBezTo>
                    <a:pt x="0" y="17018"/>
                    <a:pt x="17018" y="0"/>
                    <a:pt x="38100" y="0"/>
                  </a:cubicBezTo>
                  <a:moveTo>
                    <a:pt x="38100" y="76200"/>
                  </a:moveTo>
                  <a:lnTo>
                    <a:pt x="38100" y="38100"/>
                  </a:lnTo>
                  <a:lnTo>
                    <a:pt x="76200" y="38100"/>
                  </a:lnTo>
                  <a:lnTo>
                    <a:pt x="76200" y="1710436"/>
                  </a:lnTo>
                  <a:lnTo>
                    <a:pt x="38100" y="1710436"/>
                  </a:lnTo>
                  <a:lnTo>
                    <a:pt x="46863" y="1673352"/>
                  </a:lnTo>
                  <a:cubicBezTo>
                    <a:pt x="336423" y="1741678"/>
                    <a:pt x="560578" y="1767840"/>
                    <a:pt x="748157" y="1767840"/>
                  </a:cubicBezTo>
                  <a:cubicBezTo>
                    <a:pt x="1042924" y="1767840"/>
                    <a:pt x="1249807" y="1703070"/>
                    <a:pt x="1483741" y="1629791"/>
                  </a:cubicBezTo>
                  <a:cubicBezTo>
                    <a:pt x="1774317" y="1538732"/>
                    <a:pt x="2101850" y="1435989"/>
                    <a:pt x="2674874" y="1435989"/>
                  </a:cubicBezTo>
                  <a:lnTo>
                    <a:pt x="2674874" y="1474089"/>
                  </a:lnTo>
                  <a:lnTo>
                    <a:pt x="2636774" y="1474089"/>
                  </a:lnTo>
                  <a:lnTo>
                    <a:pt x="2636774" y="38100"/>
                  </a:lnTo>
                  <a:lnTo>
                    <a:pt x="2674874" y="38100"/>
                  </a:lnTo>
                  <a:lnTo>
                    <a:pt x="2674874" y="76200"/>
                  </a:lnTo>
                  <a:lnTo>
                    <a:pt x="38100" y="76200"/>
                  </a:lnTo>
                  <a:close/>
                </a:path>
              </a:pathLst>
            </a:custGeom>
            <a:solidFill>
              <a:srgbClr val="38EF7D"/>
            </a:solidFill>
          </p:spPr>
        </p:sp>
      </p:grpSp>
      <p:grpSp>
        <p:nvGrpSpPr>
          <p:cNvPr id="49" name="Group 49"/>
          <p:cNvGrpSpPr/>
          <p:nvPr/>
        </p:nvGrpSpPr>
        <p:grpSpPr>
          <a:xfrm>
            <a:off x="4102348" y="5874642"/>
            <a:ext cx="2150533" cy="803296"/>
            <a:chOff x="0" y="0"/>
            <a:chExt cx="2867378" cy="1071062"/>
          </a:xfrm>
        </p:grpSpPr>
        <p:sp>
          <p:nvSpPr>
            <p:cNvPr id="50" name="Freeform 50"/>
            <p:cNvSpPr/>
            <p:nvPr/>
          </p:nvSpPr>
          <p:spPr>
            <a:xfrm>
              <a:off x="0" y="0"/>
              <a:ext cx="2867378" cy="1071062"/>
            </a:xfrm>
            <a:custGeom>
              <a:avLst/>
              <a:gdLst/>
              <a:ahLst/>
              <a:cxnLst/>
              <a:rect l="l" t="t" r="r" b="b"/>
              <a:pathLst>
                <a:path w="2867378" h="1071062">
                  <a:moveTo>
                    <a:pt x="0" y="0"/>
                  </a:moveTo>
                  <a:lnTo>
                    <a:pt x="2867378" y="0"/>
                  </a:lnTo>
                  <a:lnTo>
                    <a:pt x="2867378" y="1071062"/>
                  </a:lnTo>
                  <a:lnTo>
                    <a:pt x="0" y="1071062"/>
                  </a:lnTo>
                  <a:close/>
                </a:path>
              </a:pathLst>
            </a:custGeom>
            <a:solidFill>
              <a:srgbClr val="000000">
                <a:alpha val="0"/>
              </a:srgbClr>
            </a:solidFill>
          </p:spPr>
        </p:sp>
        <p:sp>
          <p:nvSpPr>
            <p:cNvPr id="51" name="TextBox 51"/>
            <p:cNvSpPr txBox="1"/>
            <p:nvPr/>
          </p:nvSpPr>
          <p:spPr>
            <a:xfrm>
              <a:off x="0" y="-9525"/>
              <a:ext cx="2867378" cy="1080587"/>
            </a:xfrm>
            <a:prstGeom prst="rect">
              <a:avLst/>
            </a:prstGeom>
          </p:spPr>
          <p:txBody>
            <a:bodyPr lIns="0" tIns="0" rIns="0" bIns="0" rtlCol="0" anchor="t"/>
            <a:lstStyle/>
            <a:p>
              <a:pPr algn="ctr">
                <a:lnSpc>
                  <a:spcPts val="5184"/>
                </a:lnSpc>
              </a:pPr>
              <a:r>
                <a:rPr lang="en-US" sz="4320">
                  <a:solidFill>
                    <a:srgbClr val="FFFFFF"/>
                  </a:solidFill>
                  <a:latin typeface="Arimo"/>
                  <a:ea typeface="Arimo"/>
                  <a:cs typeface="Arimo"/>
                  <a:sym typeface="Arimo"/>
                </a:rPr>
                <a:t>Tools</a:t>
              </a:r>
            </a:p>
          </p:txBody>
        </p:sp>
      </p:grpSp>
      <p:grpSp>
        <p:nvGrpSpPr>
          <p:cNvPr id="52" name="Group 52"/>
          <p:cNvGrpSpPr/>
          <p:nvPr/>
        </p:nvGrpSpPr>
        <p:grpSpPr>
          <a:xfrm>
            <a:off x="10280348" y="5538358"/>
            <a:ext cx="2034712" cy="1400160"/>
            <a:chOff x="0" y="0"/>
            <a:chExt cx="2712950" cy="1866880"/>
          </a:xfrm>
        </p:grpSpPr>
        <p:sp>
          <p:nvSpPr>
            <p:cNvPr id="53" name="Freeform 53"/>
            <p:cNvSpPr/>
            <p:nvPr/>
          </p:nvSpPr>
          <p:spPr>
            <a:xfrm>
              <a:off x="0" y="0"/>
              <a:ext cx="2712974" cy="1844040"/>
            </a:xfrm>
            <a:custGeom>
              <a:avLst/>
              <a:gdLst/>
              <a:ahLst/>
              <a:cxnLst/>
              <a:rect l="l" t="t" r="r" b="b"/>
              <a:pathLst>
                <a:path w="2712974" h="1844040">
                  <a:moveTo>
                    <a:pt x="38100" y="0"/>
                  </a:moveTo>
                  <a:lnTo>
                    <a:pt x="2674874" y="0"/>
                  </a:lnTo>
                  <a:cubicBezTo>
                    <a:pt x="2695956" y="0"/>
                    <a:pt x="2712974" y="17018"/>
                    <a:pt x="2712974" y="38100"/>
                  </a:cubicBezTo>
                  <a:lnTo>
                    <a:pt x="2712974" y="1474089"/>
                  </a:lnTo>
                  <a:cubicBezTo>
                    <a:pt x="2712974" y="1495171"/>
                    <a:pt x="2695956" y="1512189"/>
                    <a:pt x="2674874" y="1512189"/>
                  </a:cubicBezTo>
                  <a:cubicBezTo>
                    <a:pt x="2113153" y="1512189"/>
                    <a:pt x="1794256" y="1612265"/>
                    <a:pt x="1506474" y="1702435"/>
                  </a:cubicBezTo>
                  <a:cubicBezTo>
                    <a:pt x="1272159" y="1775841"/>
                    <a:pt x="1055497" y="1844040"/>
                    <a:pt x="748030" y="1844040"/>
                  </a:cubicBezTo>
                  <a:cubicBezTo>
                    <a:pt x="553212" y="1844040"/>
                    <a:pt x="323088" y="1816735"/>
                    <a:pt x="29337" y="1747520"/>
                  </a:cubicBezTo>
                  <a:cubicBezTo>
                    <a:pt x="12192" y="1743456"/>
                    <a:pt x="0" y="1728089"/>
                    <a:pt x="0" y="1710436"/>
                  </a:cubicBezTo>
                  <a:lnTo>
                    <a:pt x="0" y="38100"/>
                  </a:lnTo>
                  <a:cubicBezTo>
                    <a:pt x="0" y="17018"/>
                    <a:pt x="17018" y="0"/>
                    <a:pt x="38100" y="0"/>
                  </a:cubicBezTo>
                  <a:moveTo>
                    <a:pt x="38100" y="76200"/>
                  </a:moveTo>
                  <a:lnTo>
                    <a:pt x="38100" y="38100"/>
                  </a:lnTo>
                  <a:lnTo>
                    <a:pt x="76200" y="38100"/>
                  </a:lnTo>
                  <a:lnTo>
                    <a:pt x="76200" y="1710436"/>
                  </a:lnTo>
                  <a:lnTo>
                    <a:pt x="38100" y="1710436"/>
                  </a:lnTo>
                  <a:lnTo>
                    <a:pt x="46863" y="1673352"/>
                  </a:lnTo>
                  <a:cubicBezTo>
                    <a:pt x="336423" y="1741678"/>
                    <a:pt x="560578" y="1767840"/>
                    <a:pt x="748157" y="1767840"/>
                  </a:cubicBezTo>
                  <a:cubicBezTo>
                    <a:pt x="1042924" y="1767840"/>
                    <a:pt x="1249807" y="1703070"/>
                    <a:pt x="1483741" y="1629791"/>
                  </a:cubicBezTo>
                  <a:cubicBezTo>
                    <a:pt x="1774317" y="1538732"/>
                    <a:pt x="2101850" y="1435989"/>
                    <a:pt x="2674874" y="1435989"/>
                  </a:cubicBezTo>
                  <a:lnTo>
                    <a:pt x="2674874" y="1474089"/>
                  </a:lnTo>
                  <a:lnTo>
                    <a:pt x="2636774" y="1474089"/>
                  </a:lnTo>
                  <a:lnTo>
                    <a:pt x="2636774" y="38100"/>
                  </a:lnTo>
                  <a:lnTo>
                    <a:pt x="2674874" y="38100"/>
                  </a:lnTo>
                  <a:lnTo>
                    <a:pt x="2674874" y="76200"/>
                  </a:lnTo>
                  <a:lnTo>
                    <a:pt x="38100" y="76200"/>
                  </a:lnTo>
                  <a:close/>
                </a:path>
              </a:pathLst>
            </a:custGeom>
            <a:solidFill>
              <a:srgbClr val="38EF7D"/>
            </a:solidFill>
          </p:spPr>
        </p:sp>
      </p:grpSp>
      <p:grpSp>
        <p:nvGrpSpPr>
          <p:cNvPr id="54" name="Group 54"/>
          <p:cNvGrpSpPr/>
          <p:nvPr/>
        </p:nvGrpSpPr>
        <p:grpSpPr>
          <a:xfrm>
            <a:off x="10199140" y="5874642"/>
            <a:ext cx="2150533" cy="803296"/>
            <a:chOff x="0" y="0"/>
            <a:chExt cx="2867378" cy="1071062"/>
          </a:xfrm>
        </p:grpSpPr>
        <p:sp>
          <p:nvSpPr>
            <p:cNvPr id="55" name="Freeform 55"/>
            <p:cNvSpPr/>
            <p:nvPr/>
          </p:nvSpPr>
          <p:spPr>
            <a:xfrm>
              <a:off x="0" y="0"/>
              <a:ext cx="2867378" cy="1071062"/>
            </a:xfrm>
            <a:custGeom>
              <a:avLst/>
              <a:gdLst/>
              <a:ahLst/>
              <a:cxnLst/>
              <a:rect l="l" t="t" r="r" b="b"/>
              <a:pathLst>
                <a:path w="2867378" h="1071062">
                  <a:moveTo>
                    <a:pt x="0" y="0"/>
                  </a:moveTo>
                  <a:lnTo>
                    <a:pt x="2867378" y="0"/>
                  </a:lnTo>
                  <a:lnTo>
                    <a:pt x="2867378" y="1071062"/>
                  </a:lnTo>
                  <a:lnTo>
                    <a:pt x="0" y="1071062"/>
                  </a:lnTo>
                  <a:close/>
                </a:path>
              </a:pathLst>
            </a:custGeom>
            <a:solidFill>
              <a:srgbClr val="000000">
                <a:alpha val="0"/>
              </a:srgbClr>
            </a:solidFill>
          </p:spPr>
        </p:sp>
        <p:sp>
          <p:nvSpPr>
            <p:cNvPr id="56" name="TextBox 56"/>
            <p:cNvSpPr txBox="1"/>
            <p:nvPr/>
          </p:nvSpPr>
          <p:spPr>
            <a:xfrm>
              <a:off x="0" y="-9525"/>
              <a:ext cx="2867378" cy="1080587"/>
            </a:xfrm>
            <a:prstGeom prst="rect">
              <a:avLst/>
            </a:prstGeom>
          </p:spPr>
          <p:txBody>
            <a:bodyPr lIns="0" tIns="0" rIns="0" bIns="0" rtlCol="0" anchor="t"/>
            <a:lstStyle/>
            <a:p>
              <a:pPr algn="ctr">
                <a:lnSpc>
                  <a:spcPts val="5184"/>
                </a:lnSpc>
              </a:pPr>
              <a:r>
                <a:rPr lang="en-US" sz="4320">
                  <a:solidFill>
                    <a:srgbClr val="FFFFFF"/>
                  </a:solidFill>
                  <a:latin typeface="Arimo"/>
                  <a:ea typeface="Arimo"/>
                  <a:cs typeface="Arimo"/>
                  <a:sym typeface="Arimo"/>
                </a:rPr>
                <a:t>Plan</a:t>
              </a:r>
            </a:p>
          </p:txBody>
        </p:sp>
      </p:grpSp>
      <p:grpSp>
        <p:nvGrpSpPr>
          <p:cNvPr id="57" name="Group 57"/>
          <p:cNvGrpSpPr/>
          <p:nvPr/>
        </p:nvGrpSpPr>
        <p:grpSpPr>
          <a:xfrm>
            <a:off x="7309690" y="7854165"/>
            <a:ext cx="2034712" cy="1400160"/>
            <a:chOff x="0" y="0"/>
            <a:chExt cx="2712950" cy="1866880"/>
          </a:xfrm>
        </p:grpSpPr>
        <p:sp>
          <p:nvSpPr>
            <p:cNvPr id="58" name="Freeform 58"/>
            <p:cNvSpPr/>
            <p:nvPr/>
          </p:nvSpPr>
          <p:spPr>
            <a:xfrm>
              <a:off x="0" y="0"/>
              <a:ext cx="2712974" cy="1844040"/>
            </a:xfrm>
            <a:custGeom>
              <a:avLst/>
              <a:gdLst/>
              <a:ahLst/>
              <a:cxnLst/>
              <a:rect l="l" t="t" r="r" b="b"/>
              <a:pathLst>
                <a:path w="2712974" h="1844040">
                  <a:moveTo>
                    <a:pt x="38100" y="0"/>
                  </a:moveTo>
                  <a:lnTo>
                    <a:pt x="2674874" y="0"/>
                  </a:lnTo>
                  <a:cubicBezTo>
                    <a:pt x="2695956" y="0"/>
                    <a:pt x="2712974" y="17018"/>
                    <a:pt x="2712974" y="38100"/>
                  </a:cubicBezTo>
                  <a:lnTo>
                    <a:pt x="2712974" y="1474089"/>
                  </a:lnTo>
                  <a:cubicBezTo>
                    <a:pt x="2712974" y="1495171"/>
                    <a:pt x="2695956" y="1512189"/>
                    <a:pt x="2674874" y="1512189"/>
                  </a:cubicBezTo>
                  <a:cubicBezTo>
                    <a:pt x="2113153" y="1512189"/>
                    <a:pt x="1794256" y="1612265"/>
                    <a:pt x="1506474" y="1702435"/>
                  </a:cubicBezTo>
                  <a:cubicBezTo>
                    <a:pt x="1272159" y="1775841"/>
                    <a:pt x="1055497" y="1844040"/>
                    <a:pt x="748030" y="1844040"/>
                  </a:cubicBezTo>
                  <a:cubicBezTo>
                    <a:pt x="553212" y="1844040"/>
                    <a:pt x="323088" y="1816735"/>
                    <a:pt x="29337" y="1747520"/>
                  </a:cubicBezTo>
                  <a:cubicBezTo>
                    <a:pt x="12192" y="1743456"/>
                    <a:pt x="0" y="1728089"/>
                    <a:pt x="0" y="1710436"/>
                  </a:cubicBezTo>
                  <a:lnTo>
                    <a:pt x="0" y="38100"/>
                  </a:lnTo>
                  <a:cubicBezTo>
                    <a:pt x="0" y="17018"/>
                    <a:pt x="17018" y="0"/>
                    <a:pt x="38100" y="0"/>
                  </a:cubicBezTo>
                  <a:moveTo>
                    <a:pt x="38100" y="76200"/>
                  </a:moveTo>
                  <a:lnTo>
                    <a:pt x="38100" y="38100"/>
                  </a:lnTo>
                  <a:lnTo>
                    <a:pt x="76200" y="38100"/>
                  </a:lnTo>
                  <a:lnTo>
                    <a:pt x="76200" y="1710436"/>
                  </a:lnTo>
                  <a:lnTo>
                    <a:pt x="38100" y="1710436"/>
                  </a:lnTo>
                  <a:lnTo>
                    <a:pt x="46863" y="1673352"/>
                  </a:lnTo>
                  <a:cubicBezTo>
                    <a:pt x="336423" y="1741678"/>
                    <a:pt x="560578" y="1767840"/>
                    <a:pt x="748157" y="1767840"/>
                  </a:cubicBezTo>
                  <a:cubicBezTo>
                    <a:pt x="1042924" y="1767840"/>
                    <a:pt x="1249807" y="1703070"/>
                    <a:pt x="1483741" y="1629791"/>
                  </a:cubicBezTo>
                  <a:cubicBezTo>
                    <a:pt x="1774317" y="1538732"/>
                    <a:pt x="2101850" y="1435989"/>
                    <a:pt x="2674874" y="1435989"/>
                  </a:cubicBezTo>
                  <a:lnTo>
                    <a:pt x="2674874" y="1474089"/>
                  </a:lnTo>
                  <a:lnTo>
                    <a:pt x="2636774" y="1474089"/>
                  </a:lnTo>
                  <a:lnTo>
                    <a:pt x="2636774" y="38100"/>
                  </a:lnTo>
                  <a:lnTo>
                    <a:pt x="2674874" y="38100"/>
                  </a:lnTo>
                  <a:lnTo>
                    <a:pt x="2674874" y="76200"/>
                  </a:lnTo>
                  <a:lnTo>
                    <a:pt x="38100" y="76200"/>
                  </a:lnTo>
                  <a:close/>
                </a:path>
              </a:pathLst>
            </a:custGeom>
            <a:solidFill>
              <a:srgbClr val="38EF7D"/>
            </a:solidFill>
          </p:spPr>
        </p:sp>
      </p:grpSp>
      <p:grpSp>
        <p:nvGrpSpPr>
          <p:cNvPr id="59" name="Group 59"/>
          <p:cNvGrpSpPr/>
          <p:nvPr/>
        </p:nvGrpSpPr>
        <p:grpSpPr>
          <a:xfrm>
            <a:off x="7228484" y="8190448"/>
            <a:ext cx="2150534" cy="803296"/>
            <a:chOff x="0" y="0"/>
            <a:chExt cx="2867378" cy="1071062"/>
          </a:xfrm>
        </p:grpSpPr>
        <p:sp>
          <p:nvSpPr>
            <p:cNvPr id="60" name="Freeform 60"/>
            <p:cNvSpPr/>
            <p:nvPr/>
          </p:nvSpPr>
          <p:spPr>
            <a:xfrm>
              <a:off x="0" y="0"/>
              <a:ext cx="2867378" cy="1071062"/>
            </a:xfrm>
            <a:custGeom>
              <a:avLst/>
              <a:gdLst/>
              <a:ahLst/>
              <a:cxnLst/>
              <a:rect l="l" t="t" r="r" b="b"/>
              <a:pathLst>
                <a:path w="2867378" h="1071062">
                  <a:moveTo>
                    <a:pt x="0" y="0"/>
                  </a:moveTo>
                  <a:lnTo>
                    <a:pt x="2867378" y="0"/>
                  </a:lnTo>
                  <a:lnTo>
                    <a:pt x="2867378" y="1071062"/>
                  </a:lnTo>
                  <a:lnTo>
                    <a:pt x="0" y="1071062"/>
                  </a:lnTo>
                  <a:close/>
                </a:path>
              </a:pathLst>
            </a:custGeom>
            <a:solidFill>
              <a:srgbClr val="000000">
                <a:alpha val="0"/>
              </a:srgbClr>
            </a:solidFill>
          </p:spPr>
        </p:sp>
        <p:sp>
          <p:nvSpPr>
            <p:cNvPr id="61" name="TextBox 61"/>
            <p:cNvSpPr txBox="1"/>
            <p:nvPr/>
          </p:nvSpPr>
          <p:spPr>
            <a:xfrm>
              <a:off x="0" y="-9525"/>
              <a:ext cx="2867378" cy="1080587"/>
            </a:xfrm>
            <a:prstGeom prst="rect">
              <a:avLst/>
            </a:prstGeom>
          </p:spPr>
          <p:txBody>
            <a:bodyPr lIns="0" tIns="0" rIns="0" bIns="0" rtlCol="0" anchor="t"/>
            <a:lstStyle/>
            <a:p>
              <a:pPr algn="ctr">
                <a:lnSpc>
                  <a:spcPts val="5184"/>
                </a:lnSpc>
              </a:pPr>
              <a:r>
                <a:rPr lang="en-US" sz="4320">
                  <a:solidFill>
                    <a:srgbClr val="FFFFFF"/>
                  </a:solidFill>
                  <a:latin typeface="Arimo"/>
                  <a:ea typeface="Arimo"/>
                  <a:cs typeface="Arimo"/>
                  <a:sym typeface="Arimo"/>
                </a:rPr>
                <a:t>Action</a:t>
              </a:r>
            </a:p>
          </p:txBody>
        </p:sp>
      </p:grpSp>
      <p:grpSp>
        <p:nvGrpSpPr>
          <p:cNvPr id="62" name="Group 62"/>
          <p:cNvGrpSpPr/>
          <p:nvPr/>
        </p:nvGrpSpPr>
        <p:grpSpPr>
          <a:xfrm>
            <a:off x="598860" y="4228713"/>
            <a:ext cx="2573420" cy="4133650"/>
            <a:chOff x="0" y="0"/>
            <a:chExt cx="3431226" cy="5511534"/>
          </a:xfrm>
        </p:grpSpPr>
        <p:sp>
          <p:nvSpPr>
            <p:cNvPr id="63" name="Freeform 63"/>
            <p:cNvSpPr/>
            <p:nvPr/>
          </p:nvSpPr>
          <p:spPr>
            <a:xfrm>
              <a:off x="0" y="0"/>
              <a:ext cx="3431286" cy="5511546"/>
            </a:xfrm>
            <a:custGeom>
              <a:avLst/>
              <a:gdLst/>
              <a:ahLst/>
              <a:cxnLst/>
              <a:rect l="l" t="t" r="r" b="b"/>
              <a:pathLst>
                <a:path w="3431286" h="5511546">
                  <a:moveTo>
                    <a:pt x="0" y="571881"/>
                  </a:moveTo>
                  <a:cubicBezTo>
                    <a:pt x="0" y="256032"/>
                    <a:pt x="256032" y="0"/>
                    <a:pt x="571881" y="0"/>
                  </a:cubicBezTo>
                  <a:lnTo>
                    <a:pt x="2859405" y="0"/>
                  </a:lnTo>
                  <a:cubicBezTo>
                    <a:pt x="3175254" y="0"/>
                    <a:pt x="3431286" y="256032"/>
                    <a:pt x="3431286" y="571881"/>
                  </a:cubicBezTo>
                  <a:lnTo>
                    <a:pt x="3431286" y="4939665"/>
                  </a:lnTo>
                  <a:cubicBezTo>
                    <a:pt x="3431286" y="5255514"/>
                    <a:pt x="3175254" y="5511546"/>
                    <a:pt x="2859405" y="5511546"/>
                  </a:cubicBezTo>
                  <a:lnTo>
                    <a:pt x="571881" y="5511546"/>
                  </a:lnTo>
                  <a:cubicBezTo>
                    <a:pt x="256032" y="5511546"/>
                    <a:pt x="0" y="5255514"/>
                    <a:pt x="0" y="4939665"/>
                  </a:cubicBezTo>
                  <a:close/>
                </a:path>
              </a:pathLst>
            </a:custGeom>
            <a:solidFill>
              <a:srgbClr val="486180">
                <a:alpha val="24706"/>
              </a:srgbClr>
            </a:solidFill>
          </p:spPr>
        </p:sp>
      </p:grpSp>
      <p:grpSp>
        <p:nvGrpSpPr>
          <p:cNvPr id="64" name="Group 64"/>
          <p:cNvGrpSpPr/>
          <p:nvPr/>
        </p:nvGrpSpPr>
        <p:grpSpPr>
          <a:xfrm>
            <a:off x="15406204" y="3054392"/>
            <a:ext cx="2573419" cy="5690055"/>
            <a:chOff x="0" y="0"/>
            <a:chExt cx="3431226" cy="7586740"/>
          </a:xfrm>
        </p:grpSpPr>
        <p:sp>
          <p:nvSpPr>
            <p:cNvPr id="65" name="Freeform 65"/>
            <p:cNvSpPr/>
            <p:nvPr/>
          </p:nvSpPr>
          <p:spPr>
            <a:xfrm>
              <a:off x="0" y="0"/>
              <a:ext cx="3431286" cy="7586726"/>
            </a:xfrm>
            <a:custGeom>
              <a:avLst/>
              <a:gdLst/>
              <a:ahLst/>
              <a:cxnLst/>
              <a:rect l="l" t="t" r="r" b="b"/>
              <a:pathLst>
                <a:path w="3431286" h="7586726">
                  <a:moveTo>
                    <a:pt x="0" y="571881"/>
                  </a:moveTo>
                  <a:cubicBezTo>
                    <a:pt x="0" y="256032"/>
                    <a:pt x="256032" y="0"/>
                    <a:pt x="571881" y="0"/>
                  </a:cubicBezTo>
                  <a:lnTo>
                    <a:pt x="2859405" y="0"/>
                  </a:lnTo>
                  <a:cubicBezTo>
                    <a:pt x="3175254" y="0"/>
                    <a:pt x="3431286" y="256032"/>
                    <a:pt x="3431286" y="571881"/>
                  </a:cubicBezTo>
                  <a:lnTo>
                    <a:pt x="3431286" y="7014845"/>
                  </a:lnTo>
                  <a:cubicBezTo>
                    <a:pt x="3431286" y="7330694"/>
                    <a:pt x="3175254" y="7586726"/>
                    <a:pt x="2859405" y="7586726"/>
                  </a:cubicBezTo>
                  <a:lnTo>
                    <a:pt x="571881" y="7586726"/>
                  </a:lnTo>
                  <a:cubicBezTo>
                    <a:pt x="256032" y="7586726"/>
                    <a:pt x="0" y="7330694"/>
                    <a:pt x="0" y="7014845"/>
                  </a:cubicBezTo>
                  <a:close/>
                </a:path>
              </a:pathLst>
            </a:custGeom>
            <a:solidFill>
              <a:srgbClr val="486180">
                <a:alpha val="24706"/>
              </a:srgbClr>
            </a:solidFill>
          </p:spPr>
        </p:sp>
      </p:grpSp>
      <p:sp>
        <p:nvSpPr>
          <p:cNvPr id="66" name="Freeform 66" descr="Bullseye"/>
          <p:cNvSpPr/>
          <p:nvPr/>
        </p:nvSpPr>
        <p:spPr>
          <a:xfrm>
            <a:off x="13279161" y="5566552"/>
            <a:ext cx="892177" cy="892178"/>
          </a:xfrm>
          <a:custGeom>
            <a:avLst/>
            <a:gdLst/>
            <a:ahLst/>
            <a:cxnLst/>
            <a:rect l="l" t="t" r="r" b="b"/>
            <a:pathLst>
              <a:path w="892177" h="892178">
                <a:moveTo>
                  <a:pt x="0" y="0"/>
                </a:moveTo>
                <a:lnTo>
                  <a:pt x="892177" y="0"/>
                </a:lnTo>
                <a:lnTo>
                  <a:pt x="892177" y="892178"/>
                </a:lnTo>
                <a:lnTo>
                  <a:pt x="0" y="8921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7" name="Group 67"/>
          <p:cNvGrpSpPr/>
          <p:nvPr/>
        </p:nvGrpSpPr>
        <p:grpSpPr>
          <a:xfrm>
            <a:off x="12375482" y="6529763"/>
            <a:ext cx="2649602" cy="415499"/>
            <a:chOff x="0" y="0"/>
            <a:chExt cx="3532802" cy="553998"/>
          </a:xfrm>
        </p:grpSpPr>
        <p:sp>
          <p:nvSpPr>
            <p:cNvPr id="68" name="Freeform 68"/>
            <p:cNvSpPr/>
            <p:nvPr/>
          </p:nvSpPr>
          <p:spPr>
            <a:xfrm>
              <a:off x="0" y="0"/>
              <a:ext cx="3532802" cy="553998"/>
            </a:xfrm>
            <a:custGeom>
              <a:avLst/>
              <a:gdLst/>
              <a:ahLst/>
              <a:cxnLst/>
              <a:rect l="l" t="t" r="r" b="b"/>
              <a:pathLst>
                <a:path w="3532802" h="553998">
                  <a:moveTo>
                    <a:pt x="0" y="0"/>
                  </a:moveTo>
                  <a:lnTo>
                    <a:pt x="3532802" y="0"/>
                  </a:lnTo>
                  <a:lnTo>
                    <a:pt x="3532802" y="553998"/>
                  </a:lnTo>
                  <a:lnTo>
                    <a:pt x="0" y="553998"/>
                  </a:lnTo>
                  <a:close/>
                </a:path>
              </a:pathLst>
            </a:custGeom>
            <a:solidFill>
              <a:srgbClr val="000000">
                <a:alpha val="0"/>
              </a:srgbClr>
            </a:solidFill>
          </p:spPr>
        </p:sp>
        <p:sp>
          <p:nvSpPr>
            <p:cNvPr id="69" name="TextBox 69"/>
            <p:cNvSpPr txBox="1"/>
            <p:nvPr/>
          </p:nvSpPr>
          <p:spPr>
            <a:xfrm>
              <a:off x="0" y="-19050"/>
              <a:ext cx="3532802" cy="573048"/>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Agents</a:t>
              </a:r>
            </a:p>
          </p:txBody>
        </p:sp>
      </p:grpSp>
      <p:grpSp>
        <p:nvGrpSpPr>
          <p:cNvPr id="70" name="Group 70"/>
          <p:cNvGrpSpPr/>
          <p:nvPr/>
        </p:nvGrpSpPr>
        <p:grpSpPr>
          <a:xfrm>
            <a:off x="12442470" y="8362365"/>
            <a:ext cx="2649602" cy="692498"/>
            <a:chOff x="0" y="0"/>
            <a:chExt cx="3532802" cy="923330"/>
          </a:xfrm>
        </p:grpSpPr>
        <p:sp>
          <p:nvSpPr>
            <p:cNvPr id="71" name="Freeform 71"/>
            <p:cNvSpPr/>
            <p:nvPr/>
          </p:nvSpPr>
          <p:spPr>
            <a:xfrm>
              <a:off x="0" y="0"/>
              <a:ext cx="3532802" cy="923330"/>
            </a:xfrm>
            <a:custGeom>
              <a:avLst/>
              <a:gdLst/>
              <a:ahLst/>
              <a:cxnLst/>
              <a:rect l="l" t="t" r="r" b="b"/>
              <a:pathLst>
                <a:path w="3532802" h="923330">
                  <a:moveTo>
                    <a:pt x="0" y="0"/>
                  </a:moveTo>
                  <a:lnTo>
                    <a:pt x="3532802" y="0"/>
                  </a:lnTo>
                  <a:lnTo>
                    <a:pt x="3532802" y="923330"/>
                  </a:lnTo>
                  <a:lnTo>
                    <a:pt x="0" y="923330"/>
                  </a:lnTo>
                  <a:close/>
                </a:path>
              </a:pathLst>
            </a:custGeom>
            <a:solidFill>
              <a:srgbClr val="000000">
                <a:alpha val="0"/>
              </a:srgbClr>
            </a:solidFill>
          </p:spPr>
        </p:sp>
        <p:sp>
          <p:nvSpPr>
            <p:cNvPr id="72" name="TextBox 72"/>
            <p:cNvSpPr txBox="1"/>
            <p:nvPr/>
          </p:nvSpPr>
          <p:spPr>
            <a:xfrm>
              <a:off x="0" y="-19050"/>
              <a:ext cx="3532802" cy="942380"/>
            </a:xfrm>
            <a:prstGeom prst="rect">
              <a:avLst/>
            </a:prstGeom>
          </p:spPr>
          <p:txBody>
            <a:bodyPr lIns="0" tIns="0" rIns="0" bIns="0" rtlCol="0" anchor="t"/>
            <a:lstStyle/>
            <a:p>
              <a:pPr algn="ctr">
                <a:lnSpc>
                  <a:spcPts val="2160"/>
                </a:lnSpc>
              </a:pPr>
              <a:r>
                <a:rPr lang="en-US" sz="1800">
                  <a:solidFill>
                    <a:srgbClr val="FFFFFF"/>
                  </a:solidFill>
                  <a:latin typeface="Arimo"/>
                  <a:ea typeface="Arimo"/>
                  <a:cs typeface="Arimo"/>
                  <a:sym typeface="Arimo"/>
                </a:rPr>
                <a:t>Amazon </a:t>
              </a:r>
            </a:p>
            <a:p>
              <a:pPr algn="ctr">
                <a:lnSpc>
                  <a:spcPts val="2160"/>
                </a:lnSpc>
              </a:pPr>
              <a:r>
                <a:rPr lang="en-US" sz="1800">
                  <a:solidFill>
                    <a:srgbClr val="FFFFFF"/>
                  </a:solidFill>
                  <a:latin typeface="Arimo"/>
                  <a:ea typeface="Arimo"/>
                  <a:cs typeface="Arimo"/>
                  <a:sym typeface="Arimo"/>
                </a:rPr>
                <a:t>Bedrock (LLM)</a:t>
              </a:r>
            </a:p>
          </p:txBody>
        </p:sp>
      </p:grpSp>
      <p:sp>
        <p:nvSpPr>
          <p:cNvPr id="73" name="Freeform 73"/>
          <p:cNvSpPr/>
          <p:nvPr/>
        </p:nvSpPr>
        <p:spPr>
          <a:xfrm>
            <a:off x="13135651" y="7090753"/>
            <a:ext cx="1108358" cy="1104766"/>
          </a:xfrm>
          <a:custGeom>
            <a:avLst/>
            <a:gdLst/>
            <a:ahLst/>
            <a:cxnLst/>
            <a:rect l="l" t="t" r="r" b="b"/>
            <a:pathLst>
              <a:path w="1108358" h="1104766">
                <a:moveTo>
                  <a:pt x="0" y="0"/>
                </a:moveTo>
                <a:lnTo>
                  <a:pt x="1108358" y="0"/>
                </a:lnTo>
                <a:lnTo>
                  <a:pt x="1108358" y="1104766"/>
                </a:lnTo>
                <a:lnTo>
                  <a:pt x="0" y="11047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4" name="AutoShape 74"/>
          <p:cNvSpPr/>
          <p:nvPr/>
        </p:nvSpPr>
        <p:spPr>
          <a:xfrm rot="1666775">
            <a:off x="9123860" y="4616701"/>
            <a:ext cx="2341510" cy="0"/>
          </a:xfrm>
          <a:prstGeom prst="line">
            <a:avLst/>
          </a:prstGeom>
          <a:ln w="19050" cap="rnd">
            <a:solidFill>
              <a:srgbClr val="FF8500"/>
            </a:solidFill>
            <a:prstDash val="solid"/>
            <a:headEnd type="none" w="sm" len="sm"/>
            <a:tailEnd type="triangle" w="lg" len="med"/>
          </a:ln>
        </p:spPr>
      </p:sp>
      <p:sp>
        <p:nvSpPr>
          <p:cNvPr id="75" name="AutoShape 75"/>
          <p:cNvSpPr/>
          <p:nvPr/>
        </p:nvSpPr>
        <p:spPr>
          <a:xfrm rot="1110713">
            <a:off x="9136546" y="4821180"/>
            <a:ext cx="4725239" cy="0"/>
          </a:xfrm>
          <a:prstGeom prst="line">
            <a:avLst/>
          </a:prstGeom>
          <a:ln w="19050" cap="rnd">
            <a:solidFill>
              <a:srgbClr val="FF8500"/>
            </a:solidFill>
            <a:prstDash val="solid"/>
            <a:headEnd type="none" w="sm" len="sm"/>
            <a:tailEnd type="triangle" w="lg" len="med"/>
          </a:ln>
        </p:spPr>
      </p:sp>
      <p:sp>
        <p:nvSpPr>
          <p:cNvPr id="76" name="AutoShape 76"/>
          <p:cNvSpPr/>
          <p:nvPr/>
        </p:nvSpPr>
        <p:spPr>
          <a:xfrm rot="7871524">
            <a:off x="4848499" y="7697102"/>
            <a:ext cx="2732398" cy="0"/>
          </a:xfrm>
          <a:prstGeom prst="line">
            <a:avLst/>
          </a:prstGeom>
          <a:ln w="19050" cap="rnd">
            <a:solidFill>
              <a:srgbClr val="FF8500"/>
            </a:solidFill>
            <a:prstDash val="solid"/>
            <a:headEnd type="none" w="sm" len="sm"/>
            <a:tailEnd type="triangle" w="lg" len="med"/>
          </a:ln>
        </p:spPr>
      </p:sp>
      <p:sp>
        <p:nvSpPr>
          <p:cNvPr id="77" name="AutoShape 77"/>
          <p:cNvSpPr/>
          <p:nvPr/>
        </p:nvSpPr>
        <p:spPr>
          <a:xfrm rot="-5536002">
            <a:off x="7793693" y="5165264"/>
            <a:ext cx="773794" cy="0"/>
          </a:xfrm>
          <a:prstGeom prst="line">
            <a:avLst/>
          </a:prstGeom>
          <a:ln w="19050" cap="rnd">
            <a:solidFill>
              <a:srgbClr val="FF8500"/>
            </a:solidFill>
            <a:prstDash val="solid"/>
            <a:headEnd type="none" w="sm" len="sm"/>
            <a:tailEnd type="triangle" w="lg" len="med"/>
          </a:ln>
        </p:spPr>
      </p:sp>
      <p:grpSp>
        <p:nvGrpSpPr>
          <p:cNvPr id="78" name="Group 78"/>
          <p:cNvGrpSpPr/>
          <p:nvPr/>
        </p:nvGrpSpPr>
        <p:grpSpPr>
          <a:xfrm>
            <a:off x="7440494" y="5518740"/>
            <a:ext cx="1571033" cy="1231115"/>
            <a:chOff x="0" y="0"/>
            <a:chExt cx="2094710" cy="1641486"/>
          </a:xfrm>
        </p:grpSpPr>
        <p:sp>
          <p:nvSpPr>
            <p:cNvPr id="79" name="Freeform 79"/>
            <p:cNvSpPr/>
            <p:nvPr/>
          </p:nvSpPr>
          <p:spPr>
            <a:xfrm>
              <a:off x="0" y="0"/>
              <a:ext cx="2094738" cy="1641475"/>
            </a:xfrm>
            <a:custGeom>
              <a:avLst/>
              <a:gdLst/>
              <a:ahLst/>
              <a:cxnLst/>
              <a:rect l="l" t="t" r="r" b="b"/>
              <a:pathLst>
                <a:path w="2094738" h="1641475">
                  <a:moveTo>
                    <a:pt x="273558" y="0"/>
                  </a:moveTo>
                  <a:lnTo>
                    <a:pt x="2094738" y="0"/>
                  </a:lnTo>
                  <a:lnTo>
                    <a:pt x="2094738" y="1367917"/>
                  </a:lnTo>
                  <a:cubicBezTo>
                    <a:pt x="2094738" y="1519047"/>
                    <a:pt x="1972310" y="1641475"/>
                    <a:pt x="1821180" y="1641475"/>
                  </a:cubicBezTo>
                  <a:lnTo>
                    <a:pt x="0" y="1641475"/>
                  </a:lnTo>
                  <a:lnTo>
                    <a:pt x="0" y="273558"/>
                  </a:lnTo>
                  <a:cubicBezTo>
                    <a:pt x="0" y="122428"/>
                    <a:pt x="122428" y="0"/>
                    <a:pt x="273558" y="0"/>
                  </a:cubicBezTo>
                  <a:close/>
                </a:path>
              </a:pathLst>
            </a:custGeom>
            <a:solidFill>
              <a:srgbClr val="D9D9D9"/>
            </a:solidFill>
          </p:spPr>
        </p:sp>
        <p:sp>
          <p:nvSpPr>
            <p:cNvPr id="80" name="TextBox 80"/>
            <p:cNvSpPr txBox="1"/>
            <p:nvPr/>
          </p:nvSpPr>
          <p:spPr>
            <a:xfrm>
              <a:off x="0" y="-19050"/>
              <a:ext cx="2094710" cy="1660536"/>
            </a:xfrm>
            <a:prstGeom prst="rect">
              <a:avLst/>
            </a:prstGeom>
          </p:spPr>
          <p:txBody>
            <a:bodyPr lIns="50800" tIns="50800" rIns="50800" bIns="50800" rtlCol="0" anchor="ctr"/>
            <a:lstStyle/>
            <a:p>
              <a:pPr algn="ctr">
                <a:lnSpc>
                  <a:spcPts val="2160"/>
                </a:lnSpc>
              </a:pPr>
              <a:r>
                <a:rPr lang="en-US" sz="1800">
                  <a:solidFill>
                    <a:srgbClr val="000000"/>
                  </a:solidFill>
                  <a:latin typeface="Arimo"/>
                  <a:ea typeface="Arimo"/>
                  <a:cs typeface="Arimo"/>
                  <a:sym typeface="Arimo"/>
                </a:rPr>
                <a:t>Agent</a:t>
              </a:r>
            </a:p>
          </p:txBody>
        </p:sp>
      </p:grpSp>
      <p:sp>
        <p:nvSpPr>
          <p:cNvPr id="81" name="AutoShape 81"/>
          <p:cNvSpPr/>
          <p:nvPr/>
        </p:nvSpPr>
        <p:spPr>
          <a:xfrm rot="10690463">
            <a:off x="6432123" y="6118743"/>
            <a:ext cx="896960" cy="0"/>
          </a:xfrm>
          <a:prstGeom prst="line">
            <a:avLst/>
          </a:prstGeom>
          <a:ln w="19050" cap="rnd">
            <a:solidFill>
              <a:srgbClr val="FF8500"/>
            </a:solidFill>
            <a:prstDash val="solid"/>
            <a:headEnd type="none" w="sm" len="sm"/>
            <a:tailEnd type="triangle" w="lg" len="med"/>
          </a:ln>
        </p:spPr>
      </p:sp>
      <p:sp>
        <p:nvSpPr>
          <p:cNvPr id="82" name="AutoShape 82"/>
          <p:cNvSpPr/>
          <p:nvPr/>
        </p:nvSpPr>
        <p:spPr>
          <a:xfrm rot="10690463">
            <a:off x="9195375" y="6142116"/>
            <a:ext cx="896960" cy="0"/>
          </a:xfrm>
          <a:prstGeom prst="line">
            <a:avLst/>
          </a:prstGeom>
          <a:ln w="19050" cap="rnd">
            <a:solidFill>
              <a:srgbClr val="FF8500"/>
            </a:solidFill>
            <a:prstDash val="solid"/>
            <a:headEnd type="triangle" w="lg" len="med"/>
            <a:tailEnd type="none" w="sm" len="sm"/>
          </a:ln>
        </p:spPr>
      </p:sp>
      <p:sp>
        <p:nvSpPr>
          <p:cNvPr id="83" name="AutoShape 83"/>
          <p:cNvSpPr/>
          <p:nvPr/>
        </p:nvSpPr>
        <p:spPr>
          <a:xfrm rot="-5536002">
            <a:off x="7786586" y="7294891"/>
            <a:ext cx="773794" cy="0"/>
          </a:xfrm>
          <a:prstGeom prst="line">
            <a:avLst/>
          </a:prstGeom>
          <a:ln w="19050" cap="rnd">
            <a:solidFill>
              <a:srgbClr val="FF8500"/>
            </a:solidFill>
            <a:prstDash val="solid"/>
            <a:headEnd type="triangle" w="lg" len="med"/>
            <a:tailEnd type="none" w="sm" len="sm"/>
          </a:ln>
        </p:spPr>
      </p:sp>
      <p:grpSp>
        <p:nvGrpSpPr>
          <p:cNvPr id="84" name="Group 84"/>
          <p:cNvGrpSpPr/>
          <p:nvPr/>
        </p:nvGrpSpPr>
        <p:grpSpPr>
          <a:xfrm>
            <a:off x="15995536" y="3724483"/>
            <a:ext cx="1610811" cy="1120155"/>
            <a:chOff x="0" y="0"/>
            <a:chExt cx="2147748" cy="1493540"/>
          </a:xfrm>
        </p:grpSpPr>
        <p:sp>
          <p:nvSpPr>
            <p:cNvPr id="85" name="Freeform 85"/>
            <p:cNvSpPr/>
            <p:nvPr/>
          </p:nvSpPr>
          <p:spPr>
            <a:xfrm>
              <a:off x="0" y="0"/>
              <a:ext cx="2147697" cy="1493520"/>
            </a:xfrm>
            <a:custGeom>
              <a:avLst/>
              <a:gdLst/>
              <a:ahLst/>
              <a:cxnLst/>
              <a:rect l="l" t="t" r="r" b="b"/>
              <a:pathLst>
                <a:path w="2147697" h="1493520">
                  <a:moveTo>
                    <a:pt x="248920" y="0"/>
                  </a:moveTo>
                  <a:lnTo>
                    <a:pt x="2147697" y="0"/>
                  </a:lnTo>
                  <a:lnTo>
                    <a:pt x="2147697" y="1244600"/>
                  </a:lnTo>
                  <a:cubicBezTo>
                    <a:pt x="2147697" y="1382141"/>
                    <a:pt x="2036191" y="1493520"/>
                    <a:pt x="1898777" y="1493520"/>
                  </a:cubicBezTo>
                  <a:lnTo>
                    <a:pt x="0" y="1493520"/>
                  </a:lnTo>
                  <a:lnTo>
                    <a:pt x="0" y="248920"/>
                  </a:lnTo>
                  <a:cubicBezTo>
                    <a:pt x="0" y="111506"/>
                    <a:pt x="111506" y="0"/>
                    <a:pt x="248920" y="0"/>
                  </a:cubicBezTo>
                  <a:close/>
                </a:path>
              </a:pathLst>
            </a:custGeom>
            <a:solidFill>
              <a:srgbClr val="D9D9D9"/>
            </a:solidFill>
          </p:spPr>
        </p:sp>
        <p:sp>
          <p:nvSpPr>
            <p:cNvPr id="86" name="TextBox 86"/>
            <p:cNvSpPr txBox="1"/>
            <p:nvPr/>
          </p:nvSpPr>
          <p:spPr>
            <a:xfrm>
              <a:off x="0" y="-19050"/>
              <a:ext cx="2147748" cy="1512590"/>
            </a:xfrm>
            <a:prstGeom prst="rect">
              <a:avLst/>
            </a:prstGeom>
          </p:spPr>
          <p:txBody>
            <a:bodyPr lIns="50800" tIns="50800" rIns="50800" bIns="50800" rtlCol="0" anchor="ctr"/>
            <a:lstStyle/>
            <a:p>
              <a:pPr algn="ctr">
                <a:lnSpc>
                  <a:spcPts val="2160"/>
                </a:lnSpc>
              </a:pPr>
              <a:r>
                <a:rPr lang="en-US" sz="1800">
                  <a:solidFill>
                    <a:srgbClr val="000000"/>
                  </a:solidFill>
                  <a:latin typeface="Arimo"/>
                  <a:ea typeface="Arimo"/>
                  <a:cs typeface="Arimo"/>
                  <a:sym typeface="Arimo"/>
                </a:rPr>
                <a:t>Action</a:t>
              </a:r>
            </a:p>
          </p:txBody>
        </p:sp>
      </p:grpSp>
      <p:grpSp>
        <p:nvGrpSpPr>
          <p:cNvPr id="87" name="Group 87"/>
          <p:cNvGrpSpPr/>
          <p:nvPr/>
        </p:nvGrpSpPr>
        <p:grpSpPr>
          <a:xfrm>
            <a:off x="15995536" y="5396577"/>
            <a:ext cx="1610811" cy="1120155"/>
            <a:chOff x="0" y="0"/>
            <a:chExt cx="2147748" cy="1493540"/>
          </a:xfrm>
        </p:grpSpPr>
        <p:sp>
          <p:nvSpPr>
            <p:cNvPr id="88" name="Freeform 88"/>
            <p:cNvSpPr/>
            <p:nvPr/>
          </p:nvSpPr>
          <p:spPr>
            <a:xfrm>
              <a:off x="0" y="0"/>
              <a:ext cx="2147697" cy="1493520"/>
            </a:xfrm>
            <a:custGeom>
              <a:avLst/>
              <a:gdLst/>
              <a:ahLst/>
              <a:cxnLst/>
              <a:rect l="l" t="t" r="r" b="b"/>
              <a:pathLst>
                <a:path w="2147697" h="1493520">
                  <a:moveTo>
                    <a:pt x="248920" y="0"/>
                  </a:moveTo>
                  <a:lnTo>
                    <a:pt x="2147697" y="0"/>
                  </a:lnTo>
                  <a:lnTo>
                    <a:pt x="2147697" y="1244600"/>
                  </a:lnTo>
                  <a:cubicBezTo>
                    <a:pt x="2147697" y="1382141"/>
                    <a:pt x="2036191" y="1493520"/>
                    <a:pt x="1898777" y="1493520"/>
                  </a:cubicBezTo>
                  <a:lnTo>
                    <a:pt x="0" y="1493520"/>
                  </a:lnTo>
                  <a:lnTo>
                    <a:pt x="0" y="248920"/>
                  </a:lnTo>
                  <a:cubicBezTo>
                    <a:pt x="0" y="111506"/>
                    <a:pt x="111506" y="0"/>
                    <a:pt x="248920" y="0"/>
                  </a:cubicBezTo>
                  <a:close/>
                </a:path>
              </a:pathLst>
            </a:custGeom>
            <a:solidFill>
              <a:srgbClr val="D9D9D9"/>
            </a:solidFill>
          </p:spPr>
        </p:sp>
        <p:sp>
          <p:nvSpPr>
            <p:cNvPr id="89" name="TextBox 89"/>
            <p:cNvSpPr txBox="1"/>
            <p:nvPr/>
          </p:nvSpPr>
          <p:spPr>
            <a:xfrm>
              <a:off x="0" y="-19050"/>
              <a:ext cx="2147748" cy="1512590"/>
            </a:xfrm>
            <a:prstGeom prst="rect">
              <a:avLst/>
            </a:prstGeom>
          </p:spPr>
          <p:txBody>
            <a:bodyPr lIns="50800" tIns="50800" rIns="50800" bIns="50800" rtlCol="0" anchor="ctr"/>
            <a:lstStyle/>
            <a:p>
              <a:pPr algn="ctr">
                <a:lnSpc>
                  <a:spcPts val="2160"/>
                </a:lnSpc>
              </a:pPr>
              <a:r>
                <a:rPr lang="en-US" sz="1800">
                  <a:solidFill>
                    <a:srgbClr val="000000"/>
                  </a:solidFill>
                  <a:latin typeface="Arimo"/>
                  <a:ea typeface="Arimo"/>
                  <a:cs typeface="Arimo"/>
                  <a:sym typeface="Arimo"/>
                </a:rPr>
                <a:t>Simulation</a:t>
              </a:r>
            </a:p>
          </p:txBody>
        </p:sp>
      </p:grpSp>
      <p:grpSp>
        <p:nvGrpSpPr>
          <p:cNvPr id="90" name="Group 90"/>
          <p:cNvGrpSpPr/>
          <p:nvPr/>
        </p:nvGrpSpPr>
        <p:grpSpPr>
          <a:xfrm>
            <a:off x="15995536" y="7023777"/>
            <a:ext cx="1610811" cy="1120155"/>
            <a:chOff x="0" y="0"/>
            <a:chExt cx="2147748" cy="1493540"/>
          </a:xfrm>
        </p:grpSpPr>
        <p:sp>
          <p:nvSpPr>
            <p:cNvPr id="91" name="Freeform 91"/>
            <p:cNvSpPr/>
            <p:nvPr/>
          </p:nvSpPr>
          <p:spPr>
            <a:xfrm>
              <a:off x="0" y="0"/>
              <a:ext cx="2147697" cy="1493520"/>
            </a:xfrm>
            <a:custGeom>
              <a:avLst/>
              <a:gdLst/>
              <a:ahLst/>
              <a:cxnLst/>
              <a:rect l="l" t="t" r="r" b="b"/>
              <a:pathLst>
                <a:path w="2147697" h="1493520">
                  <a:moveTo>
                    <a:pt x="248920" y="0"/>
                  </a:moveTo>
                  <a:lnTo>
                    <a:pt x="2147697" y="0"/>
                  </a:lnTo>
                  <a:lnTo>
                    <a:pt x="2147697" y="1244600"/>
                  </a:lnTo>
                  <a:cubicBezTo>
                    <a:pt x="2147697" y="1382141"/>
                    <a:pt x="2036191" y="1493520"/>
                    <a:pt x="1898777" y="1493520"/>
                  </a:cubicBezTo>
                  <a:lnTo>
                    <a:pt x="0" y="1493520"/>
                  </a:lnTo>
                  <a:lnTo>
                    <a:pt x="0" y="248920"/>
                  </a:lnTo>
                  <a:cubicBezTo>
                    <a:pt x="0" y="111506"/>
                    <a:pt x="111506" y="0"/>
                    <a:pt x="248920" y="0"/>
                  </a:cubicBezTo>
                  <a:close/>
                </a:path>
              </a:pathLst>
            </a:custGeom>
            <a:solidFill>
              <a:srgbClr val="D9D9D9"/>
            </a:solidFill>
          </p:spPr>
        </p:sp>
        <p:sp>
          <p:nvSpPr>
            <p:cNvPr id="92" name="TextBox 92"/>
            <p:cNvSpPr txBox="1"/>
            <p:nvPr/>
          </p:nvSpPr>
          <p:spPr>
            <a:xfrm>
              <a:off x="0" y="-19050"/>
              <a:ext cx="2147748" cy="1512590"/>
            </a:xfrm>
            <a:prstGeom prst="rect">
              <a:avLst/>
            </a:prstGeom>
          </p:spPr>
          <p:txBody>
            <a:bodyPr lIns="50800" tIns="50800" rIns="50800" bIns="50800" rtlCol="0" anchor="ctr"/>
            <a:lstStyle/>
            <a:p>
              <a:pPr algn="ctr">
                <a:lnSpc>
                  <a:spcPts val="2160"/>
                </a:lnSpc>
              </a:pPr>
              <a:r>
                <a:rPr lang="en-US" sz="1800">
                  <a:solidFill>
                    <a:srgbClr val="000000"/>
                  </a:solidFill>
                  <a:latin typeface="Arimo"/>
                  <a:ea typeface="Arimo"/>
                  <a:cs typeface="Arimo"/>
                  <a:sym typeface="Arimo"/>
                </a:rPr>
                <a:t>Autonomous</a:t>
              </a:r>
            </a:p>
          </p:txBody>
        </p:sp>
      </p:grpSp>
      <p:grpSp>
        <p:nvGrpSpPr>
          <p:cNvPr id="93" name="Group 93"/>
          <p:cNvGrpSpPr/>
          <p:nvPr/>
        </p:nvGrpSpPr>
        <p:grpSpPr>
          <a:xfrm>
            <a:off x="14241026" y="3955921"/>
            <a:ext cx="1013653" cy="4277498"/>
            <a:chOff x="0" y="0"/>
            <a:chExt cx="1351538" cy="5703330"/>
          </a:xfrm>
        </p:grpSpPr>
        <p:sp>
          <p:nvSpPr>
            <p:cNvPr id="94" name="Freeform 94"/>
            <p:cNvSpPr/>
            <p:nvPr/>
          </p:nvSpPr>
          <p:spPr>
            <a:xfrm>
              <a:off x="0" y="0"/>
              <a:ext cx="1351534" cy="5703316"/>
            </a:xfrm>
            <a:custGeom>
              <a:avLst/>
              <a:gdLst/>
              <a:ahLst/>
              <a:cxnLst/>
              <a:rect l="l" t="t" r="r" b="b"/>
              <a:pathLst>
                <a:path w="1351534" h="5703316">
                  <a:moveTo>
                    <a:pt x="1332484" y="5703316"/>
                  </a:moveTo>
                  <a:cubicBezTo>
                    <a:pt x="986663" y="5703316"/>
                    <a:pt x="656717" y="5658866"/>
                    <a:pt x="656717" y="5572379"/>
                  </a:cubicBezTo>
                  <a:lnTo>
                    <a:pt x="656717" y="2963545"/>
                  </a:lnTo>
                  <a:lnTo>
                    <a:pt x="675767" y="2963545"/>
                  </a:lnTo>
                  <a:lnTo>
                    <a:pt x="656717" y="2963545"/>
                  </a:lnTo>
                  <a:cubicBezTo>
                    <a:pt x="656717" y="2926461"/>
                    <a:pt x="398653" y="2870708"/>
                    <a:pt x="19050" y="2870708"/>
                  </a:cubicBezTo>
                  <a:lnTo>
                    <a:pt x="19050" y="2851658"/>
                  </a:lnTo>
                  <a:lnTo>
                    <a:pt x="19050" y="2832608"/>
                  </a:lnTo>
                  <a:cubicBezTo>
                    <a:pt x="398653" y="2832608"/>
                    <a:pt x="656717" y="2776855"/>
                    <a:pt x="656717" y="2739771"/>
                  </a:cubicBezTo>
                  <a:lnTo>
                    <a:pt x="675767" y="2739771"/>
                  </a:lnTo>
                  <a:lnTo>
                    <a:pt x="656717" y="2739771"/>
                  </a:lnTo>
                  <a:lnTo>
                    <a:pt x="656717" y="130937"/>
                  </a:lnTo>
                  <a:lnTo>
                    <a:pt x="675767" y="130937"/>
                  </a:lnTo>
                  <a:lnTo>
                    <a:pt x="656717" y="130937"/>
                  </a:lnTo>
                  <a:lnTo>
                    <a:pt x="675767" y="130937"/>
                  </a:lnTo>
                  <a:lnTo>
                    <a:pt x="656717" y="130937"/>
                  </a:lnTo>
                  <a:cubicBezTo>
                    <a:pt x="656717" y="44450"/>
                    <a:pt x="986663" y="0"/>
                    <a:pt x="1332484" y="0"/>
                  </a:cubicBezTo>
                  <a:cubicBezTo>
                    <a:pt x="1343025" y="0"/>
                    <a:pt x="1351534" y="8509"/>
                    <a:pt x="1351534" y="19050"/>
                  </a:cubicBezTo>
                  <a:lnTo>
                    <a:pt x="1351534" y="5684266"/>
                  </a:lnTo>
                  <a:cubicBezTo>
                    <a:pt x="1351534" y="5689346"/>
                    <a:pt x="1349502" y="5694172"/>
                    <a:pt x="1345946" y="5697728"/>
                  </a:cubicBezTo>
                  <a:cubicBezTo>
                    <a:pt x="1342390" y="5701284"/>
                    <a:pt x="1337564" y="5703316"/>
                    <a:pt x="1332484" y="5703316"/>
                  </a:cubicBezTo>
                  <a:moveTo>
                    <a:pt x="1332484" y="5665216"/>
                  </a:moveTo>
                  <a:lnTo>
                    <a:pt x="1332484" y="5684266"/>
                  </a:lnTo>
                  <a:lnTo>
                    <a:pt x="1313434" y="5684266"/>
                  </a:lnTo>
                  <a:lnTo>
                    <a:pt x="1313434" y="19050"/>
                  </a:lnTo>
                  <a:lnTo>
                    <a:pt x="1332484" y="19050"/>
                  </a:lnTo>
                  <a:lnTo>
                    <a:pt x="1332484" y="38100"/>
                  </a:lnTo>
                  <a:cubicBezTo>
                    <a:pt x="952881" y="38100"/>
                    <a:pt x="694817" y="93853"/>
                    <a:pt x="694817" y="130937"/>
                  </a:cubicBezTo>
                  <a:lnTo>
                    <a:pt x="694817" y="2739771"/>
                  </a:lnTo>
                  <a:cubicBezTo>
                    <a:pt x="694817" y="2826258"/>
                    <a:pt x="364871" y="2870708"/>
                    <a:pt x="19050" y="2870708"/>
                  </a:cubicBezTo>
                  <a:cubicBezTo>
                    <a:pt x="8509" y="2870708"/>
                    <a:pt x="0" y="2862199"/>
                    <a:pt x="0" y="2851658"/>
                  </a:cubicBezTo>
                  <a:cubicBezTo>
                    <a:pt x="0" y="2841117"/>
                    <a:pt x="8509" y="2832608"/>
                    <a:pt x="19050" y="2832608"/>
                  </a:cubicBezTo>
                  <a:cubicBezTo>
                    <a:pt x="364871" y="2832608"/>
                    <a:pt x="694817" y="2877058"/>
                    <a:pt x="694817" y="2963545"/>
                  </a:cubicBezTo>
                  <a:lnTo>
                    <a:pt x="694817" y="5572379"/>
                  </a:lnTo>
                  <a:lnTo>
                    <a:pt x="675767" y="5572379"/>
                  </a:lnTo>
                  <a:lnTo>
                    <a:pt x="694817" y="5572379"/>
                  </a:lnTo>
                  <a:cubicBezTo>
                    <a:pt x="694817" y="5609463"/>
                    <a:pt x="952881" y="5665216"/>
                    <a:pt x="1332484" y="5665216"/>
                  </a:cubicBezTo>
                  <a:close/>
                </a:path>
              </a:pathLst>
            </a:custGeom>
            <a:solidFill>
              <a:srgbClr val="FF8500"/>
            </a:solidFill>
          </p:spPr>
        </p:sp>
        <p:sp>
          <p:nvSpPr>
            <p:cNvPr id="95" name="Freeform 95"/>
            <p:cNvSpPr/>
            <p:nvPr/>
          </p:nvSpPr>
          <p:spPr>
            <a:xfrm>
              <a:off x="0" y="0"/>
              <a:ext cx="1351534" cy="5703316"/>
            </a:xfrm>
            <a:custGeom>
              <a:avLst/>
              <a:gdLst/>
              <a:ahLst/>
              <a:cxnLst/>
              <a:rect l="l" t="t" r="r" b="b"/>
              <a:pathLst>
                <a:path w="1351534" h="5703316">
                  <a:moveTo>
                    <a:pt x="1332484" y="5703316"/>
                  </a:moveTo>
                  <a:cubicBezTo>
                    <a:pt x="986663" y="5703316"/>
                    <a:pt x="656717" y="5658866"/>
                    <a:pt x="656717" y="5572379"/>
                  </a:cubicBezTo>
                  <a:lnTo>
                    <a:pt x="656717" y="2963545"/>
                  </a:lnTo>
                  <a:lnTo>
                    <a:pt x="675767" y="2963545"/>
                  </a:lnTo>
                  <a:lnTo>
                    <a:pt x="656717" y="2963545"/>
                  </a:lnTo>
                  <a:cubicBezTo>
                    <a:pt x="656717" y="2926461"/>
                    <a:pt x="398653" y="2870708"/>
                    <a:pt x="19050" y="2870708"/>
                  </a:cubicBezTo>
                  <a:lnTo>
                    <a:pt x="19050" y="2851658"/>
                  </a:lnTo>
                  <a:lnTo>
                    <a:pt x="19050" y="2832608"/>
                  </a:lnTo>
                  <a:cubicBezTo>
                    <a:pt x="398653" y="2832608"/>
                    <a:pt x="656717" y="2776855"/>
                    <a:pt x="656717" y="2739771"/>
                  </a:cubicBezTo>
                  <a:lnTo>
                    <a:pt x="675767" y="2739771"/>
                  </a:lnTo>
                  <a:lnTo>
                    <a:pt x="656717" y="2739771"/>
                  </a:lnTo>
                  <a:lnTo>
                    <a:pt x="656717" y="130937"/>
                  </a:lnTo>
                  <a:lnTo>
                    <a:pt x="675767" y="130937"/>
                  </a:lnTo>
                  <a:lnTo>
                    <a:pt x="656717" y="130937"/>
                  </a:lnTo>
                  <a:lnTo>
                    <a:pt x="675767" y="130937"/>
                  </a:lnTo>
                  <a:lnTo>
                    <a:pt x="656717" y="130937"/>
                  </a:lnTo>
                  <a:cubicBezTo>
                    <a:pt x="656717" y="44450"/>
                    <a:pt x="986663" y="0"/>
                    <a:pt x="1332484" y="0"/>
                  </a:cubicBezTo>
                  <a:cubicBezTo>
                    <a:pt x="1343025" y="0"/>
                    <a:pt x="1351534" y="8509"/>
                    <a:pt x="1351534" y="19050"/>
                  </a:cubicBezTo>
                  <a:cubicBezTo>
                    <a:pt x="1351534" y="29591"/>
                    <a:pt x="1343025" y="38100"/>
                    <a:pt x="1332484" y="38100"/>
                  </a:cubicBezTo>
                  <a:cubicBezTo>
                    <a:pt x="952881" y="38100"/>
                    <a:pt x="694817" y="93853"/>
                    <a:pt x="694817" y="130937"/>
                  </a:cubicBezTo>
                  <a:lnTo>
                    <a:pt x="694817" y="2739771"/>
                  </a:lnTo>
                  <a:cubicBezTo>
                    <a:pt x="694817" y="2826258"/>
                    <a:pt x="364871" y="2870708"/>
                    <a:pt x="19050" y="2870708"/>
                  </a:cubicBezTo>
                  <a:cubicBezTo>
                    <a:pt x="8509" y="2870708"/>
                    <a:pt x="0" y="2862199"/>
                    <a:pt x="0" y="2851658"/>
                  </a:cubicBezTo>
                  <a:cubicBezTo>
                    <a:pt x="0" y="2841117"/>
                    <a:pt x="8509" y="2832608"/>
                    <a:pt x="19050" y="2832608"/>
                  </a:cubicBezTo>
                  <a:cubicBezTo>
                    <a:pt x="364871" y="2832608"/>
                    <a:pt x="694817" y="2877058"/>
                    <a:pt x="694817" y="2963545"/>
                  </a:cubicBezTo>
                  <a:lnTo>
                    <a:pt x="694817" y="5572379"/>
                  </a:lnTo>
                  <a:lnTo>
                    <a:pt x="675767" y="5572379"/>
                  </a:lnTo>
                  <a:lnTo>
                    <a:pt x="694817" y="5572379"/>
                  </a:lnTo>
                  <a:cubicBezTo>
                    <a:pt x="694817" y="5609463"/>
                    <a:pt x="952881" y="5665216"/>
                    <a:pt x="1332484" y="5665216"/>
                  </a:cubicBezTo>
                  <a:cubicBezTo>
                    <a:pt x="1343025" y="5665216"/>
                    <a:pt x="1351534" y="5673725"/>
                    <a:pt x="1351534" y="5684266"/>
                  </a:cubicBezTo>
                  <a:cubicBezTo>
                    <a:pt x="1351534" y="5694807"/>
                    <a:pt x="1343025" y="5703316"/>
                    <a:pt x="1332484" y="5703316"/>
                  </a:cubicBezTo>
                  <a:close/>
                </a:path>
              </a:pathLst>
            </a:custGeom>
            <a:solidFill>
              <a:srgbClr val="FF8500"/>
            </a:solidFill>
          </p:spPr>
        </p:sp>
      </p:grpSp>
      <p:grpSp>
        <p:nvGrpSpPr>
          <p:cNvPr id="96" name="Group 96"/>
          <p:cNvGrpSpPr/>
          <p:nvPr/>
        </p:nvGrpSpPr>
        <p:grpSpPr>
          <a:xfrm>
            <a:off x="12489550" y="5143307"/>
            <a:ext cx="882498" cy="4208726"/>
            <a:chOff x="0" y="0"/>
            <a:chExt cx="1176664" cy="5611634"/>
          </a:xfrm>
        </p:grpSpPr>
        <p:sp>
          <p:nvSpPr>
            <p:cNvPr id="97" name="Freeform 97"/>
            <p:cNvSpPr/>
            <p:nvPr/>
          </p:nvSpPr>
          <p:spPr>
            <a:xfrm>
              <a:off x="0" y="0"/>
              <a:ext cx="1176655" cy="5611622"/>
            </a:xfrm>
            <a:custGeom>
              <a:avLst/>
              <a:gdLst/>
              <a:ahLst/>
              <a:cxnLst/>
              <a:rect l="l" t="t" r="r" b="b"/>
              <a:pathLst>
                <a:path w="1176655" h="5611622">
                  <a:moveTo>
                    <a:pt x="1157605" y="5611622"/>
                  </a:moveTo>
                  <a:cubicBezTo>
                    <a:pt x="833247" y="5611622"/>
                    <a:pt x="569214" y="5355844"/>
                    <a:pt x="569214" y="5039106"/>
                  </a:cubicBezTo>
                  <a:lnTo>
                    <a:pt x="569214" y="1679448"/>
                  </a:lnTo>
                  <a:lnTo>
                    <a:pt x="588264" y="1679448"/>
                  </a:lnTo>
                  <a:lnTo>
                    <a:pt x="569214" y="1679448"/>
                  </a:lnTo>
                  <a:cubicBezTo>
                    <a:pt x="569214" y="1384808"/>
                    <a:pt x="323342" y="1145032"/>
                    <a:pt x="18923" y="1145032"/>
                  </a:cubicBezTo>
                  <a:lnTo>
                    <a:pt x="18923" y="1125982"/>
                  </a:lnTo>
                  <a:lnTo>
                    <a:pt x="18923" y="1106932"/>
                  </a:lnTo>
                  <a:cubicBezTo>
                    <a:pt x="323342" y="1106932"/>
                    <a:pt x="569214" y="867156"/>
                    <a:pt x="569214" y="572516"/>
                  </a:cubicBezTo>
                  <a:cubicBezTo>
                    <a:pt x="569214" y="561975"/>
                    <a:pt x="577723" y="553466"/>
                    <a:pt x="588264" y="553466"/>
                  </a:cubicBezTo>
                  <a:lnTo>
                    <a:pt x="588264" y="572516"/>
                  </a:lnTo>
                  <a:lnTo>
                    <a:pt x="569214" y="572516"/>
                  </a:lnTo>
                  <a:cubicBezTo>
                    <a:pt x="569341" y="255778"/>
                    <a:pt x="833247" y="0"/>
                    <a:pt x="1157605" y="0"/>
                  </a:cubicBezTo>
                  <a:cubicBezTo>
                    <a:pt x="1168146" y="0"/>
                    <a:pt x="1176655" y="8509"/>
                    <a:pt x="1176655" y="19050"/>
                  </a:cubicBezTo>
                  <a:lnTo>
                    <a:pt x="1176655" y="5592572"/>
                  </a:lnTo>
                  <a:cubicBezTo>
                    <a:pt x="1176655" y="5603113"/>
                    <a:pt x="1168146" y="5611622"/>
                    <a:pt x="1157605" y="5611622"/>
                  </a:cubicBezTo>
                  <a:moveTo>
                    <a:pt x="1157605" y="5573522"/>
                  </a:moveTo>
                  <a:lnTo>
                    <a:pt x="1157605" y="5592572"/>
                  </a:lnTo>
                  <a:lnTo>
                    <a:pt x="1138555" y="5592572"/>
                  </a:lnTo>
                  <a:lnTo>
                    <a:pt x="1138555" y="19050"/>
                  </a:lnTo>
                  <a:lnTo>
                    <a:pt x="1157605" y="19050"/>
                  </a:lnTo>
                  <a:lnTo>
                    <a:pt x="1157605" y="38100"/>
                  </a:lnTo>
                  <a:cubicBezTo>
                    <a:pt x="853186" y="38100"/>
                    <a:pt x="607441" y="277876"/>
                    <a:pt x="607441" y="572516"/>
                  </a:cubicBezTo>
                  <a:cubicBezTo>
                    <a:pt x="607441" y="583057"/>
                    <a:pt x="598932" y="591566"/>
                    <a:pt x="588391" y="591566"/>
                  </a:cubicBezTo>
                  <a:lnTo>
                    <a:pt x="588391" y="572516"/>
                  </a:lnTo>
                  <a:lnTo>
                    <a:pt x="607441" y="572516"/>
                  </a:lnTo>
                  <a:cubicBezTo>
                    <a:pt x="607441" y="889254"/>
                    <a:pt x="343535" y="1145032"/>
                    <a:pt x="19050" y="1145032"/>
                  </a:cubicBezTo>
                  <a:cubicBezTo>
                    <a:pt x="8509" y="1145032"/>
                    <a:pt x="0" y="1136523"/>
                    <a:pt x="0" y="1125982"/>
                  </a:cubicBezTo>
                  <a:cubicBezTo>
                    <a:pt x="0" y="1115441"/>
                    <a:pt x="8509" y="1106932"/>
                    <a:pt x="19050" y="1106932"/>
                  </a:cubicBezTo>
                  <a:cubicBezTo>
                    <a:pt x="343408" y="1106932"/>
                    <a:pt x="607441" y="1362710"/>
                    <a:pt x="607441" y="1679448"/>
                  </a:cubicBezTo>
                  <a:lnTo>
                    <a:pt x="607441" y="5039106"/>
                  </a:lnTo>
                  <a:lnTo>
                    <a:pt x="588391" y="5039106"/>
                  </a:lnTo>
                  <a:lnTo>
                    <a:pt x="607441" y="5039106"/>
                  </a:lnTo>
                  <a:cubicBezTo>
                    <a:pt x="607441" y="5333746"/>
                    <a:pt x="853313" y="5573522"/>
                    <a:pt x="1157732" y="5573522"/>
                  </a:cubicBezTo>
                  <a:close/>
                </a:path>
              </a:pathLst>
            </a:custGeom>
            <a:solidFill>
              <a:srgbClr val="FF8500"/>
            </a:solidFill>
          </p:spPr>
        </p:sp>
        <p:sp>
          <p:nvSpPr>
            <p:cNvPr id="98" name="Freeform 98"/>
            <p:cNvSpPr/>
            <p:nvPr/>
          </p:nvSpPr>
          <p:spPr>
            <a:xfrm>
              <a:off x="0" y="0"/>
              <a:ext cx="1176782" cy="5611622"/>
            </a:xfrm>
            <a:custGeom>
              <a:avLst/>
              <a:gdLst/>
              <a:ahLst/>
              <a:cxnLst/>
              <a:rect l="l" t="t" r="r" b="b"/>
              <a:pathLst>
                <a:path w="1176782" h="5611622">
                  <a:moveTo>
                    <a:pt x="1157605" y="5611622"/>
                  </a:moveTo>
                  <a:cubicBezTo>
                    <a:pt x="833247" y="5611622"/>
                    <a:pt x="569214" y="5355844"/>
                    <a:pt x="569214" y="5039106"/>
                  </a:cubicBezTo>
                  <a:lnTo>
                    <a:pt x="569214" y="1679448"/>
                  </a:lnTo>
                  <a:lnTo>
                    <a:pt x="588264" y="1679448"/>
                  </a:lnTo>
                  <a:lnTo>
                    <a:pt x="569214" y="1679448"/>
                  </a:lnTo>
                  <a:cubicBezTo>
                    <a:pt x="569214" y="1384808"/>
                    <a:pt x="323342" y="1145032"/>
                    <a:pt x="18923" y="1145032"/>
                  </a:cubicBezTo>
                  <a:lnTo>
                    <a:pt x="18923" y="1125982"/>
                  </a:lnTo>
                  <a:lnTo>
                    <a:pt x="18923" y="1106932"/>
                  </a:lnTo>
                  <a:cubicBezTo>
                    <a:pt x="323342" y="1106932"/>
                    <a:pt x="569214" y="867156"/>
                    <a:pt x="569214" y="572516"/>
                  </a:cubicBezTo>
                  <a:cubicBezTo>
                    <a:pt x="569214" y="561975"/>
                    <a:pt x="577723" y="553466"/>
                    <a:pt x="588264" y="553466"/>
                  </a:cubicBezTo>
                  <a:lnTo>
                    <a:pt x="588264" y="572516"/>
                  </a:lnTo>
                  <a:lnTo>
                    <a:pt x="569214" y="572516"/>
                  </a:lnTo>
                  <a:cubicBezTo>
                    <a:pt x="569341" y="255778"/>
                    <a:pt x="833247" y="0"/>
                    <a:pt x="1157605" y="0"/>
                  </a:cubicBezTo>
                  <a:cubicBezTo>
                    <a:pt x="1168146" y="0"/>
                    <a:pt x="1176655" y="8509"/>
                    <a:pt x="1176655" y="19050"/>
                  </a:cubicBezTo>
                  <a:cubicBezTo>
                    <a:pt x="1176655" y="29591"/>
                    <a:pt x="1168146" y="38100"/>
                    <a:pt x="1157605" y="38100"/>
                  </a:cubicBezTo>
                  <a:cubicBezTo>
                    <a:pt x="853186" y="38100"/>
                    <a:pt x="607441" y="277876"/>
                    <a:pt x="607441" y="572516"/>
                  </a:cubicBezTo>
                  <a:cubicBezTo>
                    <a:pt x="607441" y="583057"/>
                    <a:pt x="598932" y="591566"/>
                    <a:pt x="588391" y="591566"/>
                  </a:cubicBezTo>
                  <a:lnTo>
                    <a:pt x="588391" y="572516"/>
                  </a:lnTo>
                  <a:lnTo>
                    <a:pt x="607441" y="572516"/>
                  </a:lnTo>
                  <a:cubicBezTo>
                    <a:pt x="607441" y="889254"/>
                    <a:pt x="343535" y="1145032"/>
                    <a:pt x="19050" y="1145032"/>
                  </a:cubicBezTo>
                  <a:cubicBezTo>
                    <a:pt x="8509" y="1145032"/>
                    <a:pt x="0" y="1136523"/>
                    <a:pt x="0" y="1125982"/>
                  </a:cubicBezTo>
                  <a:cubicBezTo>
                    <a:pt x="0" y="1115441"/>
                    <a:pt x="8509" y="1106932"/>
                    <a:pt x="19050" y="1106932"/>
                  </a:cubicBezTo>
                  <a:cubicBezTo>
                    <a:pt x="343408" y="1106932"/>
                    <a:pt x="607441" y="1362710"/>
                    <a:pt x="607441" y="1679448"/>
                  </a:cubicBezTo>
                  <a:lnTo>
                    <a:pt x="607441" y="5039106"/>
                  </a:lnTo>
                  <a:lnTo>
                    <a:pt x="588391" y="5039106"/>
                  </a:lnTo>
                  <a:lnTo>
                    <a:pt x="607441" y="5039106"/>
                  </a:lnTo>
                  <a:cubicBezTo>
                    <a:pt x="607441" y="5333746"/>
                    <a:pt x="853313" y="5573522"/>
                    <a:pt x="1157732" y="5573522"/>
                  </a:cubicBezTo>
                  <a:cubicBezTo>
                    <a:pt x="1168273" y="5573522"/>
                    <a:pt x="1176782" y="5582031"/>
                    <a:pt x="1176782" y="5592572"/>
                  </a:cubicBezTo>
                  <a:cubicBezTo>
                    <a:pt x="1176782" y="5603113"/>
                    <a:pt x="1168273" y="5611622"/>
                    <a:pt x="1157732" y="5611622"/>
                  </a:cubicBezTo>
                  <a:close/>
                </a:path>
              </a:pathLst>
            </a:custGeom>
            <a:solidFill>
              <a:srgbClr val="FF8500"/>
            </a:solidFill>
          </p:spPr>
        </p:sp>
      </p:grpSp>
      <p:grpSp>
        <p:nvGrpSpPr>
          <p:cNvPr id="99" name="Group 99"/>
          <p:cNvGrpSpPr/>
          <p:nvPr/>
        </p:nvGrpSpPr>
        <p:grpSpPr>
          <a:xfrm>
            <a:off x="1080165" y="4847037"/>
            <a:ext cx="1610811" cy="1120155"/>
            <a:chOff x="0" y="0"/>
            <a:chExt cx="2147748" cy="1493540"/>
          </a:xfrm>
        </p:grpSpPr>
        <p:sp>
          <p:nvSpPr>
            <p:cNvPr id="100" name="Freeform 100"/>
            <p:cNvSpPr/>
            <p:nvPr/>
          </p:nvSpPr>
          <p:spPr>
            <a:xfrm>
              <a:off x="0" y="0"/>
              <a:ext cx="2147697" cy="1493520"/>
            </a:xfrm>
            <a:custGeom>
              <a:avLst/>
              <a:gdLst/>
              <a:ahLst/>
              <a:cxnLst/>
              <a:rect l="l" t="t" r="r" b="b"/>
              <a:pathLst>
                <a:path w="2147697" h="1493520">
                  <a:moveTo>
                    <a:pt x="248920" y="0"/>
                  </a:moveTo>
                  <a:lnTo>
                    <a:pt x="2147697" y="0"/>
                  </a:lnTo>
                  <a:lnTo>
                    <a:pt x="2147697" y="1244600"/>
                  </a:lnTo>
                  <a:cubicBezTo>
                    <a:pt x="2147697" y="1382141"/>
                    <a:pt x="2036191" y="1493520"/>
                    <a:pt x="1898777" y="1493520"/>
                  </a:cubicBezTo>
                  <a:lnTo>
                    <a:pt x="0" y="1493520"/>
                  </a:lnTo>
                  <a:lnTo>
                    <a:pt x="0" y="248920"/>
                  </a:lnTo>
                  <a:cubicBezTo>
                    <a:pt x="0" y="111506"/>
                    <a:pt x="111506" y="0"/>
                    <a:pt x="248920" y="0"/>
                  </a:cubicBezTo>
                  <a:close/>
                </a:path>
              </a:pathLst>
            </a:custGeom>
            <a:solidFill>
              <a:srgbClr val="D9D9D9"/>
            </a:solidFill>
          </p:spPr>
        </p:sp>
        <p:sp>
          <p:nvSpPr>
            <p:cNvPr id="101" name="TextBox 101"/>
            <p:cNvSpPr txBox="1"/>
            <p:nvPr/>
          </p:nvSpPr>
          <p:spPr>
            <a:xfrm>
              <a:off x="0" y="-19050"/>
              <a:ext cx="2147748" cy="1512590"/>
            </a:xfrm>
            <a:prstGeom prst="rect">
              <a:avLst/>
            </a:prstGeom>
          </p:spPr>
          <p:txBody>
            <a:bodyPr lIns="50800" tIns="50800" rIns="50800" bIns="50800" rtlCol="0" anchor="ctr"/>
            <a:lstStyle/>
            <a:p>
              <a:pPr algn="ctr">
                <a:lnSpc>
                  <a:spcPts val="2160"/>
                </a:lnSpc>
              </a:pPr>
              <a:r>
                <a:rPr lang="en-US" sz="1800">
                  <a:solidFill>
                    <a:srgbClr val="000000"/>
                  </a:solidFill>
                  <a:latin typeface="Arimo"/>
                  <a:ea typeface="Arimo"/>
                  <a:cs typeface="Arimo"/>
                  <a:sym typeface="Arimo"/>
                </a:rPr>
                <a:t>Math </a:t>
              </a:r>
            </a:p>
            <a:p>
              <a:pPr algn="ctr">
                <a:lnSpc>
                  <a:spcPts val="2160"/>
                </a:lnSpc>
              </a:pPr>
              <a:r>
                <a:rPr lang="en-US" sz="1800">
                  <a:solidFill>
                    <a:srgbClr val="000000"/>
                  </a:solidFill>
                  <a:latin typeface="Arimo"/>
                  <a:ea typeface="Arimo"/>
                  <a:cs typeface="Arimo"/>
                  <a:sym typeface="Arimo"/>
                </a:rPr>
                <a:t>Calcs</a:t>
              </a:r>
            </a:p>
          </p:txBody>
        </p:sp>
      </p:grpSp>
      <p:grpSp>
        <p:nvGrpSpPr>
          <p:cNvPr id="102" name="Group 102"/>
          <p:cNvGrpSpPr/>
          <p:nvPr/>
        </p:nvGrpSpPr>
        <p:grpSpPr>
          <a:xfrm>
            <a:off x="1112440" y="6434778"/>
            <a:ext cx="1610811" cy="1120155"/>
            <a:chOff x="0" y="0"/>
            <a:chExt cx="2147748" cy="1493540"/>
          </a:xfrm>
        </p:grpSpPr>
        <p:sp>
          <p:nvSpPr>
            <p:cNvPr id="103" name="Freeform 103"/>
            <p:cNvSpPr/>
            <p:nvPr/>
          </p:nvSpPr>
          <p:spPr>
            <a:xfrm>
              <a:off x="0" y="0"/>
              <a:ext cx="2147697" cy="1493520"/>
            </a:xfrm>
            <a:custGeom>
              <a:avLst/>
              <a:gdLst/>
              <a:ahLst/>
              <a:cxnLst/>
              <a:rect l="l" t="t" r="r" b="b"/>
              <a:pathLst>
                <a:path w="2147697" h="1493520">
                  <a:moveTo>
                    <a:pt x="248920" y="0"/>
                  </a:moveTo>
                  <a:lnTo>
                    <a:pt x="2147697" y="0"/>
                  </a:lnTo>
                  <a:lnTo>
                    <a:pt x="2147697" y="1244600"/>
                  </a:lnTo>
                  <a:cubicBezTo>
                    <a:pt x="2147697" y="1382141"/>
                    <a:pt x="2036191" y="1493520"/>
                    <a:pt x="1898777" y="1493520"/>
                  </a:cubicBezTo>
                  <a:lnTo>
                    <a:pt x="0" y="1493520"/>
                  </a:lnTo>
                  <a:lnTo>
                    <a:pt x="0" y="248920"/>
                  </a:lnTo>
                  <a:cubicBezTo>
                    <a:pt x="0" y="111506"/>
                    <a:pt x="111506" y="0"/>
                    <a:pt x="248920" y="0"/>
                  </a:cubicBezTo>
                  <a:close/>
                </a:path>
              </a:pathLst>
            </a:custGeom>
            <a:solidFill>
              <a:srgbClr val="D9D9D9"/>
            </a:solidFill>
          </p:spPr>
        </p:sp>
        <p:sp>
          <p:nvSpPr>
            <p:cNvPr id="104" name="TextBox 104"/>
            <p:cNvSpPr txBox="1"/>
            <p:nvPr/>
          </p:nvSpPr>
          <p:spPr>
            <a:xfrm>
              <a:off x="0" y="-19050"/>
              <a:ext cx="2147748" cy="1512590"/>
            </a:xfrm>
            <a:prstGeom prst="rect">
              <a:avLst/>
            </a:prstGeom>
          </p:spPr>
          <p:txBody>
            <a:bodyPr lIns="50800" tIns="50800" rIns="50800" bIns="50800" rtlCol="0" anchor="ctr"/>
            <a:lstStyle/>
            <a:p>
              <a:pPr algn="ctr">
                <a:lnSpc>
                  <a:spcPts val="2160"/>
                </a:lnSpc>
              </a:pPr>
              <a:r>
                <a:rPr lang="en-US" sz="1800">
                  <a:solidFill>
                    <a:srgbClr val="000000"/>
                  </a:solidFill>
                  <a:latin typeface="Arimo"/>
                  <a:ea typeface="Arimo"/>
                  <a:cs typeface="Arimo"/>
                  <a:sym typeface="Arimo"/>
                </a:rPr>
                <a:t>Search </a:t>
              </a:r>
            </a:p>
            <a:p>
              <a:pPr algn="ctr">
                <a:lnSpc>
                  <a:spcPts val="2160"/>
                </a:lnSpc>
              </a:pPr>
              <a:r>
                <a:rPr lang="en-US" sz="1800">
                  <a:solidFill>
                    <a:srgbClr val="000000"/>
                  </a:solidFill>
                  <a:latin typeface="Arimo"/>
                  <a:ea typeface="Arimo"/>
                  <a:cs typeface="Arimo"/>
                  <a:sym typeface="Arimo"/>
                </a:rPr>
                <a:t>API</a:t>
              </a:r>
            </a:p>
          </p:txBody>
        </p:sp>
      </p:grpSp>
      <p:grpSp>
        <p:nvGrpSpPr>
          <p:cNvPr id="105" name="Group 105"/>
          <p:cNvGrpSpPr/>
          <p:nvPr/>
        </p:nvGrpSpPr>
        <p:grpSpPr>
          <a:xfrm>
            <a:off x="3512685" y="4492398"/>
            <a:ext cx="603951" cy="3527991"/>
            <a:chOff x="0" y="0"/>
            <a:chExt cx="805268" cy="4703988"/>
          </a:xfrm>
        </p:grpSpPr>
        <p:sp>
          <p:nvSpPr>
            <p:cNvPr id="106" name="Freeform 106"/>
            <p:cNvSpPr/>
            <p:nvPr/>
          </p:nvSpPr>
          <p:spPr>
            <a:xfrm>
              <a:off x="0" y="0"/>
              <a:ext cx="805180" cy="4704080"/>
            </a:xfrm>
            <a:custGeom>
              <a:avLst/>
              <a:gdLst/>
              <a:ahLst/>
              <a:cxnLst/>
              <a:rect l="l" t="t" r="r" b="b"/>
              <a:pathLst>
                <a:path w="805180" h="4704080">
                  <a:moveTo>
                    <a:pt x="19050" y="38100"/>
                  </a:moveTo>
                  <a:lnTo>
                    <a:pt x="19050" y="19050"/>
                  </a:lnTo>
                  <a:lnTo>
                    <a:pt x="19050" y="0"/>
                  </a:lnTo>
                  <a:cubicBezTo>
                    <a:pt x="209931" y="0"/>
                    <a:pt x="387858" y="23495"/>
                    <a:pt x="416306" y="67945"/>
                  </a:cubicBezTo>
                  <a:cubicBezTo>
                    <a:pt x="419481" y="72898"/>
                    <a:pt x="421640" y="78867"/>
                    <a:pt x="421640" y="85725"/>
                  </a:cubicBezTo>
                  <a:lnTo>
                    <a:pt x="421640" y="2285492"/>
                  </a:lnTo>
                  <a:lnTo>
                    <a:pt x="402590" y="2285492"/>
                  </a:lnTo>
                  <a:lnTo>
                    <a:pt x="421640" y="2285492"/>
                  </a:lnTo>
                  <a:cubicBezTo>
                    <a:pt x="421640" y="2283714"/>
                    <a:pt x="421005" y="2282698"/>
                    <a:pt x="421005" y="2282698"/>
                  </a:cubicBezTo>
                  <a:cubicBezTo>
                    <a:pt x="435229" y="2304923"/>
                    <a:pt x="582422" y="2332990"/>
                    <a:pt x="786130" y="2332990"/>
                  </a:cubicBezTo>
                  <a:lnTo>
                    <a:pt x="786130" y="2352040"/>
                  </a:lnTo>
                  <a:lnTo>
                    <a:pt x="786130" y="2371090"/>
                  </a:lnTo>
                  <a:cubicBezTo>
                    <a:pt x="582295" y="2371090"/>
                    <a:pt x="435229" y="2399284"/>
                    <a:pt x="421005" y="2421382"/>
                  </a:cubicBezTo>
                  <a:cubicBezTo>
                    <a:pt x="421005" y="2421382"/>
                    <a:pt x="421640" y="2420239"/>
                    <a:pt x="421640" y="2418588"/>
                  </a:cubicBezTo>
                  <a:lnTo>
                    <a:pt x="421640" y="4618355"/>
                  </a:lnTo>
                  <a:lnTo>
                    <a:pt x="402590" y="4618355"/>
                  </a:lnTo>
                  <a:lnTo>
                    <a:pt x="421640" y="4618355"/>
                  </a:lnTo>
                  <a:cubicBezTo>
                    <a:pt x="421640" y="4625086"/>
                    <a:pt x="419481" y="4631182"/>
                    <a:pt x="416306" y="4636135"/>
                  </a:cubicBezTo>
                  <a:cubicBezTo>
                    <a:pt x="387858" y="4680458"/>
                    <a:pt x="209931" y="4704080"/>
                    <a:pt x="19050" y="4704080"/>
                  </a:cubicBezTo>
                  <a:cubicBezTo>
                    <a:pt x="8509" y="4704080"/>
                    <a:pt x="0" y="4695571"/>
                    <a:pt x="0" y="4685030"/>
                  </a:cubicBezTo>
                  <a:lnTo>
                    <a:pt x="0" y="19050"/>
                  </a:lnTo>
                  <a:lnTo>
                    <a:pt x="19050" y="19050"/>
                  </a:lnTo>
                  <a:lnTo>
                    <a:pt x="19050" y="38100"/>
                  </a:lnTo>
                  <a:moveTo>
                    <a:pt x="19050" y="0"/>
                  </a:moveTo>
                  <a:cubicBezTo>
                    <a:pt x="29591" y="0"/>
                    <a:pt x="38100" y="8509"/>
                    <a:pt x="38100" y="19050"/>
                  </a:cubicBezTo>
                  <a:lnTo>
                    <a:pt x="38100" y="4684903"/>
                  </a:lnTo>
                  <a:lnTo>
                    <a:pt x="19050" y="4684903"/>
                  </a:lnTo>
                  <a:lnTo>
                    <a:pt x="19050" y="4665853"/>
                  </a:lnTo>
                  <a:cubicBezTo>
                    <a:pt x="222885" y="4665853"/>
                    <a:pt x="369951" y="4637659"/>
                    <a:pt x="384175" y="4615561"/>
                  </a:cubicBezTo>
                  <a:cubicBezTo>
                    <a:pt x="384175" y="4615561"/>
                    <a:pt x="383540" y="4616704"/>
                    <a:pt x="383540" y="4618355"/>
                  </a:cubicBezTo>
                  <a:lnTo>
                    <a:pt x="383540" y="2418588"/>
                  </a:lnTo>
                  <a:lnTo>
                    <a:pt x="402590" y="2418588"/>
                  </a:lnTo>
                  <a:lnTo>
                    <a:pt x="383540" y="2418588"/>
                  </a:lnTo>
                  <a:cubicBezTo>
                    <a:pt x="383540" y="2411857"/>
                    <a:pt x="385699" y="2405761"/>
                    <a:pt x="388874" y="2400808"/>
                  </a:cubicBezTo>
                  <a:cubicBezTo>
                    <a:pt x="417322" y="2356485"/>
                    <a:pt x="595249" y="2332863"/>
                    <a:pt x="786130" y="2332863"/>
                  </a:cubicBezTo>
                  <a:cubicBezTo>
                    <a:pt x="796671" y="2332863"/>
                    <a:pt x="805180" y="2341372"/>
                    <a:pt x="805180" y="2351913"/>
                  </a:cubicBezTo>
                  <a:cubicBezTo>
                    <a:pt x="805180" y="2362454"/>
                    <a:pt x="796671" y="2370963"/>
                    <a:pt x="786130" y="2370963"/>
                  </a:cubicBezTo>
                  <a:cubicBezTo>
                    <a:pt x="595249" y="2370963"/>
                    <a:pt x="417322" y="2347468"/>
                    <a:pt x="388874" y="2303018"/>
                  </a:cubicBezTo>
                  <a:cubicBezTo>
                    <a:pt x="385699" y="2298065"/>
                    <a:pt x="383540" y="2292096"/>
                    <a:pt x="383540" y="2285238"/>
                  </a:cubicBezTo>
                  <a:lnTo>
                    <a:pt x="383540" y="85598"/>
                  </a:lnTo>
                  <a:lnTo>
                    <a:pt x="402590" y="85598"/>
                  </a:lnTo>
                  <a:lnTo>
                    <a:pt x="383540" y="85598"/>
                  </a:lnTo>
                  <a:cubicBezTo>
                    <a:pt x="383540" y="87376"/>
                    <a:pt x="384175" y="88392"/>
                    <a:pt x="384175" y="88392"/>
                  </a:cubicBezTo>
                  <a:cubicBezTo>
                    <a:pt x="369951" y="66294"/>
                    <a:pt x="222885" y="38100"/>
                    <a:pt x="19050" y="38100"/>
                  </a:cubicBezTo>
                  <a:cubicBezTo>
                    <a:pt x="8509" y="38100"/>
                    <a:pt x="0" y="29591"/>
                    <a:pt x="0" y="19050"/>
                  </a:cubicBezTo>
                  <a:cubicBezTo>
                    <a:pt x="0" y="8509"/>
                    <a:pt x="8509" y="0"/>
                    <a:pt x="19050" y="0"/>
                  </a:cubicBezTo>
                  <a:close/>
                </a:path>
              </a:pathLst>
            </a:custGeom>
            <a:solidFill>
              <a:srgbClr val="FF8500"/>
            </a:solidFill>
          </p:spPr>
        </p:sp>
        <p:sp>
          <p:nvSpPr>
            <p:cNvPr id="107" name="Freeform 107"/>
            <p:cNvSpPr/>
            <p:nvPr/>
          </p:nvSpPr>
          <p:spPr>
            <a:xfrm>
              <a:off x="0" y="0"/>
              <a:ext cx="805180" cy="4704080"/>
            </a:xfrm>
            <a:custGeom>
              <a:avLst/>
              <a:gdLst/>
              <a:ahLst/>
              <a:cxnLst/>
              <a:rect l="l" t="t" r="r" b="b"/>
              <a:pathLst>
                <a:path w="805180" h="4704080">
                  <a:moveTo>
                    <a:pt x="19050" y="38100"/>
                  </a:moveTo>
                  <a:lnTo>
                    <a:pt x="19050" y="19050"/>
                  </a:lnTo>
                  <a:lnTo>
                    <a:pt x="19050" y="0"/>
                  </a:lnTo>
                  <a:cubicBezTo>
                    <a:pt x="209931" y="0"/>
                    <a:pt x="387858" y="23495"/>
                    <a:pt x="416306" y="67945"/>
                  </a:cubicBezTo>
                  <a:cubicBezTo>
                    <a:pt x="419481" y="72898"/>
                    <a:pt x="421640" y="78867"/>
                    <a:pt x="421640" y="85725"/>
                  </a:cubicBezTo>
                  <a:lnTo>
                    <a:pt x="421640" y="2285492"/>
                  </a:lnTo>
                  <a:lnTo>
                    <a:pt x="402590" y="2285492"/>
                  </a:lnTo>
                  <a:lnTo>
                    <a:pt x="421640" y="2285492"/>
                  </a:lnTo>
                  <a:cubicBezTo>
                    <a:pt x="421640" y="2283714"/>
                    <a:pt x="421005" y="2282698"/>
                    <a:pt x="421005" y="2282698"/>
                  </a:cubicBezTo>
                  <a:cubicBezTo>
                    <a:pt x="435229" y="2304923"/>
                    <a:pt x="582422" y="2332990"/>
                    <a:pt x="786130" y="2332990"/>
                  </a:cubicBezTo>
                  <a:lnTo>
                    <a:pt x="786130" y="2352040"/>
                  </a:lnTo>
                  <a:lnTo>
                    <a:pt x="786130" y="2371090"/>
                  </a:lnTo>
                  <a:cubicBezTo>
                    <a:pt x="582295" y="2371090"/>
                    <a:pt x="435229" y="2399284"/>
                    <a:pt x="421005" y="2421382"/>
                  </a:cubicBezTo>
                  <a:cubicBezTo>
                    <a:pt x="421005" y="2421382"/>
                    <a:pt x="421640" y="2420239"/>
                    <a:pt x="421640" y="2418588"/>
                  </a:cubicBezTo>
                  <a:lnTo>
                    <a:pt x="421640" y="4618355"/>
                  </a:lnTo>
                  <a:lnTo>
                    <a:pt x="402590" y="4618355"/>
                  </a:lnTo>
                  <a:lnTo>
                    <a:pt x="421640" y="4618355"/>
                  </a:lnTo>
                  <a:cubicBezTo>
                    <a:pt x="421640" y="4625086"/>
                    <a:pt x="419481" y="4631182"/>
                    <a:pt x="416306" y="4636135"/>
                  </a:cubicBezTo>
                  <a:cubicBezTo>
                    <a:pt x="387858" y="4680458"/>
                    <a:pt x="209931" y="4704080"/>
                    <a:pt x="19050" y="4704080"/>
                  </a:cubicBezTo>
                  <a:cubicBezTo>
                    <a:pt x="8509" y="4704080"/>
                    <a:pt x="0" y="4695571"/>
                    <a:pt x="0" y="4685030"/>
                  </a:cubicBezTo>
                  <a:cubicBezTo>
                    <a:pt x="0" y="4674489"/>
                    <a:pt x="8509" y="4665980"/>
                    <a:pt x="19050" y="4665980"/>
                  </a:cubicBezTo>
                  <a:cubicBezTo>
                    <a:pt x="222885" y="4665980"/>
                    <a:pt x="369951" y="4637786"/>
                    <a:pt x="384175" y="4615688"/>
                  </a:cubicBezTo>
                  <a:cubicBezTo>
                    <a:pt x="384175" y="4615688"/>
                    <a:pt x="383540" y="4616831"/>
                    <a:pt x="383540" y="4618482"/>
                  </a:cubicBezTo>
                  <a:lnTo>
                    <a:pt x="383540" y="2418588"/>
                  </a:lnTo>
                  <a:lnTo>
                    <a:pt x="402590" y="2418588"/>
                  </a:lnTo>
                  <a:lnTo>
                    <a:pt x="383540" y="2418588"/>
                  </a:lnTo>
                  <a:cubicBezTo>
                    <a:pt x="383540" y="2411857"/>
                    <a:pt x="385699" y="2405761"/>
                    <a:pt x="388874" y="2400808"/>
                  </a:cubicBezTo>
                  <a:cubicBezTo>
                    <a:pt x="417322" y="2356485"/>
                    <a:pt x="595249" y="2332863"/>
                    <a:pt x="786130" y="2332863"/>
                  </a:cubicBezTo>
                  <a:cubicBezTo>
                    <a:pt x="796671" y="2332863"/>
                    <a:pt x="805180" y="2341372"/>
                    <a:pt x="805180" y="2351913"/>
                  </a:cubicBezTo>
                  <a:cubicBezTo>
                    <a:pt x="805180" y="2362454"/>
                    <a:pt x="796671" y="2370963"/>
                    <a:pt x="786130" y="2370963"/>
                  </a:cubicBezTo>
                  <a:cubicBezTo>
                    <a:pt x="595249" y="2370963"/>
                    <a:pt x="417322" y="2347468"/>
                    <a:pt x="388874" y="2303018"/>
                  </a:cubicBezTo>
                  <a:cubicBezTo>
                    <a:pt x="385699" y="2298065"/>
                    <a:pt x="383540" y="2292096"/>
                    <a:pt x="383540" y="2285238"/>
                  </a:cubicBezTo>
                  <a:lnTo>
                    <a:pt x="383540" y="85598"/>
                  </a:lnTo>
                  <a:lnTo>
                    <a:pt x="402590" y="85598"/>
                  </a:lnTo>
                  <a:lnTo>
                    <a:pt x="383540" y="85598"/>
                  </a:lnTo>
                  <a:cubicBezTo>
                    <a:pt x="383540" y="87376"/>
                    <a:pt x="384175" y="88392"/>
                    <a:pt x="384175" y="88392"/>
                  </a:cubicBezTo>
                  <a:cubicBezTo>
                    <a:pt x="369951" y="66294"/>
                    <a:pt x="222885" y="38100"/>
                    <a:pt x="19050" y="38100"/>
                  </a:cubicBezTo>
                  <a:cubicBezTo>
                    <a:pt x="8509" y="38100"/>
                    <a:pt x="0" y="29591"/>
                    <a:pt x="0" y="19050"/>
                  </a:cubicBezTo>
                  <a:cubicBezTo>
                    <a:pt x="0" y="8509"/>
                    <a:pt x="8509" y="0"/>
                    <a:pt x="19050" y="0"/>
                  </a:cubicBezTo>
                  <a:cubicBezTo>
                    <a:pt x="29591" y="0"/>
                    <a:pt x="38100" y="8509"/>
                    <a:pt x="38100" y="19050"/>
                  </a:cubicBezTo>
                  <a:cubicBezTo>
                    <a:pt x="38100" y="29591"/>
                    <a:pt x="29591" y="38100"/>
                    <a:pt x="19050" y="38100"/>
                  </a:cubicBezTo>
                  <a:close/>
                </a:path>
              </a:pathLst>
            </a:custGeom>
            <a:solidFill>
              <a:srgbClr val="FF8500"/>
            </a:solidFill>
          </p:spPr>
        </p:sp>
      </p:gr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36"/>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457200" y="366429"/>
            <a:ext cx="17373600" cy="1085848"/>
            <a:chOff x="0" y="0"/>
            <a:chExt cx="23164800" cy="1447798"/>
          </a:xfrm>
        </p:grpSpPr>
        <p:sp>
          <p:nvSpPr>
            <p:cNvPr id="4" name="Freeform 4"/>
            <p:cNvSpPr/>
            <p:nvPr/>
          </p:nvSpPr>
          <p:spPr>
            <a:xfrm>
              <a:off x="0" y="0"/>
              <a:ext cx="23164800" cy="1447798"/>
            </a:xfrm>
            <a:custGeom>
              <a:avLst/>
              <a:gdLst/>
              <a:ahLst/>
              <a:cxnLst/>
              <a:rect l="l" t="t" r="r" b="b"/>
              <a:pathLst>
                <a:path w="23164800" h="1447798">
                  <a:moveTo>
                    <a:pt x="0" y="0"/>
                  </a:moveTo>
                  <a:lnTo>
                    <a:pt x="23164800" y="0"/>
                  </a:lnTo>
                  <a:lnTo>
                    <a:pt x="23164800" y="1447798"/>
                  </a:lnTo>
                  <a:lnTo>
                    <a:pt x="0" y="1447798"/>
                  </a:lnTo>
                  <a:close/>
                </a:path>
              </a:pathLst>
            </a:custGeom>
            <a:solidFill>
              <a:srgbClr val="000000">
                <a:alpha val="0"/>
              </a:srgbClr>
            </a:solidFill>
          </p:spPr>
        </p:sp>
        <p:sp>
          <p:nvSpPr>
            <p:cNvPr id="5" name="TextBox 5"/>
            <p:cNvSpPr txBox="1"/>
            <p:nvPr/>
          </p:nvSpPr>
          <p:spPr>
            <a:xfrm>
              <a:off x="0" y="47625"/>
              <a:ext cx="23164800" cy="1400173"/>
            </a:xfrm>
            <a:prstGeom prst="rect">
              <a:avLst/>
            </a:prstGeom>
          </p:spPr>
          <p:txBody>
            <a:bodyPr lIns="0" tIns="0" rIns="0" bIns="0" rtlCol="0" anchor="t"/>
            <a:lstStyle/>
            <a:p>
              <a:pPr algn="l">
                <a:lnSpc>
                  <a:spcPts val="6480"/>
                </a:lnSpc>
              </a:pPr>
              <a:r>
                <a:rPr lang="en-US" sz="6000" b="1" spc="-150">
                  <a:solidFill>
                    <a:srgbClr val="FFFFFF"/>
                  </a:solidFill>
                  <a:latin typeface="Arimo Bold"/>
                  <a:ea typeface="Arimo Bold"/>
                  <a:cs typeface="Arimo Bold"/>
                  <a:sym typeface="Arimo Bold"/>
                </a:rPr>
                <a:t>Multi Agent</a:t>
              </a:r>
            </a:p>
          </p:txBody>
        </p:sp>
      </p:grpSp>
      <p:sp>
        <p:nvSpPr>
          <p:cNvPr id="6" name="Freeform 6" descr="user"/>
          <p:cNvSpPr/>
          <p:nvPr/>
        </p:nvSpPr>
        <p:spPr>
          <a:xfrm>
            <a:off x="561975" y="4242910"/>
            <a:ext cx="962025" cy="1655445"/>
          </a:xfrm>
          <a:custGeom>
            <a:avLst/>
            <a:gdLst/>
            <a:ahLst/>
            <a:cxnLst/>
            <a:rect l="l" t="t" r="r" b="b"/>
            <a:pathLst>
              <a:path w="962025" h="1655445">
                <a:moveTo>
                  <a:pt x="0" y="0"/>
                </a:moveTo>
                <a:lnTo>
                  <a:pt x="962025" y="0"/>
                </a:lnTo>
                <a:lnTo>
                  <a:pt x="962025" y="1655446"/>
                </a:lnTo>
                <a:lnTo>
                  <a:pt x="0" y="1655446"/>
                </a:lnTo>
                <a:lnTo>
                  <a:pt x="0" y="0"/>
                </a:lnTo>
                <a:close/>
              </a:path>
            </a:pathLst>
          </a:custGeom>
          <a:blipFill>
            <a:blip r:embed="rId3"/>
            <a:stretch>
              <a:fillRect l="-14" r="-14"/>
            </a:stretch>
          </a:blipFill>
        </p:spPr>
      </p:sp>
      <p:sp>
        <p:nvSpPr>
          <p:cNvPr id="7" name="AutoShape 7"/>
          <p:cNvSpPr/>
          <p:nvPr/>
        </p:nvSpPr>
        <p:spPr>
          <a:xfrm>
            <a:off x="1509632" y="5061108"/>
            <a:ext cx="2534870" cy="19050"/>
          </a:xfrm>
          <a:prstGeom prst="line">
            <a:avLst/>
          </a:prstGeom>
          <a:ln w="19050" cap="rnd">
            <a:solidFill>
              <a:srgbClr val="FFFFFF"/>
            </a:solidFill>
            <a:prstDash val="solid"/>
            <a:headEnd type="none" w="sm" len="sm"/>
            <a:tailEnd type="arrow" w="med" len="sm"/>
          </a:ln>
        </p:spPr>
      </p:sp>
      <p:grpSp>
        <p:nvGrpSpPr>
          <p:cNvPr id="8" name="Group 8"/>
          <p:cNvGrpSpPr/>
          <p:nvPr/>
        </p:nvGrpSpPr>
        <p:grpSpPr>
          <a:xfrm>
            <a:off x="782109" y="2418178"/>
            <a:ext cx="3248025" cy="1516366"/>
            <a:chOff x="0" y="0"/>
            <a:chExt cx="4330700" cy="2021822"/>
          </a:xfrm>
        </p:grpSpPr>
        <p:sp>
          <p:nvSpPr>
            <p:cNvPr id="9" name="Freeform 9"/>
            <p:cNvSpPr/>
            <p:nvPr/>
          </p:nvSpPr>
          <p:spPr>
            <a:xfrm>
              <a:off x="0" y="0"/>
              <a:ext cx="4330700" cy="2288159"/>
            </a:xfrm>
            <a:custGeom>
              <a:avLst/>
              <a:gdLst/>
              <a:ahLst/>
              <a:cxnLst/>
              <a:rect l="l" t="t" r="r" b="b"/>
              <a:pathLst>
                <a:path w="4330700" h="2288159">
                  <a:moveTo>
                    <a:pt x="0" y="336931"/>
                  </a:moveTo>
                  <a:cubicBezTo>
                    <a:pt x="0" y="150876"/>
                    <a:pt x="150876" y="0"/>
                    <a:pt x="336931" y="0"/>
                  </a:cubicBezTo>
                  <a:lnTo>
                    <a:pt x="721741" y="0"/>
                  </a:lnTo>
                  <a:lnTo>
                    <a:pt x="1804416" y="0"/>
                  </a:lnTo>
                  <a:lnTo>
                    <a:pt x="3993769" y="0"/>
                  </a:lnTo>
                  <a:cubicBezTo>
                    <a:pt x="4179824" y="0"/>
                    <a:pt x="4330700" y="150876"/>
                    <a:pt x="4330700" y="336931"/>
                  </a:cubicBezTo>
                  <a:lnTo>
                    <a:pt x="4330700" y="1179449"/>
                  </a:lnTo>
                  <a:lnTo>
                    <a:pt x="4330700" y="1684909"/>
                  </a:lnTo>
                  <a:cubicBezTo>
                    <a:pt x="4330700" y="1870964"/>
                    <a:pt x="4179824" y="2021840"/>
                    <a:pt x="3993769" y="2021840"/>
                  </a:cubicBezTo>
                  <a:lnTo>
                    <a:pt x="1804416" y="2021840"/>
                  </a:lnTo>
                  <a:lnTo>
                    <a:pt x="873887" y="2288159"/>
                  </a:lnTo>
                  <a:lnTo>
                    <a:pt x="721741" y="2021840"/>
                  </a:lnTo>
                  <a:lnTo>
                    <a:pt x="336931" y="2021840"/>
                  </a:lnTo>
                  <a:cubicBezTo>
                    <a:pt x="150876" y="2021840"/>
                    <a:pt x="0" y="1870964"/>
                    <a:pt x="0" y="1684782"/>
                  </a:cubicBezTo>
                  <a:lnTo>
                    <a:pt x="0" y="1179322"/>
                  </a:lnTo>
                  <a:close/>
                </a:path>
              </a:pathLst>
            </a:custGeom>
            <a:solidFill>
              <a:srgbClr val="3B3BA8"/>
            </a:solidFill>
          </p:spPr>
        </p:sp>
        <p:sp>
          <p:nvSpPr>
            <p:cNvPr id="10" name="TextBox 10"/>
            <p:cNvSpPr txBox="1"/>
            <p:nvPr/>
          </p:nvSpPr>
          <p:spPr>
            <a:xfrm>
              <a:off x="0" y="-9525"/>
              <a:ext cx="4330700" cy="2031347"/>
            </a:xfrm>
            <a:prstGeom prst="rect">
              <a:avLst/>
            </a:prstGeom>
          </p:spPr>
          <p:txBody>
            <a:bodyPr lIns="50800" tIns="50800" rIns="50800" bIns="50800" rtlCol="0" anchor="ctr"/>
            <a:lstStyle/>
            <a:p>
              <a:pPr algn="l">
                <a:lnSpc>
                  <a:spcPts val="2520"/>
                </a:lnSpc>
              </a:pPr>
              <a:r>
                <a:rPr lang="en-US" sz="2100">
                  <a:solidFill>
                    <a:srgbClr val="FFFFFF"/>
                  </a:solidFill>
                  <a:latin typeface="Arimo"/>
                  <a:ea typeface="Arimo"/>
                  <a:cs typeface="Arimo"/>
                  <a:sym typeface="Arimo"/>
                </a:rPr>
                <a:t>Plan a travel to Chengdu, including flight and hotel.</a:t>
              </a:r>
            </a:p>
          </p:txBody>
        </p:sp>
      </p:grpSp>
      <p:grpSp>
        <p:nvGrpSpPr>
          <p:cNvPr id="11" name="Group 11"/>
          <p:cNvGrpSpPr/>
          <p:nvPr/>
        </p:nvGrpSpPr>
        <p:grpSpPr>
          <a:xfrm>
            <a:off x="4030134" y="4314824"/>
            <a:ext cx="3089910" cy="1511618"/>
            <a:chOff x="0" y="0"/>
            <a:chExt cx="4119880" cy="2015490"/>
          </a:xfrm>
        </p:grpSpPr>
        <p:sp>
          <p:nvSpPr>
            <p:cNvPr id="12" name="Freeform 12"/>
            <p:cNvSpPr/>
            <p:nvPr/>
          </p:nvSpPr>
          <p:spPr>
            <a:xfrm>
              <a:off x="0" y="0"/>
              <a:ext cx="4119880" cy="2015490"/>
            </a:xfrm>
            <a:custGeom>
              <a:avLst/>
              <a:gdLst/>
              <a:ahLst/>
              <a:cxnLst/>
              <a:rect l="l" t="t" r="r" b="b"/>
              <a:pathLst>
                <a:path w="4119880" h="2015490">
                  <a:moveTo>
                    <a:pt x="0" y="335915"/>
                  </a:moveTo>
                  <a:cubicBezTo>
                    <a:pt x="0" y="150368"/>
                    <a:pt x="150368" y="0"/>
                    <a:pt x="335915" y="0"/>
                  </a:cubicBezTo>
                  <a:lnTo>
                    <a:pt x="3783965" y="0"/>
                  </a:lnTo>
                  <a:cubicBezTo>
                    <a:pt x="3969512" y="0"/>
                    <a:pt x="4119880" y="150368"/>
                    <a:pt x="4119880" y="335915"/>
                  </a:cubicBezTo>
                  <a:lnTo>
                    <a:pt x="4119880" y="1679575"/>
                  </a:lnTo>
                  <a:cubicBezTo>
                    <a:pt x="4119880" y="1865122"/>
                    <a:pt x="3969512" y="2015490"/>
                    <a:pt x="3783965" y="2015490"/>
                  </a:cubicBezTo>
                  <a:lnTo>
                    <a:pt x="335915" y="2015490"/>
                  </a:lnTo>
                  <a:cubicBezTo>
                    <a:pt x="150368" y="2015490"/>
                    <a:pt x="0" y="1865122"/>
                    <a:pt x="0" y="1679575"/>
                  </a:cubicBezTo>
                  <a:close/>
                </a:path>
              </a:pathLst>
            </a:custGeom>
            <a:solidFill>
              <a:srgbClr val="3B3BA8"/>
            </a:solidFill>
          </p:spPr>
        </p:sp>
        <p:sp>
          <p:nvSpPr>
            <p:cNvPr id="13" name="TextBox 13"/>
            <p:cNvSpPr txBox="1"/>
            <p:nvPr/>
          </p:nvSpPr>
          <p:spPr>
            <a:xfrm>
              <a:off x="0" y="-19050"/>
              <a:ext cx="4119880" cy="2034540"/>
            </a:xfrm>
            <a:prstGeom prst="rect">
              <a:avLst/>
            </a:prstGeom>
          </p:spPr>
          <p:txBody>
            <a:bodyPr lIns="50800" tIns="50800" rIns="50800" bIns="50800" rtlCol="0" anchor="ctr"/>
            <a:lstStyle/>
            <a:p>
              <a:pPr algn="ctr">
                <a:lnSpc>
                  <a:spcPts val="3240"/>
                </a:lnSpc>
              </a:pPr>
              <a:r>
                <a:rPr lang="en-US" sz="2700">
                  <a:solidFill>
                    <a:srgbClr val="FFFFFF"/>
                  </a:solidFill>
                  <a:latin typeface="Arimo"/>
                  <a:ea typeface="Arimo"/>
                  <a:cs typeface="Arimo"/>
                  <a:sym typeface="Arimo"/>
                </a:rPr>
                <a:t>Agent Orchestration</a:t>
              </a:r>
            </a:p>
            <a:p>
              <a:pPr algn="ctr">
                <a:lnSpc>
                  <a:spcPts val="3240"/>
                </a:lnSpc>
              </a:pPr>
              <a:r>
                <a:rPr lang="en-US" sz="2700">
                  <a:solidFill>
                    <a:srgbClr val="FFFFFF"/>
                  </a:solidFill>
                  <a:latin typeface="Arimo"/>
                  <a:ea typeface="Arimo"/>
                  <a:cs typeface="Arimo"/>
                  <a:sym typeface="Arimo"/>
                </a:rPr>
                <a:t>ReAct or Plan</a:t>
              </a:r>
            </a:p>
          </p:txBody>
        </p:sp>
      </p:grpSp>
      <p:grpSp>
        <p:nvGrpSpPr>
          <p:cNvPr id="14" name="Group 14"/>
          <p:cNvGrpSpPr/>
          <p:nvPr/>
        </p:nvGrpSpPr>
        <p:grpSpPr>
          <a:xfrm>
            <a:off x="8737600" y="2422928"/>
            <a:ext cx="3496310" cy="1511618"/>
            <a:chOff x="0" y="0"/>
            <a:chExt cx="4661746" cy="2015490"/>
          </a:xfrm>
        </p:grpSpPr>
        <p:sp>
          <p:nvSpPr>
            <p:cNvPr id="15" name="Freeform 15"/>
            <p:cNvSpPr/>
            <p:nvPr/>
          </p:nvSpPr>
          <p:spPr>
            <a:xfrm>
              <a:off x="0" y="0"/>
              <a:ext cx="4661789" cy="2015490"/>
            </a:xfrm>
            <a:custGeom>
              <a:avLst/>
              <a:gdLst/>
              <a:ahLst/>
              <a:cxnLst/>
              <a:rect l="l" t="t" r="r" b="b"/>
              <a:pathLst>
                <a:path w="4661789" h="2015490">
                  <a:moveTo>
                    <a:pt x="0" y="335915"/>
                  </a:moveTo>
                  <a:cubicBezTo>
                    <a:pt x="0" y="150368"/>
                    <a:pt x="150368" y="0"/>
                    <a:pt x="335915" y="0"/>
                  </a:cubicBezTo>
                  <a:lnTo>
                    <a:pt x="4325874" y="0"/>
                  </a:lnTo>
                  <a:cubicBezTo>
                    <a:pt x="4511421" y="0"/>
                    <a:pt x="4661789" y="150368"/>
                    <a:pt x="4661789" y="335915"/>
                  </a:cubicBezTo>
                  <a:lnTo>
                    <a:pt x="4661789" y="1679575"/>
                  </a:lnTo>
                  <a:cubicBezTo>
                    <a:pt x="4661789" y="1865122"/>
                    <a:pt x="4511421" y="2015490"/>
                    <a:pt x="4325874" y="2015490"/>
                  </a:cubicBezTo>
                  <a:lnTo>
                    <a:pt x="335915" y="2015490"/>
                  </a:lnTo>
                  <a:cubicBezTo>
                    <a:pt x="150368" y="2015490"/>
                    <a:pt x="0" y="1865122"/>
                    <a:pt x="0" y="1679575"/>
                  </a:cubicBezTo>
                  <a:close/>
                </a:path>
              </a:pathLst>
            </a:custGeom>
            <a:solidFill>
              <a:srgbClr val="3B3BA8"/>
            </a:solidFill>
          </p:spPr>
        </p:sp>
        <p:sp>
          <p:nvSpPr>
            <p:cNvPr id="16" name="TextBox 16"/>
            <p:cNvSpPr txBox="1"/>
            <p:nvPr/>
          </p:nvSpPr>
          <p:spPr>
            <a:xfrm>
              <a:off x="0" y="-19050"/>
              <a:ext cx="4661746" cy="2034540"/>
            </a:xfrm>
            <a:prstGeom prst="rect">
              <a:avLst/>
            </a:prstGeom>
          </p:spPr>
          <p:txBody>
            <a:bodyPr lIns="50800" tIns="50800" rIns="50800" bIns="50800" rtlCol="0" anchor="ctr"/>
            <a:lstStyle/>
            <a:p>
              <a:pPr algn="ctr">
                <a:lnSpc>
                  <a:spcPts val="3240"/>
                </a:lnSpc>
              </a:pPr>
              <a:r>
                <a:rPr lang="en-US" sz="2700">
                  <a:solidFill>
                    <a:srgbClr val="FFFFFF"/>
                  </a:solidFill>
                  <a:latin typeface="Arimo"/>
                  <a:ea typeface="Arimo"/>
                  <a:cs typeface="Arimo"/>
                  <a:sym typeface="Arimo"/>
                </a:rPr>
                <a:t>Hotel Agent</a:t>
              </a:r>
            </a:p>
            <a:p>
              <a:pPr algn="ctr">
                <a:lnSpc>
                  <a:spcPts val="3240"/>
                </a:lnSpc>
              </a:pPr>
              <a:r>
                <a:rPr lang="en-US" sz="2700">
                  <a:solidFill>
                    <a:srgbClr val="FFFFFF"/>
                  </a:solidFill>
                  <a:latin typeface="Arimo"/>
                  <a:ea typeface="Arimo"/>
                  <a:cs typeface="Arimo"/>
                  <a:sym typeface="Arimo"/>
                </a:rPr>
                <a:t>ReAct or Workflow</a:t>
              </a:r>
            </a:p>
          </p:txBody>
        </p:sp>
      </p:grpSp>
      <p:grpSp>
        <p:nvGrpSpPr>
          <p:cNvPr id="17" name="Group 17"/>
          <p:cNvGrpSpPr/>
          <p:nvPr/>
        </p:nvGrpSpPr>
        <p:grpSpPr>
          <a:xfrm>
            <a:off x="13681710" y="1647810"/>
            <a:ext cx="3666066" cy="799855"/>
            <a:chOff x="0" y="0"/>
            <a:chExt cx="4888088" cy="1066474"/>
          </a:xfrm>
        </p:grpSpPr>
        <p:sp>
          <p:nvSpPr>
            <p:cNvPr id="18" name="Freeform 18"/>
            <p:cNvSpPr/>
            <p:nvPr/>
          </p:nvSpPr>
          <p:spPr>
            <a:xfrm>
              <a:off x="0" y="0"/>
              <a:ext cx="4888230" cy="1066546"/>
            </a:xfrm>
            <a:custGeom>
              <a:avLst/>
              <a:gdLst/>
              <a:ahLst/>
              <a:cxnLst/>
              <a:rect l="l" t="t" r="r" b="b"/>
              <a:pathLst>
                <a:path w="4888230" h="1066546">
                  <a:moveTo>
                    <a:pt x="0" y="177800"/>
                  </a:moveTo>
                  <a:cubicBezTo>
                    <a:pt x="0" y="79629"/>
                    <a:pt x="79629" y="0"/>
                    <a:pt x="177800" y="0"/>
                  </a:cubicBezTo>
                  <a:lnTo>
                    <a:pt x="4710430" y="0"/>
                  </a:lnTo>
                  <a:cubicBezTo>
                    <a:pt x="4808601" y="0"/>
                    <a:pt x="4888230" y="79629"/>
                    <a:pt x="4888230" y="177800"/>
                  </a:cubicBezTo>
                  <a:lnTo>
                    <a:pt x="4888230" y="888746"/>
                  </a:lnTo>
                  <a:cubicBezTo>
                    <a:pt x="4888230" y="986917"/>
                    <a:pt x="4808601" y="1066546"/>
                    <a:pt x="4710430" y="1066546"/>
                  </a:cubicBezTo>
                  <a:lnTo>
                    <a:pt x="177800" y="1066546"/>
                  </a:lnTo>
                  <a:cubicBezTo>
                    <a:pt x="79629" y="1066546"/>
                    <a:pt x="0" y="986917"/>
                    <a:pt x="0" y="888746"/>
                  </a:cubicBezTo>
                  <a:close/>
                </a:path>
              </a:pathLst>
            </a:custGeom>
            <a:solidFill>
              <a:srgbClr val="3B3BA8"/>
            </a:solidFill>
          </p:spPr>
        </p:sp>
        <p:sp>
          <p:nvSpPr>
            <p:cNvPr id="19" name="TextBox 19"/>
            <p:cNvSpPr txBox="1"/>
            <p:nvPr/>
          </p:nvSpPr>
          <p:spPr>
            <a:xfrm>
              <a:off x="0" y="-19050"/>
              <a:ext cx="4888088" cy="1085524"/>
            </a:xfrm>
            <a:prstGeom prst="rect">
              <a:avLst/>
            </a:prstGeom>
          </p:spPr>
          <p:txBody>
            <a:bodyPr lIns="50800" tIns="50800" rIns="50800" bIns="50800" rtlCol="0" anchor="ctr"/>
            <a:lstStyle/>
            <a:p>
              <a:pPr algn="ctr">
                <a:lnSpc>
                  <a:spcPts val="3240"/>
                </a:lnSpc>
              </a:pPr>
              <a:r>
                <a:rPr lang="en-US" sz="2700">
                  <a:solidFill>
                    <a:srgbClr val="FFFFFF"/>
                  </a:solidFill>
                  <a:latin typeface="Arimo"/>
                  <a:ea typeface="Arimo"/>
                  <a:cs typeface="Arimo"/>
                  <a:sym typeface="Arimo"/>
                </a:rPr>
                <a:t>System Prompt</a:t>
              </a:r>
            </a:p>
          </p:txBody>
        </p:sp>
      </p:grpSp>
      <p:grpSp>
        <p:nvGrpSpPr>
          <p:cNvPr id="20" name="Group 20"/>
          <p:cNvGrpSpPr/>
          <p:nvPr/>
        </p:nvGrpSpPr>
        <p:grpSpPr>
          <a:xfrm>
            <a:off x="13681710" y="2776433"/>
            <a:ext cx="3666066" cy="799855"/>
            <a:chOff x="0" y="0"/>
            <a:chExt cx="4888088" cy="1066474"/>
          </a:xfrm>
        </p:grpSpPr>
        <p:sp>
          <p:nvSpPr>
            <p:cNvPr id="21" name="Freeform 21"/>
            <p:cNvSpPr/>
            <p:nvPr/>
          </p:nvSpPr>
          <p:spPr>
            <a:xfrm>
              <a:off x="0" y="0"/>
              <a:ext cx="4888230" cy="1066546"/>
            </a:xfrm>
            <a:custGeom>
              <a:avLst/>
              <a:gdLst/>
              <a:ahLst/>
              <a:cxnLst/>
              <a:rect l="l" t="t" r="r" b="b"/>
              <a:pathLst>
                <a:path w="4888230" h="1066546">
                  <a:moveTo>
                    <a:pt x="0" y="177800"/>
                  </a:moveTo>
                  <a:cubicBezTo>
                    <a:pt x="0" y="79629"/>
                    <a:pt x="79629" y="0"/>
                    <a:pt x="177800" y="0"/>
                  </a:cubicBezTo>
                  <a:lnTo>
                    <a:pt x="4710430" y="0"/>
                  </a:lnTo>
                  <a:cubicBezTo>
                    <a:pt x="4808601" y="0"/>
                    <a:pt x="4888230" y="79629"/>
                    <a:pt x="4888230" y="177800"/>
                  </a:cubicBezTo>
                  <a:lnTo>
                    <a:pt x="4888230" y="888746"/>
                  </a:lnTo>
                  <a:cubicBezTo>
                    <a:pt x="4888230" y="986917"/>
                    <a:pt x="4808601" y="1066546"/>
                    <a:pt x="4710430" y="1066546"/>
                  </a:cubicBezTo>
                  <a:lnTo>
                    <a:pt x="177800" y="1066546"/>
                  </a:lnTo>
                  <a:cubicBezTo>
                    <a:pt x="79629" y="1066546"/>
                    <a:pt x="0" y="986917"/>
                    <a:pt x="0" y="888746"/>
                  </a:cubicBezTo>
                  <a:close/>
                </a:path>
              </a:pathLst>
            </a:custGeom>
            <a:solidFill>
              <a:srgbClr val="3B3BA8"/>
            </a:solidFill>
          </p:spPr>
        </p:sp>
        <p:sp>
          <p:nvSpPr>
            <p:cNvPr id="22" name="TextBox 22"/>
            <p:cNvSpPr txBox="1"/>
            <p:nvPr/>
          </p:nvSpPr>
          <p:spPr>
            <a:xfrm>
              <a:off x="0" y="-19050"/>
              <a:ext cx="4888088" cy="1085524"/>
            </a:xfrm>
            <a:prstGeom prst="rect">
              <a:avLst/>
            </a:prstGeom>
          </p:spPr>
          <p:txBody>
            <a:bodyPr lIns="50800" tIns="50800" rIns="50800" bIns="50800" rtlCol="0" anchor="ctr"/>
            <a:lstStyle/>
            <a:p>
              <a:pPr algn="ctr">
                <a:lnSpc>
                  <a:spcPts val="3240"/>
                </a:lnSpc>
              </a:pPr>
              <a:r>
                <a:rPr lang="en-US" sz="2700">
                  <a:solidFill>
                    <a:srgbClr val="FFFFFF"/>
                  </a:solidFill>
                  <a:latin typeface="Arimo"/>
                  <a:ea typeface="Arimo"/>
                  <a:cs typeface="Arimo"/>
                  <a:sym typeface="Arimo"/>
                </a:rPr>
                <a:t>LLM Claude3 Haiku</a:t>
              </a:r>
            </a:p>
          </p:txBody>
        </p:sp>
      </p:grpSp>
      <p:grpSp>
        <p:nvGrpSpPr>
          <p:cNvPr id="23" name="Group 23"/>
          <p:cNvGrpSpPr/>
          <p:nvPr/>
        </p:nvGrpSpPr>
        <p:grpSpPr>
          <a:xfrm>
            <a:off x="13681710" y="3905055"/>
            <a:ext cx="3666066" cy="799855"/>
            <a:chOff x="0" y="0"/>
            <a:chExt cx="4888088" cy="1066474"/>
          </a:xfrm>
        </p:grpSpPr>
        <p:sp>
          <p:nvSpPr>
            <p:cNvPr id="24" name="Freeform 24"/>
            <p:cNvSpPr/>
            <p:nvPr/>
          </p:nvSpPr>
          <p:spPr>
            <a:xfrm>
              <a:off x="0" y="0"/>
              <a:ext cx="4888230" cy="1066546"/>
            </a:xfrm>
            <a:custGeom>
              <a:avLst/>
              <a:gdLst/>
              <a:ahLst/>
              <a:cxnLst/>
              <a:rect l="l" t="t" r="r" b="b"/>
              <a:pathLst>
                <a:path w="4888230" h="1066546">
                  <a:moveTo>
                    <a:pt x="0" y="177800"/>
                  </a:moveTo>
                  <a:cubicBezTo>
                    <a:pt x="0" y="79629"/>
                    <a:pt x="79629" y="0"/>
                    <a:pt x="177800" y="0"/>
                  </a:cubicBezTo>
                  <a:lnTo>
                    <a:pt x="4710430" y="0"/>
                  </a:lnTo>
                  <a:cubicBezTo>
                    <a:pt x="4808601" y="0"/>
                    <a:pt x="4888230" y="79629"/>
                    <a:pt x="4888230" y="177800"/>
                  </a:cubicBezTo>
                  <a:lnTo>
                    <a:pt x="4888230" y="888746"/>
                  </a:lnTo>
                  <a:cubicBezTo>
                    <a:pt x="4888230" y="986917"/>
                    <a:pt x="4808601" y="1066546"/>
                    <a:pt x="4710430" y="1066546"/>
                  </a:cubicBezTo>
                  <a:lnTo>
                    <a:pt x="177800" y="1066546"/>
                  </a:lnTo>
                  <a:cubicBezTo>
                    <a:pt x="79629" y="1066546"/>
                    <a:pt x="0" y="986917"/>
                    <a:pt x="0" y="888746"/>
                  </a:cubicBezTo>
                  <a:close/>
                </a:path>
              </a:pathLst>
            </a:custGeom>
            <a:solidFill>
              <a:srgbClr val="3B3BA8"/>
            </a:solidFill>
          </p:spPr>
        </p:sp>
        <p:sp>
          <p:nvSpPr>
            <p:cNvPr id="25" name="TextBox 25"/>
            <p:cNvSpPr txBox="1"/>
            <p:nvPr/>
          </p:nvSpPr>
          <p:spPr>
            <a:xfrm>
              <a:off x="0" y="-19050"/>
              <a:ext cx="4888088" cy="1085524"/>
            </a:xfrm>
            <a:prstGeom prst="rect">
              <a:avLst/>
            </a:prstGeom>
          </p:spPr>
          <p:txBody>
            <a:bodyPr lIns="50800" tIns="50800" rIns="50800" bIns="50800" rtlCol="0" anchor="ctr"/>
            <a:lstStyle/>
            <a:p>
              <a:pPr algn="ctr">
                <a:lnSpc>
                  <a:spcPts val="3240"/>
                </a:lnSpc>
              </a:pPr>
              <a:r>
                <a:rPr lang="en-US" sz="2700">
                  <a:solidFill>
                    <a:srgbClr val="FFFFFF"/>
                  </a:solidFill>
                  <a:latin typeface="Arimo"/>
                  <a:ea typeface="Arimo"/>
                  <a:cs typeface="Arimo"/>
                  <a:sym typeface="Arimo"/>
                </a:rPr>
                <a:t>Tools</a:t>
              </a:r>
            </a:p>
          </p:txBody>
        </p:sp>
      </p:grpSp>
      <p:sp>
        <p:nvSpPr>
          <p:cNvPr id="26" name="AutoShape 26"/>
          <p:cNvSpPr/>
          <p:nvPr/>
        </p:nvSpPr>
        <p:spPr>
          <a:xfrm>
            <a:off x="12019155" y="2603713"/>
            <a:ext cx="1877310" cy="19050"/>
          </a:xfrm>
          <a:prstGeom prst="line">
            <a:avLst/>
          </a:prstGeom>
          <a:ln w="19050" cap="rnd">
            <a:solidFill>
              <a:srgbClr val="FFFFFF"/>
            </a:solidFill>
            <a:prstDash val="solid"/>
            <a:headEnd type="none" w="sm" len="sm"/>
            <a:tailEnd type="triangle" w="lg" len="med"/>
          </a:ln>
        </p:spPr>
      </p:sp>
      <p:sp>
        <p:nvSpPr>
          <p:cNvPr id="27" name="AutoShape 27"/>
          <p:cNvSpPr/>
          <p:nvPr/>
        </p:nvSpPr>
        <p:spPr>
          <a:xfrm>
            <a:off x="12219460" y="3168024"/>
            <a:ext cx="1476699" cy="19050"/>
          </a:xfrm>
          <a:prstGeom prst="line">
            <a:avLst/>
          </a:prstGeom>
          <a:ln w="19050" cap="rnd">
            <a:solidFill>
              <a:srgbClr val="FFFFFF"/>
            </a:solidFill>
            <a:prstDash val="solid"/>
            <a:headEnd type="none" w="sm" len="sm"/>
            <a:tailEnd type="triangle" w="lg" len="med"/>
          </a:ln>
        </p:spPr>
      </p:sp>
      <p:sp>
        <p:nvSpPr>
          <p:cNvPr id="28" name="AutoShape 28"/>
          <p:cNvSpPr/>
          <p:nvPr/>
        </p:nvSpPr>
        <p:spPr>
          <a:xfrm>
            <a:off x="12020621" y="3732335"/>
            <a:ext cx="1874379" cy="19050"/>
          </a:xfrm>
          <a:prstGeom prst="line">
            <a:avLst/>
          </a:prstGeom>
          <a:ln w="19050" cap="rnd">
            <a:solidFill>
              <a:srgbClr val="FFFFFF"/>
            </a:solidFill>
            <a:prstDash val="solid"/>
            <a:headEnd type="none" w="sm" len="sm"/>
            <a:tailEnd type="triangle" w="lg" len="med"/>
          </a:ln>
        </p:spPr>
      </p:sp>
      <p:grpSp>
        <p:nvGrpSpPr>
          <p:cNvPr id="29" name="Group 29"/>
          <p:cNvGrpSpPr/>
          <p:nvPr/>
        </p:nvGrpSpPr>
        <p:grpSpPr>
          <a:xfrm>
            <a:off x="8737600" y="5982018"/>
            <a:ext cx="3496310" cy="1511617"/>
            <a:chOff x="0" y="0"/>
            <a:chExt cx="4661746" cy="2015490"/>
          </a:xfrm>
        </p:grpSpPr>
        <p:sp>
          <p:nvSpPr>
            <p:cNvPr id="30" name="Freeform 30"/>
            <p:cNvSpPr/>
            <p:nvPr/>
          </p:nvSpPr>
          <p:spPr>
            <a:xfrm>
              <a:off x="0" y="0"/>
              <a:ext cx="4661789" cy="2015490"/>
            </a:xfrm>
            <a:custGeom>
              <a:avLst/>
              <a:gdLst/>
              <a:ahLst/>
              <a:cxnLst/>
              <a:rect l="l" t="t" r="r" b="b"/>
              <a:pathLst>
                <a:path w="4661789" h="2015490">
                  <a:moveTo>
                    <a:pt x="0" y="335915"/>
                  </a:moveTo>
                  <a:cubicBezTo>
                    <a:pt x="0" y="150368"/>
                    <a:pt x="150368" y="0"/>
                    <a:pt x="335915" y="0"/>
                  </a:cubicBezTo>
                  <a:lnTo>
                    <a:pt x="4325874" y="0"/>
                  </a:lnTo>
                  <a:cubicBezTo>
                    <a:pt x="4511421" y="0"/>
                    <a:pt x="4661789" y="150368"/>
                    <a:pt x="4661789" y="335915"/>
                  </a:cubicBezTo>
                  <a:lnTo>
                    <a:pt x="4661789" y="1679575"/>
                  </a:lnTo>
                  <a:cubicBezTo>
                    <a:pt x="4661789" y="1865122"/>
                    <a:pt x="4511421" y="2015490"/>
                    <a:pt x="4325874" y="2015490"/>
                  </a:cubicBezTo>
                  <a:lnTo>
                    <a:pt x="335915" y="2015490"/>
                  </a:lnTo>
                  <a:cubicBezTo>
                    <a:pt x="150368" y="2015490"/>
                    <a:pt x="0" y="1865122"/>
                    <a:pt x="0" y="1679575"/>
                  </a:cubicBezTo>
                  <a:close/>
                </a:path>
              </a:pathLst>
            </a:custGeom>
            <a:solidFill>
              <a:srgbClr val="3B3BA8"/>
            </a:solidFill>
          </p:spPr>
        </p:sp>
        <p:sp>
          <p:nvSpPr>
            <p:cNvPr id="31" name="TextBox 31"/>
            <p:cNvSpPr txBox="1"/>
            <p:nvPr/>
          </p:nvSpPr>
          <p:spPr>
            <a:xfrm>
              <a:off x="0" y="-19050"/>
              <a:ext cx="4661746" cy="2034540"/>
            </a:xfrm>
            <a:prstGeom prst="rect">
              <a:avLst/>
            </a:prstGeom>
          </p:spPr>
          <p:txBody>
            <a:bodyPr lIns="50800" tIns="50800" rIns="50800" bIns="50800" rtlCol="0" anchor="ctr"/>
            <a:lstStyle/>
            <a:p>
              <a:pPr algn="ctr">
                <a:lnSpc>
                  <a:spcPts val="3240"/>
                </a:lnSpc>
              </a:pPr>
              <a:r>
                <a:rPr lang="en-US" sz="2700">
                  <a:solidFill>
                    <a:srgbClr val="FFFFFF"/>
                  </a:solidFill>
                  <a:latin typeface="Arimo"/>
                  <a:ea typeface="Arimo"/>
                  <a:cs typeface="Arimo"/>
                  <a:sym typeface="Arimo"/>
                </a:rPr>
                <a:t>Flight Agent</a:t>
              </a:r>
            </a:p>
            <a:p>
              <a:pPr algn="ctr">
                <a:lnSpc>
                  <a:spcPts val="3240"/>
                </a:lnSpc>
              </a:pPr>
              <a:r>
                <a:rPr lang="en-US" sz="2700">
                  <a:solidFill>
                    <a:srgbClr val="FFFFFF"/>
                  </a:solidFill>
                  <a:latin typeface="Arimo"/>
                  <a:ea typeface="Arimo"/>
                  <a:cs typeface="Arimo"/>
                  <a:sym typeface="Arimo"/>
                </a:rPr>
                <a:t>ReAct or Workflow</a:t>
              </a:r>
            </a:p>
          </p:txBody>
        </p:sp>
      </p:grpSp>
      <p:grpSp>
        <p:nvGrpSpPr>
          <p:cNvPr id="32" name="Group 32"/>
          <p:cNvGrpSpPr/>
          <p:nvPr/>
        </p:nvGrpSpPr>
        <p:grpSpPr>
          <a:xfrm>
            <a:off x="13681710" y="5206900"/>
            <a:ext cx="3666066" cy="799856"/>
            <a:chOff x="0" y="0"/>
            <a:chExt cx="4888088" cy="1066474"/>
          </a:xfrm>
        </p:grpSpPr>
        <p:sp>
          <p:nvSpPr>
            <p:cNvPr id="33" name="Freeform 33"/>
            <p:cNvSpPr/>
            <p:nvPr/>
          </p:nvSpPr>
          <p:spPr>
            <a:xfrm>
              <a:off x="0" y="0"/>
              <a:ext cx="4888230" cy="1066546"/>
            </a:xfrm>
            <a:custGeom>
              <a:avLst/>
              <a:gdLst/>
              <a:ahLst/>
              <a:cxnLst/>
              <a:rect l="l" t="t" r="r" b="b"/>
              <a:pathLst>
                <a:path w="4888230" h="1066546">
                  <a:moveTo>
                    <a:pt x="0" y="177800"/>
                  </a:moveTo>
                  <a:cubicBezTo>
                    <a:pt x="0" y="79629"/>
                    <a:pt x="79629" y="0"/>
                    <a:pt x="177800" y="0"/>
                  </a:cubicBezTo>
                  <a:lnTo>
                    <a:pt x="4710430" y="0"/>
                  </a:lnTo>
                  <a:cubicBezTo>
                    <a:pt x="4808601" y="0"/>
                    <a:pt x="4888230" y="79629"/>
                    <a:pt x="4888230" y="177800"/>
                  </a:cubicBezTo>
                  <a:lnTo>
                    <a:pt x="4888230" y="888746"/>
                  </a:lnTo>
                  <a:cubicBezTo>
                    <a:pt x="4888230" y="986917"/>
                    <a:pt x="4808601" y="1066546"/>
                    <a:pt x="4710430" y="1066546"/>
                  </a:cubicBezTo>
                  <a:lnTo>
                    <a:pt x="177800" y="1066546"/>
                  </a:lnTo>
                  <a:cubicBezTo>
                    <a:pt x="79629" y="1066546"/>
                    <a:pt x="0" y="986917"/>
                    <a:pt x="0" y="888746"/>
                  </a:cubicBezTo>
                  <a:close/>
                </a:path>
              </a:pathLst>
            </a:custGeom>
            <a:solidFill>
              <a:srgbClr val="3B3BA8"/>
            </a:solidFill>
          </p:spPr>
        </p:sp>
        <p:sp>
          <p:nvSpPr>
            <p:cNvPr id="34" name="TextBox 34"/>
            <p:cNvSpPr txBox="1"/>
            <p:nvPr/>
          </p:nvSpPr>
          <p:spPr>
            <a:xfrm>
              <a:off x="0" y="-19050"/>
              <a:ext cx="4888088" cy="1085524"/>
            </a:xfrm>
            <a:prstGeom prst="rect">
              <a:avLst/>
            </a:prstGeom>
          </p:spPr>
          <p:txBody>
            <a:bodyPr lIns="50800" tIns="50800" rIns="50800" bIns="50800" rtlCol="0" anchor="ctr"/>
            <a:lstStyle/>
            <a:p>
              <a:pPr algn="ctr">
                <a:lnSpc>
                  <a:spcPts val="3240"/>
                </a:lnSpc>
              </a:pPr>
              <a:r>
                <a:rPr lang="en-US" sz="2700">
                  <a:solidFill>
                    <a:srgbClr val="FFFFFF"/>
                  </a:solidFill>
                  <a:latin typeface="Arimo"/>
                  <a:ea typeface="Arimo"/>
                  <a:cs typeface="Arimo"/>
                  <a:sym typeface="Arimo"/>
                </a:rPr>
                <a:t>System Prompt</a:t>
              </a:r>
            </a:p>
          </p:txBody>
        </p:sp>
      </p:grpSp>
      <p:grpSp>
        <p:nvGrpSpPr>
          <p:cNvPr id="35" name="Group 35"/>
          <p:cNvGrpSpPr/>
          <p:nvPr/>
        </p:nvGrpSpPr>
        <p:grpSpPr>
          <a:xfrm>
            <a:off x="13681710" y="6335523"/>
            <a:ext cx="3666066" cy="799856"/>
            <a:chOff x="0" y="0"/>
            <a:chExt cx="4888088" cy="1066474"/>
          </a:xfrm>
        </p:grpSpPr>
        <p:sp>
          <p:nvSpPr>
            <p:cNvPr id="36" name="Freeform 36"/>
            <p:cNvSpPr/>
            <p:nvPr/>
          </p:nvSpPr>
          <p:spPr>
            <a:xfrm>
              <a:off x="0" y="0"/>
              <a:ext cx="4888230" cy="1066546"/>
            </a:xfrm>
            <a:custGeom>
              <a:avLst/>
              <a:gdLst/>
              <a:ahLst/>
              <a:cxnLst/>
              <a:rect l="l" t="t" r="r" b="b"/>
              <a:pathLst>
                <a:path w="4888230" h="1066546">
                  <a:moveTo>
                    <a:pt x="0" y="177800"/>
                  </a:moveTo>
                  <a:cubicBezTo>
                    <a:pt x="0" y="79629"/>
                    <a:pt x="79629" y="0"/>
                    <a:pt x="177800" y="0"/>
                  </a:cubicBezTo>
                  <a:lnTo>
                    <a:pt x="4710430" y="0"/>
                  </a:lnTo>
                  <a:cubicBezTo>
                    <a:pt x="4808601" y="0"/>
                    <a:pt x="4888230" y="79629"/>
                    <a:pt x="4888230" y="177800"/>
                  </a:cubicBezTo>
                  <a:lnTo>
                    <a:pt x="4888230" y="888746"/>
                  </a:lnTo>
                  <a:cubicBezTo>
                    <a:pt x="4888230" y="986917"/>
                    <a:pt x="4808601" y="1066546"/>
                    <a:pt x="4710430" y="1066546"/>
                  </a:cubicBezTo>
                  <a:lnTo>
                    <a:pt x="177800" y="1066546"/>
                  </a:lnTo>
                  <a:cubicBezTo>
                    <a:pt x="79629" y="1066546"/>
                    <a:pt x="0" y="986917"/>
                    <a:pt x="0" y="888746"/>
                  </a:cubicBezTo>
                  <a:close/>
                </a:path>
              </a:pathLst>
            </a:custGeom>
            <a:solidFill>
              <a:srgbClr val="3B3BA8"/>
            </a:solidFill>
          </p:spPr>
        </p:sp>
        <p:sp>
          <p:nvSpPr>
            <p:cNvPr id="37" name="TextBox 37"/>
            <p:cNvSpPr txBox="1"/>
            <p:nvPr/>
          </p:nvSpPr>
          <p:spPr>
            <a:xfrm>
              <a:off x="0" y="-19050"/>
              <a:ext cx="4888088" cy="1085524"/>
            </a:xfrm>
            <a:prstGeom prst="rect">
              <a:avLst/>
            </a:prstGeom>
          </p:spPr>
          <p:txBody>
            <a:bodyPr lIns="50800" tIns="50800" rIns="50800" bIns="50800" rtlCol="0" anchor="ctr"/>
            <a:lstStyle/>
            <a:p>
              <a:pPr algn="ctr">
                <a:lnSpc>
                  <a:spcPts val="3240"/>
                </a:lnSpc>
              </a:pPr>
              <a:r>
                <a:rPr lang="en-US" sz="2700">
                  <a:solidFill>
                    <a:srgbClr val="FFFFFF"/>
                  </a:solidFill>
                  <a:latin typeface="Arimo"/>
                  <a:ea typeface="Arimo"/>
                  <a:cs typeface="Arimo"/>
                  <a:sym typeface="Arimo"/>
                </a:rPr>
                <a:t>LLM Claude3 Sonnet</a:t>
              </a:r>
            </a:p>
          </p:txBody>
        </p:sp>
      </p:grpSp>
      <p:grpSp>
        <p:nvGrpSpPr>
          <p:cNvPr id="38" name="Group 38"/>
          <p:cNvGrpSpPr/>
          <p:nvPr/>
        </p:nvGrpSpPr>
        <p:grpSpPr>
          <a:xfrm>
            <a:off x="13681710" y="7464146"/>
            <a:ext cx="3666066" cy="799856"/>
            <a:chOff x="0" y="0"/>
            <a:chExt cx="4888088" cy="1066474"/>
          </a:xfrm>
        </p:grpSpPr>
        <p:sp>
          <p:nvSpPr>
            <p:cNvPr id="39" name="Freeform 39"/>
            <p:cNvSpPr/>
            <p:nvPr/>
          </p:nvSpPr>
          <p:spPr>
            <a:xfrm>
              <a:off x="0" y="0"/>
              <a:ext cx="4888230" cy="1066546"/>
            </a:xfrm>
            <a:custGeom>
              <a:avLst/>
              <a:gdLst/>
              <a:ahLst/>
              <a:cxnLst/>
              <a:rect l="l" t="t" r="r" b="b"/>
              <a:pathLst>
                <a:path w="4888230" h="1066546">
                  <a:moveTo>
                    <a:pt x="0" y="177800"/>
                  </a:moveTo>
                  <a:cubicBezTo>
                    <a:pt x="0" y="79629"/>
                    <a:pt x="79629" y="0"/>
                    <a:pt x="177800" y="0"/>
                  </a:cubicBezTo>
                  <a:lnTo>
                    <a:pt x="4710430" y="0"/>
                  </a:lnTo>
                  <a:cubicBezTo>
                    <a:pt x="4808601" y="0"/>
                    <a:pt x="4888230" y="79629"/>
                    <a:pt x="4888230" y="177800"/>
                  </a:cubicBezTo>
                  <a:lnTo>
                    <a:pt x="4888230" y="888746"/>
                  </a:lnTo>
                  <a:cubicBezTo>
                    <a:pt x="4888230" y="986917"/>
                    <a:pt x="4808601" y="1066546"/>
                    <a:pt x="4710430" y="1066546"/>
                  </a:cubicBezTo>
                  <a:lnTo>
                    <a:pt x="177800" y="1066546"/>
                  </a:lnTo>
                  <a:cubicBezTo>
                    <a:pt x="79629" y="1066546"/>
                    <a:pt x="0" y="986917"/>
                    <a:pt x="0" y="888746"/>
                  </a:cubicBezTo>
                  <a:close/>
                </a:path>
              </a:pathLst>
            </a:custGeom>
            <a:solidFill>
              <a:srgbClr val="3B3BA8"/>
            </a:solidFill>
          </p:spPr>
        </p:sp>
        <p:sp>
          <p:nvSpPr>
            <p:cNvPr id="40" name="TextBox 40"/>
            <p:cNvSpPr txBox="1"/>
            <p:nvPr/>
          </p:nvSpPr>
          <p:spPr>
            <a:xfrm>
              <a:off x="0" y="-19050"/>
              <a:ext cx="4888088" cy="1085524"/>
            </a:xfrm>
            <a:prstGeom prst="rect">
              <a:avLst/>
            </a:prstGeom>
          </p:spPr>
          <p:txBody>
            <a:bodyPr lIns="50800" tIns="50800" rIns="50800" bIns="50800" rtlCol="0" anchor="ctr"/>
            <a:lstStyle/>
            <a:p>
              <a:pPr algn="ctr">
                <a:lnSpc>
                  <a:spcPts val="3240"/>
                </a:lnSpc>
              </a:pPr>
              <a:r>
                <a:rPr lang="en-US" sz="2700">
                  <a:solidFill>
                    <a:srgbClr val="FFFFFF"/>
                  </a:solidFill>
                  <a:latin typeface="Arimo"/>
                  <a:ea typeface="Arimo"/>
                  <a:cs typeface="Arimo"/>
                  <a:sym typeface="Arimo"/>
                </a:rPr>
                <a:t>Tools</a:t>
              </a:r>
            </a:p>
          </p:txBody>
        </p:sp>
      </p:grpSp>
      <p:sp>
        <p:nvSpPr>
          <p:cNvPr id="41" name="AutoShape 41"/>
          <p:cNvSpPr/>
          <p:nvPr/>
        </p:nvSpPr>
        <p:spPr>
          <a:xfrm>
            <a:off x="12019155" y="6162803"/>
            <a:ext cx="1877310" cy="19050"/>
          </a:xfrm>
          <a:prstGeom prst="line">
            <a:avLst/>
          </a:prstGeom>
          <a:ln w="19050" cap="rnd">
            <a:solidFill>
              <a:srgbClr val="FFFFFF"/>
            </a:solidFill>
            <a:prstDash val="solid"/>
            <a:headEnd type="none" w="sm" len="sm"/>
            <a:tailEnd type="triangle" w="lg" len="med"/>
          </a:ln>
        </p:spPr>
      </p:sp>
      <p:sp>
        <p:nvSpPr>
          <p:cNvPr id="42" name="AutoShape 42"/>
          <p:cNvSpPr/>
          <p:nvPr/>
        </p:nvSpPr>
        <p:spPr>
          <a:xfrm>
            <a:off x="12219460" y="6727115"/>
            <a:ext cx="1476699" cy="19050"/>
          </a:xfrm>
          <a:prstGeom prst="line">
            <a:avLst/>
          </a:prstGeom>
          <a:ln w="19050" cap="rnd">
            <a:solidFill>
              <a:srgbClr val="FFFFFF"/>
            </a:solidFill>
            <a:prstDash val="solid"/>
            <a:headEnd type="none" w="sm" len="sm"/>
            <a:tailEnd type="triangle" w="lg" len="med"/>
          </a:ln>
        </p:spPr>
      </p:sp>
      <p:sp>
        <p:nvSpPr>
          <p:cNvPr id="43" name="AutoShape 43"/>
          <p:cNvSpPr/>
          <p:nvPr/>
        </p:nvSpPr>
        <p:spPr>
          <a:xfrm>
            <a:off x="12020621" y="7291426"/>
            <a:ext cx="1874379" cy="19050"/>
          </a:xfrm>
          <a:prstGeom prst="line">
            <a:avLst/>
          </a:prstGeom>
          <a:ln w="19050" cap="rnd">
            <a:solidFill>
              <a:srgbClr val="FFFFFF"/>
            </a:solidFill>
            <a:prstDash val="solid"/>
            <a:headEnd type="none" w="sm" len="sm"/>
            <a:tailEnd type="triangle" w="lg" len="med"/>
          </a:ln>
        </p:spPr>
      </p:sp>
      <p:sp>
        <p:nvSpPr>
          <p:cNvPr id="44" name="AutoShape 44"/>
          <p:cNvSpPr/>
          <p:nvPr/>
        </p:nvSpPr>
        <p:spPr>
          <a:xfrm>
            <a:off x="6664113" y="4115160"/>
            <a:ext cx="2529418" cy="19050"/>
          </a:xfrm>
          <a:prstGeom prst="line">
            <a:avLst/>
          </a:prstGeom>
          <a:ln w="19050" cap="rnd">
            <a:solidFill>
              <a:srgbClr val="FFFFFF"/>
            </a:solidFill>
            <a:prstDash val="solid"/>
            <a:headEnd type="none" w="sm" len="sm"/>
            <a:tailEnd type="triangle" w="lg" len="med"/>
          </a:ln>
        </p:spPr>
      </p:sp>
      <p:sp>
        <p:nvSpPr>
          <p:cNvPr id="45" name="AutoShape 45"/>
          <p:cNvSpPr/>
          <p:nvPr/>
        </p:nvSpPr>
        <p:spPr>
          <a:xfrm>
            <a:off x="6747151" y="5894705"/>
            <a:ext cx="2363342" cy="19050"/>
          </a:xfrm>
          <a:prstGeom prst="line">
            <a:avLst/>
          </a:prstGeom>
          <a:ln w="19050" cap="rnd">
            <a:solidFill>
              <a:srgbClr val="FFFFFF"/>
            </a:solidFill>
            <a:prstDash val="solid"/>
            <a:headEnd type="none" w="sm" len="sm"/>
            <a:tailEnd type="triangle" w="lg" len="med"/>
          </a:ln>
        </p:spPr>
      </p:sp>
      <p:sp>
        <p:nvSpPr>
          <p:cNvPr id="46" name="Freeform 46"/>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4"/>
            <a:stretch>
              <a:fillRect l="-37" r="-37"/>
            </a:stretch>
          </a:blipFill>
        </p:spPr>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4"/>
            <a:stretch>
              <a:fillRect l="-37" r="-37"/>
            </a:stretch>
          </a:blipFill>
        </p:spPr>
      </p:sp>
      <p:sp>
        <p:nvSpPr>
          <p:cNvPr id="4" name="Freeform 4"/>
          <p:cNvSpPr/>
          <p:nvPr/>
        </p:nvSpPr>
        <p:spPr>
          <a:xfrm>
            <a:off x="938403" y="827134"/>
            <a:ext cx="1504760" cy="900284"/>
          </a:xfrm>
          <a:custGeom>
            <a:avLst/>
            <a:gdLst/>
            <a:ahLst/>
            <a:cxnLst/>
            <a:rect l="l" t="t" r="r" b="b"/>
            <a:pathLst>
              <a:path w="1504760" h="900284">
                <a:moveTo>
                  <a:pt x="0" y="0"/>
                </a:moveTo>
                <a:lnTo>
                  <a:pt x="1504759" y="0"/>
                </a:lnTo>
                <a:lnTo>
                  <a:pt x="1504759" y="900284"/>
                </a:lnTo>
                <a:lnTo>
                  <a:pt x="0" y="900284"/>
                </a:lnTo>
                <a:lnTo>
                  <a:pt x="0" y="0"/>
                </a:lnTo>
                <a:close/>
              </a:path>
            </a:pathLst>
          </a:custGeom>
          <a:blipFill>
            <a:blip r:embed="rId5"/>
            <a:stretch>
              <a:fillRect l="-17" r="-17"/>
            </a:stretch>
          </a:blipFill>
        </p:spPr>
      </p:sp>
      <p:grpSp>
        <p:nvGrpSpPr>
          <p:cNvPr id="5" name="Group 5"/>
          <p:cNvGrpSpPr/>
          <p:nvPr/>
        </p:nvGrpSpPr>
        <p:grpSpPr>
          <a:xfrm>
            <a:off x="2895597" y="4243338"/>
            <a:ext cx="11899904" cy="1465403"/>
            <a:chOff x="0" y="0"/>
            <a:chExt cx="15866538" cy="1953871"/>
          </a:xfrm>
        </p:grpSpPr>
        <p:sp>
          <p:nvSpPr>
            <p:cNvPr id="6" name="Freeform 6"/>
            <p:cNvSpPr/>
            <p:nvPr/>
          </p:nvSpPr>
          <p:spPr>
            <a:xfrm>
              <a:off x="0" y="0"/>
              <a:ext cx="15866539" cy="1953871"/>
            </a:xfrm>
            <a:custGeom>
              <a:avLst/>
              <a:gdLst/>
              <a:ahLst/>
              <a:cxnLst/>
              <a:rect l="l" t="t" r="r" b="b"/>
              <a:pathLst>
                <a:path w="15866539" h="1953871">
                  <a:moveTo>
                    <a:pt x="0" y="0"/>
                  </a:moveTo>
                  <a:lnTo>
                    <a:pt x="15866539" y="0"/>
                  </a:lnTo>
                  <a:lnTo>
                    <a:pt x="15866539" y="1953871"/>
                  </a:lnTo>
                  <a:lnTo>
                    <a:pt x="0" y="1953871"/>
                  </a:lnTo>
                  <a:close/>
                </a:path>
              </a:pathLst>
            </a:custGeom>
            <a:solidFill>
              <a:srgbClr val="000000">
                <a:alpha val="0"/>
              </a:srgbClr>
            </a:solidFill>
          </p:spPr>
        </p:sp>
        <p:sp>
          <p:nvSpPr>
            <p:cNvPr id="7" name="TextBox 7"/>
            <p:cNvSpPr txBox="1"/>
            <p:nvPr/>
          </p:nvSpPr>
          <p:spPr>
            <a:xfrm>
              <a:off x="0" y="57150"/>
              <a:ext cx="15866538" cy="1896721"/>
            </a:xfrm>
            <a:prstGeom prst="rect">
              <a:avLst/>
            </a:prstGeom>
          </p:spPr>
          <p:txBody>
            <a:bodyPr lIns="0" tIns="0" rIns="0" bIns="0" rtlCol="0" anchor="t"/>
            <a:lstStyle/>
            <a:p>
              <a:pPr algn="ctr">
                <a:lnSpc>
                  <a:spcPts val="7776"/>
                </a:lnSpc>
              </a:pPr>
              <a:r>
                <a:rPr lang="en-US" sz="7200" b="1">
                  <a:solidFill>
                    <a:srgbClr val="FFFFFF"/>
                  </a:solidFill>
                  <a:latin typeface="Arimo Bold"/>
                  <a:ea typeface="Arimo Bold"/>
                  <a:cs typeface="Arimo Bold"/>
                  <a:sym typeface="Arimo Bold"/>
                </a:rPr>
                <a:t>How to get started?</a:t>
              </a: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12158"/>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914400" y="914401"/>
            <a:ext cx="16459200" cy="803296"/>
            <a:chOff x="0" y="0"/>
            <a:chExt cx="21945600" cy="1071062"/>
          </a:xfrm>
        </p:grpSpPr>
        <p:sp>
          <p:nvSpPr>
            <p:cNvPr id="4" name="Freeform 4"/>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5" name="TextBox 5"/>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What is generative AI?</a:t>
              </a:r>
            </a:p>
          </p:txBody>
        </p:sp>
      </p:grpSp>
      <p:sp>
        <p:nvSpPr>
          <p:cNvPr id="6" name="Freeform 6"/>
          <p:cNvSpPr/>
          <p:nvPr/>
        </p:nvSpPr>
        <p:spPr>
          <a:xfrm>
            <a:off x="4298799" y="2194714"/>
            <a:ext cx="9035453" cy="7317444"/>
          </a:xfrm>
          <a:custGeom>
            <a:avLst/>
            <a:gdLst/>
            <a:ahLst/>
            <a:cxnLst/>
            <a:rect l="l" t="t" r="r" b="b"/>
            <a:pathLst>
              <a:path w="9035453" h="7317444">
                <a:moveTo>
                  <a:pt x="0" y="0"/>
                </a:moveTo>
                <a:lnTo>
                  <a:pt x="9035453" y="0"/>
                </a:lnTo>
                <a:lnTo>
                  <a:pt x="9035453" y="7317444"/>
                </a:lnTo>
                <a:lnTo>
                  <a:pt x="0" y="7317444"/>
                </a:lnTo>
                <a:lnTo>
                  <a:pt x="0" y="0"/>
                </a:lnTo>
                <a:close/>
              </a:path>
            </a:pathLst>
          </a:custGeom>
          <a:blipFill>
            <a:blip r:embed="rId4"/>
            <a:stretch>
              <a:fillRect/>
            </a:stretch>
          </a:blipFill>
        </p:spPr>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2"/>
            <a:stretch>
              <a:fillRect l="-37" r="-37"/>
            </a:stretch>
          </a:blipFill>
        </p:spPr>
      </p:sp>
      <p:grpSp>
        <p:nvGrpSpPr>
          <p:cNvPr id="3" name="Group 3"/>
          <p:cNvGrpSpPr/>
          <p:nvPr/>
        </p:nvGrpSpPr>
        <p:grpSpPr>
          <a:xfrm>
            <a:off x="914400" y="558603"/>
            <a:ext cx="16459200" cy="980111"/>
            <a:chOff x="0" y="0"/>
            <a:chExt cx="21945600" cy="1306814"/>
          </a:xfrm>
        </p:grpSpPr>
        <p:sp>
          <p:nvSpPr>
            <p:cNvPr id="4" name="Freeform 4"/>
            <p:cNvSpPr/>
            <p:nvPr/>
          </p:nvSpPr>
          <p:spPr>
            <a:xfrm>
              <a:off x="0" y="0"/>
              <a:ext cx="21945600" cy="1306814"/>
            </a:xfrm>
            <a:custGeom>
              <a:avLst/>
              <a:gdLst/>
              <a:ahLst/>
              <a:cxnLst/>
              <a:rect l="l" t="t" r="r" b="b"/>
              <a:pathLst>
                <a:path w="21945600" h="1306814">
                  <a:moveTo>
                    <a:pt x="0" y="0"/>
                  </a:moveTo>
                  <a:lnTo>
                    <a:pt x="21945600" y="0"/>
                  </a:lnTo>
                  <a:lnTo>
                    <a:pt x="21945600" y="1306814"/>
                  </a:lnTo>
                  <a:lnTo>
                    <a:pt x="0" y="1306814"/>
                  </a:lnTo>
                  <a:close/>
                </a:path>
              </a:pathLst>
            </a:custGeom>
            <a:solidFill>
              <a:srgbClr val="000000">
                <a:alpha val="0"/>
              </a:srgbClr>
            </a:solidFill>
          </p:spPr>
        </p:sp>
        <p:sp>
          <p:nvSpPr>
            <p:cNvPr id="5" name="TextBox 5"/>
            <p:cNvSpPr txBox="1"/>
            <p:nvPr/>
          </p:nvSpPr>
          <p:spPr>
            <a:xfrm>
              <a:off x="0" y="38100"/>
              <a:ext cx="21945600" cy="1268714"/>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Start your GenAI Journey with AWS First Cloud Journey</a:t>
              </a:r>
            </a:p>
          </p:txBody>
        </p:sp>
      </p:grpSp>
      <p:sp>
        <p:nvSpPr>
          <p:cNvPr id="6" name="Freeform 6"/>
          <p:cNvSpPr/>
          <p:nvPr/>
        </p:nvSpPr>
        <p:spPr>
          <a:xfrm>
            <a:off x="914401" y="3452648"/>
            <a:ext cx="5715191" cy="5715191"/>
          </a:xfrm>
          <a:custGeom>
            <a:avLst/>
            <a:gdLst/>
            <a:ahLst/>
            <a:cxnLst/>
            <a:rect l="l" t="t" r="r" b="b"/>
            <a:pathLst>
              <a:path w="5715191" h="5715191">
                <a:moveTo>
                  <a:pt x="0" y="0"/>
                </a:moveTo>
                <a:lnTo>
                  <a:pt x="5715191" y="0"/>
                </a:lnTo>
                <a:lnTo>
                  <a:pt x="5715191" y="5715190"/>
                </a:lnTo>
                <a:lnTo>
                  <a:pt x="0" y="5715190"/>
                </a:lnTo>
                <a:lnTo>
                  <a:pt x="0" y="0"/>
                </a:lnTo>
                <a:close/>
              </a:path>
            </a:pathLst>
          </a:custGeom>
          <a:blipFill>
            <a:blip r:embed="rId3"/>
            <a:stretch>
              <a:fillRect/>
            </a:stretch>
          </a:blipFill>
        </p:spPr>
      </p:sp>
      <p:grpSp>
        <p:nvGrpSpPr>
          <p:cNvPr id="7" name="Group 7"/>
          <p:cNvGrpSpPr/>
          <p:nvPr/>
        </p:nvGrpSpPr>
        <p:grpSpPr>
          <a:xfrm>
            <a:off x="914400" y="2192880"/>
            <a:ext cx="15511347" cy="692497"/>
            <a:chOff x="0" y="0"/>
            <a:chExt cx="20681796" cy="923330"/>
          </a:xfrm>
        </p:grpSpPr>
        <p:sp>
          <p:nvSpPr>
            <p:cNvPr id="8" name="Freeform 8"/>
            <p:cNvSpPr/>
            <p:nvPr/>
          </p:nvSpPr>
          <p:spPr>
            <a:xfrm>
              <a:off x="0" y="0"/>
              <a:ext cx="20681797" cy="923330"/>
            </a:xfrm>
            <a:custGeom>
              <a:avLst/>
              <a:gdLst/>
              <a:ahLst/>
              <a:cxnLst/>
              <a:rect l="l" t="t" r="r" b="b"/>
              <a:pathLst>
                <a:path w="20681797" h="923330">
                  <a:moveTo>
                    <a:pt x="0" y="0"/>
                  </a:moveTo>
                  <a:lnTo>
                    <a:pt x="20681797" y="0"/>
                  </a:lnTo>
                  <a:lnTo>
                    <a:pt x="20681797" y="923330"/>
                  </a:lnTo>
                  <a:lnTo>
                    <a:pt x="0" y="923330"/>
                  </a:lnTo>
                  <a:close/>
                </a:path>
              </a:pathLst>
            </a:custGeom>
            <a:solidFill>
              <a:srgbClr val="000000">
                <a:alpha val="0"/>
              </a:srgbClr>
            </a:solidFill>
          </p:spPr>
        </p:sp>
        <p:sp>
          <p:nvSpPr>
            <p:cNvPr id="9" name="TextBox 9"/>
            <p:cNvSpPr txBox="1"/>
            <p:nvPr/>
          </p:nvSpPr>
          <p:spPr>
            <a:xfrm>
              <a:off x="0" y="-28575"/>
              <a:ext cx="20681796" cy="951905"/>
            </a:xfrm>
            <a:prstGeom prst="rect">
              <a:avLst/>
            </a:prstGeom>
          </p:spPr>
          <p:txBody>
            <a:bodyPr lIns="0" tIns="0" rIns="0" bIns="0" rtlCol="0" anchor="t"/>
            <a:lstStyle/>
            <a:p>
              <a:pPr algn="l">
                <a:lnSpc>
                  <a:spcPts val="4320"/>
                </a:lnSpc>
              </a:pPr>
              <a:r>
                <a:rPr lang="en-US" sz="3600" u="sng">
                  <a:solidFill>
                    <a:srgbClr val="41B1E8"/>
                  </a:solidFill>
                  <a:latin typeface="Arimo"/>
                  <a:ea typeface="Arimo"/>
                  <a:cs typeface="Arimo"/>
                  <a:sym typeface="Arimo"/>
                  <a:hlinkClick r:id="rId4" tooltip="https://github.com/aws-samples/AWS-First-GenAI-Journey"/>
                </a:rPr>
                <a:t>https://github.com/aws-samples/AWS-First-GenAI-Journey</a:t>
              </a:r>
              <a:r>
                <a:rPr lang="en-US" sz="3600">
                  <a:solidFill>
                    <a:srgbClr val="FFFFFF"/>
                  </a:solidFill>
                  <a:latin typeface="Arimo"/>
                  <a:ea typeface="Arimo"/>
                  <a:cs typeface="Arimo"/>
                  <a:sym typeface="Arimo"/>
                </a:rPr>
                <a:t> </a:t>
              </a:r>
            </a:p>
          </p:txBody>
        </p:sp>
      </p:gr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2"/>
            <a:stretch>
              <a:fillRect l="-37" r="-37"/>
            </a:stretch>
          </a:blipFill>
        </p:spPr>
      </p:sp>
      <p:sp>
        <p:nvSpPr>
          <p:cNvPr id="3" name="Freeform 3"/>
          <p:cNvSpPr/>
          <p:nvPr/>
        </p:nvSpPr>
        <p:spPr>
          <a:xfrm>
            <a:off x="7750850" y="1812030"/>
            <a:ext cx="9033515" cy="5215135"/>
          </a:xfrm>
          <a:custGeom>
            <a:avLst/>
            <a:gdLst/>
            <a:ahLst/>
            <a:cxnLst/>
            <a:rect l="l" t="t" r="r" b="b"/>
            <a:pathLst>
              <a:path w="9033515" h="5215135">
                <a:moveTo>
                  <a:pt x="0" y="0"/>
                </a:moveTo>
                <a:lnTo>
                  <a:pt x="9033515" y="0"/>
                </a:lnTo>
                <a:lnTo>
                  <a:pt x="9033515" y="5215134"/>
                </a:lnTo>
                <a:lnTo>
                  <a:pt x="0" y="5215134"/>
                </a:lnTo>
                <a:lnTo>
                  <a:pt x="0" y="0"/>
                </a:lnTo>
                <a:close/>
              </a:path>
            </a:pathLst>
          </a:custGeom>
          <a:blipFill>
            <a:blip r:embed="rId3"/>
            <a:stretch>
              <a:fillRect/>
            </a:stretch>
          </a:blipFill>
        </p:spPr>
      </p:sp>
      <p:grpSp>
        <p:nvGrpSpPr>
          <p:cNvPr id="4" name="Group 4"/>
          <p:cNvGrpSpPr>
            <a:grpSpLocks noChangeAspect="1"/>
          </p:cNvGrpSpPr>
          <p:nvPr/>
        </p:nvGrpSpPr>
        <p:grpSpPr>
          <a:xfrm>
            <a:off x="8819934" y="1959685"/>
            <a:ext cx="6872912" cy="4367609"/>
            <a:chOff x="0" y="0"/>
            <a:chExt cx="4689437" cy="2980055"/>
          </a:xfrm>
        </p:grpSpPr>
        <p:sp>
          <p:nvSpPr>
            <p:cNvPr id="5" name="Freeform 5"/>
            <p:cNvSpPr/>
            <p:nvPr/>
          </p:nvSpPr>
          <p:spPr>
            <a:xfrm>
              <a:off x="67564" y="63500"/>
              <a:ext cx="4558284" cy="2394712"/>
            </a:xfrm>
            <a:custGeom>
              <a:avLst/>
              <a:gdLst/>
              <a:ahLst/>
              <a:cxnLst/>
              <a:rect l="l" t="t" r="r" b="b"/>
              <a:pathLst>
                <a:path w="4558284" h="2394712">
                  <a:moveTo>
                    <a:pt x="4064" y="0"/>
                  </a:moveTo>
                  <a:lnTo>
                    <a:pt x="4554220" y="0"/>
                  </a:lnTo>
                  <a:cubicBezTo>
                    <a:pt x="4556506" y="0"/>
                    <a:pt x="4558284" y="1778"/>
                    <a:pt x="4558284" y="4064"/>
                  </a:cubicBezTo>
                  <a:lnTo>
                    <a:pt x="4558284" y="2390648"/>
                  </a:lnTo>
                  <a:cubicBezTo>
                    <a:pt x="4558284" y="2392934"/>
                    <a:pt x="4556506" y="2394712"/>
                    <a:pt x="4554220" y="2394712"/>
                  </a:cubicBezTo>
                  <a:lnTo>
                    <a:pt x="4064" y="2394712"/>
                  </a:lnTo>
                  <a:cubicBezTo>
                    <a:pt x="1778" y="2394712"/>
                    <a:pt x="0" y="2392934"/>
                    <a:pt x="0" y="2390648"/>
                  </a:cubicBezTo>
                  <a:lnTo>
                    <a:pt x="0" y="4064"/>
                  </a:lnTo>
                  <a:cubicBezTo>
                    <a:pt x="0" y="1778"/>
                    <a:pt x="1778" y="0"/>
                    <a:pt x="4064" y="0"/>
                  </a:cubicBezTo>
                  <a:moveTo>
                    <a:pt x="4064" y="8128"/>
                  </a:moveTo>
                  <a:lnTo>
                    <a:pt x="4064" y="4064"/>
                  </a:lnTo>
                  <a:lnTo>
                    <a:pt x="8128" y="4064"/>
                  </a:lnTo>
                  <a:lnTo>
                    <a:pt x="8128" y="2390648"/>
                  </a:lnTo>
                  <a:lnTo>
                    <a:pt x="4064" y="2390648"/>
                  </a:lnTo>
                  <a:lnTo>
                    <a:pt x="4064" y="2386584"/>
                  </a:lnTo>
                  <a:lnTo>
                    <a:pt x="4554220" y="2386584"/>
                  </a:lnTo>
                  <a:lnTo>
                    <a:pt x="4554220" y="2390648"/>
                  </a:lnTo>
                  <a:lnTo>
                    <a:pt x="4550156" y="2390648"/>
                  </a:lnTo>
                  <a:lnTo>
                    <a:pt x="4550156" y="4064"/>
                  </a:lnTo>
                  <a:lnTo>
                    <a:pt x="4554220" y="4064"/>
                  </a:lnTo>
                  <a:lnTo>
                    <a:pt x="4554220" y="8128"/>
                  </a:lnTo>
                  <a:lnTo>
                    <a:pt x="4064" y="8128"/>
                  </a:lnTo>
                  <a:close/>
                </a:path>
              </a:pathLst>
            </a:custGeom>
            <a:solidFill>
              <a:srgbClr val="FFFFFF"/>
            </a:solidFill>
          </p:spPr>
        </p:sp>
        <p:sp>
          <p:nvSpPr>
            <p:cNvPr id="6" name="Freeform 6"/>
            <p:cNvSpPr/>
            <p:nvPr/>
          </p:nvSpPr>
          <p:spPr>
            <a:xfrm>
              <a:off x="63500" y="2450084"/>
              <a:ext cx="4557776" cy="466471"/>
            </a:xfrm>
            <a:custGeom>
              <a:avLst/>
              <a:gdLst/>
              <a:ahLst/>
              <a:cxnLst/>
              <a:rect l="l" t="t" r="r" b="b"/>
              <a:pathLst>
                <a:path w="4557776" h="466471">
                  <a:moveTo>
                    <a:pt x="0" y="0"/>
                  </a:moveTo>
                  <a:lnTo>
                    <a:pt x="4557776" y="0"/>
                  </a:lnTo>
                  <a:lnTo>
                    <a:pt x="4557776" y="466471"/>
                  </a:lnTo>
                  <a:lnTo>
                    <a:pt x="0" y="466471"/>
                  </a:lnTo>
                  <a:close/>
                </a:path>
              </a:pathLst>
            </a:custGeom>
            <a:solidFill>
              <a:srgbClr val="FFFFFF"/>
            </a:solidFill>
          </p:spPr>
        </p:sp>
      </p:grpSp>
      <p:sp>
        <p:nvSpPr>
          <p:cNvPr id="7" name="Freeform 7"/>
          <p:cNvSpPr/>
          <p:nvPr/>
        </p:nvSpPr>
        <p:spPr>
          <a:xfrm>
            <a:off x="9738615" y="4198903"/>
            <a:ext cx="5350267" cy="1659202"/>
          </a:xfrm>
          <a:custGeom>
            <a:avLst/>
            <a:gdLst/>
            <a:ahLst/>
            <a:cxnLst/>
            <a:rect l="l" t="t" r="r" b="b"/>
            <a:pathLst>
              <a:path w="5350267" h="1659202">
                <a:moveTo>
                  <a:pt x="0" y="0"/>
                </a:moveTo>
                <a:lnTo>
                  <a:pt x="5350267" y="0"/>
                </a:lnTo>
                <a:lnTo>
                  <a:pt x="5350267" y="1659202"/>
                </a:lnTo>
                <a:lnTo>
                  <a:pt x="0" y="1659202"/>
                </a:lnTo>
                <a:lnTo>
                  <a:pt x="0" y="0"/>
                </a:lnTo>
                <a:close/>
              </a:path>
            </a:pathLst>
          </a:custGeom>
          <a:blipFill>
            <a:blip r:embed="rId4"/>
            <a:stretch>
              <a:fillRect l="-44367" t="-193711" r="-46566" b="-52572"/>
            </a:stretch>
          </a:blipFill>
        </p:spPr>
      </p:sp>
      <p:sp>
        <p:nvSpPr>
          <p:cNvPr id="8" name="Freeform 8"/>
          <p:cNvSpPr/>
          <p:nvPr/>
        </p:nvSpPr>
        <p:spPr>
          <a:xfrm>
            <a:off x="1156283" y="2004378"/>
            <a:ext cx="1737741" cy="1737741"/>
          </a:xfrm>
          <a:custGeom>
            <a:avLst/>
            <a:gdLst/>
            <a:ahLst/>
            <a:cxnLst/>
            <a:rect l="l" t="t" r="r" b="b"/>
            <a:pathLst>
              <a:path w="1737741" h="1737741">
                <a:moveTo>
                  <a:pt x="0" y="0"/>
                </a:moveTo>
                <a:lnTo>
                  <a:pt x="1737741" y="0"/>
                </a:lnTo>
                <a:lnTo>
                  <a:pt x="1737741" y="1737740"/>
                </a:lnTo>
                <a:lnTo>
                  <a:pt x="0" y="1737740"/>
                </a:lnTo>
                <a:lnTo>
                  <a:pt x="0" y="0"/>
                </a:lnTo>
                <a:close/>
              </a:path>
            </a:pathLst>
          </a:custGeom>
          <a:blipFill>
            <a:blip r:embed="rId5"/>
            <a:stretch>
              <a:fillRect/>
            </a:stretch>
          </a:blipFill>
        </p:spPr>
      </p:sp>
      <p:sp>
        <p:nvSpPr>
          <p:cNvPr id="9" name="TextBox 9"/>
          <p:cNvSpPr txBox="1"/>
          <p:nvPr/>
        </p:nvSpPr>
        <p:spPr>
          <a:xfrm>
            <a:off x="3117719" y="2167093"/>
            <a:ext cx="3579232" cy="1389650"/>
          </a:xfrm>
          <a:prstGeom prst="rect">
            <a:avLst/>
          </a:prstGeom>
        </p:spPr>
        <p:txBody>
          <a:bodyPr lIns="0" tIns="0" rIns="0" bIns="0" rtlCol="0" anchor="t">
            <a:spAutoFit/>
          </a:bodyPr>
          <a:lstStyle/>
          <a:p>
            <a:pPr algn="l">
              <a:lnSpc>
                <a:spcPts val="5415"/>
              </a:lnSpc>
            </a:pPr>
            <a:r>
              <a:rPr lang="en-US" sz="4982" b="1" spc="14">
                <a:solidFill>
                  <a:srgbClr val="FFFFFF"/>
                </a:solidFill>
                <a:latin typeface="IBM Plex Sans Bold"/>
                <a:ea typeface="IBM Plex Sans Bold"/>
                <a:cs typeface="IBM Plex Sans Bold"/>
                <a:sym typeface="IBM Plex Sans Bold"/>
              </a:rPr>
              <a:t>AI Use Case Explorer</a:t>
            </a:r>
          </a:p>
        </p:txBody>
      </p:sp>
      <p:sp>
        <p:nvSpPr>
          <p:cNvPr id="10" name="TextBox 10"/>
          <p:cNvSpPr txBox="1"/>
          <p:nvPr/>
        </p:nvSpPr>
        <p:spPr>
          <a:xfrm>
            <a:off x="5025492" y="7634972"/>
            <a:ext cx="8893162" cy="838651"/>
          </a:xfrm>
          <a:prstGeom prst="rect">
            <a:avLst/>
          </a:prstGeom>
        </p:spPr>
        <p:txBody>
          <a:bodyPr lIns="0" tIns="0" rIns="0" bIns="0" rtlCol="0" anchor="t">
            <a:spAutoFit/>
          </a:bodyPr>
          <a:lstStyle/>
          <a:p>
            <a:pPr algn="l">
              <a:lnSpc>
                <a:spcPts val="6975"/>
              </a:lnSpc>
            </a:pPr>
            <a:r>
              <a:rPr lang="en-US" sz="4982" b="1" spc="44">
                <a:solidFill>
                  <a:srgbClr val="F46EBB"/>
                </a:solidFill>
                <a:latin typeface="IBM Plex Sans Bold"/>
                <a:ea typeface="IBM Plex Sans Bold"/>
                <a:cs typeface="IBM Plex Sans Bold"/>
                <a:sym typeface="IBM Plex Sans Bold"/>
              </a:rPr>
              <a:t>aiexplorer</a:t>
            </a:r>
            <a:r>
              <a:rPr lang="en-US" sz="4982" b="1" spc="44">
                <a:solidFill>
                  <a:srgbClr val="FFFFFF"/>
                </a:solidFill>
                <a:latin typeface="IBM Plex Sans Bold"/>
                <a:ea typeface="IBM Plex Sans Bold"/>
                <a:cs typeface="IBM Plex Sans Bold"/>
                <a:sym typeface="IBM Plex Sans Bold"/>
              </a:rPr>
              <a:t>.aws.amazon.com</a:t>
            </a:r>
          </a:p>
        </p:txBody>
      </p:sp>
      <p:sp>
        <p:nvSpPr>
          <p:cNvPr id="11" name="TextBox 11"/>
          <p:cNvSpPr txBox="1"/>
          <p:nvPr/>
        </p:nvSpPr>
        <p:spPr>
          <a:xfrm>
            <a:off x="1178633" y="4038239"/>
            <a:ext cx="6040129" cy="734141"/>
          </a:xfrm>
          <a:prstGeom prst="rect">
            <a:avLst/>
          </a:prstGeom>
        </p:spPr>
        <p:txBody>
          <a:bodyPr lIns="0" tIns="0" rIns="0" bIns="0" rtlCol="0" anchor="t">
            <a:spAutoFit/>
          </a:bodyPr>
          <a:lstStyle/>
          <a:p>
            <a:pPr algn="l">
              <a:lnSpc>
                <a:spcPts val="2919"/>
              </a:lnSpc>
            </a:pPr>
            <a:r>
              <a:rPr lang="en-US" sz="2198" spc="-6">
                <a:solidFill>
                  <a:srgbClr val="FFFFFF"/>
                </a:solidFill>
                <a:latin typeface="IBM Plex Sans"/>
                <a:ea typeface="IBM Plex Sans"/>
                <a:cs typeface="IBM Plex Sans"/>
                <a:sym typeface="IBM Plex Sans"/>
              </a:rPr>
              <a:t>Easily find the most relevant AI use cases with related content and guidance to make them real</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sp>
        <p:nvSpPr>
          <p:cNvPr id="3" name="AutoShape 3"/>
          <p:cNvSpPr/>
          <p:nvPr/>
        </p:nvSpPr>
        <p:spPr>
          <a:xfrm rot="5363">
            <a:off x="-14299" y="5468092"/>
            <a:ext cx="18316597" cy="0"/>
          </a:xfrm>
          <a:prstGeom prst="line">
            <a:avLst/>
          </a:prstGeom>
          <a:ln w="19050" cap="rnd">
            <a:solidFill>
              <a:srgbClr val="FFFFFF"/>
            </a:solidFill>
            <a:prstDash val="solid"/>
            <a:headEnd type="none" w="sm" len="sm"/>
            <a:tailEnd type="none" w="sm" len="sm"/>
          </a:ln>
        </p:spPr>
      </p:sp>
      <p:grpSp>
        <p:nvGrpSpPr>
          <p:cNvPr id="4" name="Group 4"/>
          <p:cNvGrpSpPr/>
          <p:nvPr/>
        </p:nvGrpSpPr>
        <p:grpSpPr>
          <a:xfrm>
            <a:off x="891540" y="736334"/>
            <a:ext cx="16459200" cy="803296"/>
            <a:chOff x="0" y="0"/>
            <a:chExt cx="21945600" cy="1071062"/>
          </a:xfrm>
        </p:grpSpPr>
        <p:sp>
          <p:nvSpPr>
            <p:cNvPr id="5" name="Freeform 5"/>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6" name="TextBox 6"/>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Start your Serverless Gen AI journey today</a:t>
              </a:r>
            </a:p>
          </p:txBody>
        </p:sp>
      </p:grpSp>
      <p:grpSp>
        <p:nvGrpSpPr>
          <p:cNvPr id="7" name="Group 7"/>
          <p:cNvGrpSpPr/>
          <p:nvPr/>
        </p:nvGrpSpPr>
        <p:grpSpPr>
          <a:xfrm>
            <a:off x="1278226" y="2738670"/>
            <a:ext cx="3633840" cy="5477895"/>
            <a:chOff x="0" y="0"/>
            <a:chExt cx="4845120" cy="7303860"/>
          </a:xfrm>
        </p:grpSpPr>
        <p:sp>
          <p:nvSpPr>
            <p:cNvPr id="8" name="Freeform 8"/>
            <p:cNvSpPr/>
            <p:nvPr/>
          </p:nvSpPr>
          <p:spPr>
            <a:xfrm>
              <a:off x="12700" y="12700"/>
              <a:ext cx="4819650" cy="7278497"/>
            </a:xfrm>
            <a:custGeom>
              <a:avLst/>
              <a:gdLst/>
              <a:ahLst/>
              <a:cxnLst/>
              <a:rect l="l" t="t" r="r" b="b"/>
              <a:pathLst>
                <a:path w="4819650" h="7278497">
                  <a:moveTo>
                    <a:pt x="0" y="526669"/>
                  </a:moveTo>
                  <a:cubicBezTo>
                    <a:pt x="0" y="235839"/>
                    <a:pt x="235458" y="0"/>
                    <a:pt x="525780" y="0"/>
                  </a:cubicBezTo>
                  <a:lnTo>
                    <a:pt x="4293870" y="0"/>
                  </a:lnTo>
                  <a:cubicBezTo>
                    <a:pt x="4584192" y="0"/>
                    <a:pt x="4819650" y="235839"/>
                    <a:pt x="4819650" y="526669"/>
                  </a:cubicBezTo>
                  <a:lnTo>
                    <a:pt x="4819650" y="6751701"/>
                  </a:lnTo>
                  <a:cubicBezTo>
                    <a:pt x="4819650" y="7042658"/>
                    <a:pt x="4584192" y="7278370"/>
                    <a:pt x="4293870" y="7278370"/>
                  </a:cubicBezTo>
                  <a:lnTo>
                    <a:pt x="525780" y="7278370"/>
                  </a:lnTo>
                  <a:cubicBezTo>
                    <a:pt x="235458" y="7278497"/>
                    <a:pt x="0" y="7042658"/>
                    <a:pt x="0" y="6751701"/>
                  </a:cubicBezTo>
                  <a:close/>
                </a:path>
              </a:pathLst>
            </a:custGeom>
            <a:solidFill>
              <a:srgbClr val="000000"/>
            </a:solidFill>
          </p:spPr>
        </p:sp>
      </p:grpSp>
      <p:grpSp>
        <p:nvGrpSpPr>
          <p:cNvPr id="9" name="Group 9"/>
          <p:cNvGrpSpPr/>
          <p:nvPr/>
        </p:nvGrpSpPr>
        <p:grpSpPr>
          <a:xfrm>
            <a:off x="1299885" y="6614058"/>
            <a:ext cx="3614790" cy="1384995"/>
            <a:chOff x="0" y="0"/>
            <a:chExt cx="4819720" cy="1846660"/>
          </a:xfrm>
        </p:grpSpPr>
        <p:sp>
          <p:nvSpPr>
            <p:cNvPr id="10" name="Freeform 10"/>
            <p:cNvSpPr/>
            <p:nvPr/>
          </p:nvSpPr>
          <p:spPr>
            <a:xfrm>
              <a:off x="0" y="0"/>
              <a:ext cx="4819720" cy="1846660"/>
            </a:xfrm>
            <a:custGeom>
              <a:avLst/>
              <a:gdLst/>
              <a:ahLst/>
              <a:cxnLst/>
              <a:rect l="l" t="t" r="r" b="b"/>
              <a:pathLst>
                <a:path w="4819720" h="1846660">
                  <a:moveTo>
                    <a:pt x="0" y="0"/>
                  </a:moveTo>
                  <a:lnTo>
                    <a:pt x="4819720" y="0"/>
                  </a:lnTo>
                  <a:lnTo>
                    <a:pt x="4819720" y="1846660"/>
                  </a:lnTo>
                  <a:lnTo>
                    <a:pt x="0" y="1846660"/>
                  </a:lnTo>
                  <a:close/>
                </a:path>
              </a:pathLst>
            </a:custGeom>
            <a:solidFill>
              <a:srgbClr val="000000">
                <a:alpha val="0"/>
              </a:srgbClr>
            </a:solidFill>
          </p:spPr>
        </p:sp>
        <p:sp>
          <p:nvSpPr>
            <p:cNvPr id="11" name="TextBox 11"/>
            <p:cNvSpPr txBox="1"/>
            <p:nvPr/>
          </p:nvSpPr>
          <p:spPr>
            <a:xfrm>
              <a:off x="0" y="-19050"/>
              <a:ext cx="4819720" cy="1865710"/>
            </a:xfrm>
            <a:prstGeom prst="rect">
              <a:avLst/>
            </a:prstGeom>
          </p:spPr>
          <p:txBody>
            <a:bodyPr lIns="0" tIns="0" rIns="0" bIns="0" rtlCol="0" anchor="t"/>
            <a:lstStyle/>
            <a:p>
              <a:pPr algn="ctr">
                <a:lnSpc>
                  <a:spcPts val="3240"/>
                </a:lnSpc>
              </a:pPr>
              <a:r>
                <a:rPr lang="en-US" sz="2700">
                  <a:solidFill>
                    <a:srgbClr val="FF8500"/>
                  </a:solidFill>
                  <a:latin typeface="Arimo"/>
                  <a:ea typeface="Arimo"/>
                  <a:cs typeface="Arimo"/>
                  <a:sym typeface="Arimo"/>
                </a:rPr>
                <a:t>Check out the</a:t>
              </a:r>
            </a:p>
            <a:p>
              <a:pPr algn="ctr">
                <a:lnSpc>
                  <a:spcPts val="3240"/>
                </a:lnSpc>
              </a:pPr>
              <a:r>
                <a:rPr lang="en-US" sz="2700">
                  <a:solidFill>
                    <a:srgbClr val="FF8500"/>
                  </a:solidFill>
                  <a:latin typeface="Arimo"/>
                  <a:ea typeface="Arimo"/>
                  <a:cs typeface="Arimo"/>
                  <a:sym typeface="Arimo"/>
                </a:rPr>
                <a:t>generative AI </a:t>
              </a:r>
            </a:p>
            <a:p>
              <a:pPr algn="ctr">
                <a:lnSpc>
                  <a:spcPts val="3240"/>
                </a:lnSpc>
              </a:pPr>
              <a:r>
                <a:rPr lang="en-US" sz="2700">
                  <a:solidFill>
                    <a:srgbClr val="FF8500"/>
                  </a:solidFill>
                  <a:latin typeface="Arimo"/>
                  <a:ea typeface="Arimo"/>
                  <a:cs typeface="Arimo"/>
                  <a:sym typeface="Arimo"/>
                </a:rPr>
                <a:t>webpage</a:t>
              </a:r>
            </a:p>
          </p:txBody>
        </p:sp>
      </p:grpSp>
      <p:grpSp>
        <p:nvGrpSpPr>
          <p:cNvPr id="12" name="Group 12"/>
          <p:cNvGrpSpPr/>
          <p:nvPr/>
        </p:nvGrpSpPr>
        <p:grpSpPr>
          <a:xfrm>
            <a:off x="13882275" y="2738670"/>
            <a:ext cx="3633840" cy="5477895"/>
            <a:chOff x="0" y="0"/>
            <a:chExt cx="4845120" cy="7303860"/>
          </a:xfrm>
        </p:grpSpPr>
        <p:sp>
          <p:nvSpPr>
            <p:cNvPr id="13" name="Freeform 13"/>
            <p:cNvSpPr/>
            <p:nvPr/>
          </p:nvSpPr>
          <p:spPr>
            <a:xfrm>
              <a:off x="12700" y="12700"/>
              <a:ext cx="4819650" cy="7278497"/>
            </a:xfrm>
            <a:custGeom>
              <a:avLst/>
              <a:gdLst/>
              <a:ahLst/>
              <a:cxnLst/>
              <a:rect l="l" t="t" r="r" b="b"/>
              <a:pathLst>
                <a:path w="4819650" h="7278497">
                  <a:moveTo>
                    <a:pt x="0" y="526669"/>
                  </a:moveTo>
                  <a:cubicBezTo>
                    <a:pt x="0" y="235839"/>
                    <a:pt x="235458" y="0"/>
                    <a:pt x="525780" y="0"/>
                  </a:cubicBezTo>
                  <a:lnTo>
                    <a:pt x="4293870" y="0"/>
                  </a:lnTo>
                  <a:cubicBezTo>
                    <a:pt x="4584192" y="0"/>
                    <a:pt x="4819650" y="235839"/>
                    <a:pt x="4819650" y="526669"/>
                  </a:cubicBezTo>
                  <a:lnTo>
                    <a:pt x="4819650" y="6751701"/>
                  </a:lnTo>
                  <a:cubicBezTo>
                    <a:pt x="4819650" y="7042658"/>
                    <a:pt x="4584192" y="7278370"/>
                    <a:pt x="4293870" y="7278370"/>
                  </a:cubicBezTo>
                  <a:lnTo>
                    <a:pt x="525780" y="7278370"/>
                  </a:lnTo>
                  <a:cubicBezTo>
                    <a:pt x="235458" y="7278497"/>
                    <a:pt x="0" y="7042658"/>
                    <a:pt x="0" y="6751701"/>
                  </a:cubicBezTo>
                  <a:close/>
                </a:path>
              </a:pathLst>
            </a:custGeom>
            <a:solidFill>
              <a:srgbClr val="000000"/>
            </a:solidFill>
          </p:spPr>
        </p:sp>
      </p:grpSp>
      <p:grpSp>
        <p:nvGrpSpPr>
          <p:cNvPr id="14" name="Group 14"/>
          <p:cNvGrpSpPr/>
          <p:nvPr/>
        </p:nvGrpSpPr>
        <p:grpSpPr>
          <a:xfrm>
            <a:off x="14186458" y="6457572"/>
            <a:ext cx="3005256" cy="1634294"/>
            <a:chOff x="0" y="0"/>
            <a:chExt cx="4007008" cy="2179058"/>
          </a:xfrm>
        </p:grpSpPr>
        <p:sp>
          <p:nvSpPr>
            <p:cNvPr id="15" name="Freeform 15"/>
            <p:cNvSpPr/>
            <p:nvPr/>
          </p:nvSpPr>
          <p:spPr>
            <a:xfrm>
              <a:off x="0" y="0"/>
              <a:ext cx="4007008" cy="2179058"/>
            </a:xfrm>
            <a:custGeom>
              <a:avLst/>
              <a:gdLst/>
              <a:ahLst/>
              <a:cxnLst/>
              <a:rect l="l" t="t" r="r" b="b"/>
              <a:pathLst>
                <a:path w="4007008" h="2179058">
                  <a:moveTo>
                    <a:pt x="0" y="0"/>
                  </a:moveTo>
                  <a:lnTo>
                    <a:pt x="4007008" y="0"/>
                  </a:lnTo>
                  <a:lnTo>
                    <a:pt x="4007008" y="2179058"/>
                  </a:lnTo>
                  <a:lnTo>
                    <a:pt x="0" y="2179058"/>
                  </a:lnTo>
                  <a:close/>
                </a:path>
              </a:pathLst>
            </a:custGeom>
            <a:solidFill>
              <a:srgbClr val="000000">
                <a:alpha val="0"/>
              </a:srgbClr>
            </a:solidFill>
          </p:spPr>
        </p:sp>
        <p:sp>
          <p:nvSpPr>
            <p:cNvPr id="16" name="TextBox 16"/>
            <p:cNvSpPr txBox="1"/>
            <p:nvPr/>
          </p:nvSpPr>
          <p:spPr>
            <a:xfrm>
              <a:off x="0" y="9525"/>
              <a:ext cx="4007008" cy="2169533"/>
            </a:xfrm>
            <a:prstGeom prst="rect">
              <a:avLst/>
            </a:prstGeom>
          </p:spPr>
          <p:txBody>
            <a:bodyPr lIns="0" tIns="0" rIns="0" bIns="0" rtlCol="0" anchor="t"/>
            <a:lstStyle/>
            <a:p>
              <a:pPr algn="ctr">
                <a:lnSpc>
                  <a:spcPts val="2916"/>
                </a:lnSpc>
              </a:pPr>
              <a:r>
                <a:rPr lang="en-US" sz="2700">
                  <a:solidFill>
                    <a:srgbClr val="FF8500"/>
                  </a:solidFill>
                  <a:latin typeface="Arimo"/>
                  <a:ea typeface="Arimo"/>
                  <a:cs typeface="Arimo"/>
                  <a:sym typeface="Arimo"/>
                </a:rPr>
                <a:t>Watch Werner Vogels, AWS VP and CTO, explain generative AI</a:t>
              </a:r>
            </a:p>
          </p:txBody>
        </p:sp>
      </p:grpSp>
      <p:grpSp>
        <p:nvGrpSpPr>
          <p:cNvPr id="17" name="Group 17"/>
          <p:cNvGrpSpPr/>
          <p:nvPr/>
        </p:nvGrpSpPr>
        <p:grpSpPr>
          <a:xfrm>
            <a:off x="9952610" y="2738670"/>
            <a:ext cx="3633840" cy="5477895"/>
            <a:chOff x="0" y="0"/>
            <a:chExt cx="4845120" cy="7303860"/>
          </a:xfrm>
        </p:grpSpPr>
        <p:sp>
          <p:nvSpPr>
            <p:cNvPr id="18" name="Freeform 18"/>
            <p:cNvSpPr/>
            <p:nvPr/>
          </p:nvSpPr>
          <p:spPr>
            <a:xfrm>
              <a:off x="12700" y="12700"/>
              <a:ext cx="4819650" cy="7278497"/>
            </a:xfrm>
            <a:custGeom>
              <a:avLst/>
              <a:gdLst/>
              <a:ahLst/>
              <a:cxnLst/>
              <a:rect l="l" t="t" r="r" b="b"/>
              <a:pathLst>
                <a:path w="4819650" h="7278497">
                  <a:moveTo>
                    <a:pt x="0" y="526669"/>
                  </a:moveTo>
                  <a:cubicBezTo>
                    <a:pt x="0" y="235839"/>
                    <a:pt x="235458" y="0"/>
                    <a:pt x="525780" y="0"/>
                  </a:cubicBezTo>
                  <a:lnTo>
                    <a:pt x="4293870" y="0"/>
                  </a:lnTo>
                  <a:cubicBezTo>
                    <a:pt x="4584192" y="0"/>
                    <a:pt x="4819650" y="235839"/>
                    <a:pt x="4819650" y="526669"/>
                  </a:cubicBezTo>
                  <a:lnTo>
                    <a:pt x="4819650" y="6751701"/>
                  </a:lnTo>
                  <a:cubicBezTo>
                    <a:pt x="4819650" y="7042658"/>
                    <a:pt x="4584192" y="7278370"/>
                    <a:pt x="4293870" y="7278370"/>
                  </a:cubicBezTo>
                  <a:lnTo>
                    <a:pt x="525780" y="7278370"/>
                  </a:lnTo>
                  <a:cubicBezTo>
                    <a:pt x="235458" y="7278497"/>
                    <a:pt x="0" y="7042658"/>
                    <a:pt x="0" y="6751701"/>
                  </a:cubicBezTo>
                  <a:close/>
                </a:path>
              </a:pathLst>
            </a:custGeom>
            <a:solidFill>
              <a:srgbClr val="000000"/>
            </a:solidFill>
          </p:spPr>
        </p:sp>
      </p:grpSp>
      <p:grpSp>
        <p:nvGrpSpPr>
          <p:cNvPr id="19" name="Group 19"/>
          <p:cNvGrpSpPr/>
          <p:nvPr/>
        </p:nvGrpSpPr>
        <p:grpSpPr>
          <a:xfrm>
            <a:off x="10439078" y="6457572"/>
            <a:ext cx="2798964" cy="1260345"/>
            <a:chOff x="0" y="0"/>
            <a:chExt cx="3731952" cy="1680460"/>
          </a:xfrm>
        </p:grpSpPr>
        <p:sp>
          <p:nvSpPr>
            <p:cNvPr id="20" name="Freeform 20"/>
            <p:cNvSpPr/>
            <p:nvPr/>
          </p:nvSpPr>
          <p:spPr>
            <a:xfrm>
              <a:off x="0" y="0"/>
              <a:ext cx="3731952" cy="1680460"/>
            </a:xfrm>
            <a:custGeom>
              <a:avLst/>
              <a:gdLst/>
              <a:ahLst/>
              <a:cxnLst/>
              <a:rect l="l" t="t" r="r" b="b"/>
              <a:pathLst>
                <a:path w="3731952" h="1680460">
                  <a:moveTo>
                    <a:pt x="0" y="0"/>
                  </a:moveTo>
                  <a:lnTo>
                    <a:pt x="3731952" y="0"/>
                  </a:lnTo>
                  <a:lnTo>
                    <a:pt x="3731952" y="1680460"/>
                  </a:lnTo>
                  <a:lnTo>
                    <a:pt x="0" y="1680460"/>
                  </a:lnTo>
                  <a:close/>
                </a:path>
              </a:pathLst>
            </a:custGeom>
            <a:solidFill>
              <a:srgbClr val="000000">
                <a:alpha val="0"/>
              </a:srgbClr>
            </a:solidFill>
          </p:spPr>
        </p:sp>
        <p:sp>
          <p:nvSpPr>
            <p:cNvPr id="21" name="TextBox 21"/>
            <p:cNvSpPr txBox="1"/>
            <p:nvPr/>
          </p:nvSpPr>
          <p:spPr>
            <a:xfrm>
              <a:off x="0" y="9525"/>
              <a:ext cx="3731952" cy="1670935"/>
            </a:xfrm>
            <a:prstGeom prst="rect">
              <a:avLst/>
            </a:prstGeom>
          </p:spPr>
          <p:txBody>
            <a:bodyPr lIns="0" tIns="0" rIns="0" bIns="0" rtlCol="0" anchor="t"/>
            <a:lstStyle/>
            <a:p>
              <a:pPr algn="ctr">
                <a:lnSpc>
                  <a:spcPts val="2916"/>
                </a:lnSpc>
              </a:pPr>
              <a:r>
                <a:rPr lang="en-US" sz="2700">
                  <a:solidFill>
                    <a:srgbClr val="FF8500"/>
                  </a:solidFill>
                  <a:latin typeface="Arimo"/>
                  <a:ea typeface="Arimo"/>
                  <a:cs typeface="Arimo"/>
                  <a:sym typeface="Arimo"/>
                </a:rPr>
                <a:t>Read announcement blog post</a:t>
              </a:r>
            </a:p>
          </p:txBody>
        </p:sp>
      </p:grpSp>
      <p:grpSp>
        <p:nvGrpSpPr>
          <p:cNvPr id="22" name="Group 22"/>
          <p:cNvGrpSpPr/>
          <p:nvPr/>
        </p:nvGrpSpPr>
        <p:grpSpPr>
          <a:xfrm>
            <a:off x="13393800" y="9434252"/>
            <a:ext cx="4114800" cy="547687"/>
            <a:chOff x="0" y="0"/>
            <a:chExt cx="5486400" cy="730250"/>
          </a:xfrm>
        </p:grpSpPr>
        <p:sp>
          <p:nvSpPr>
            <p:cNvPr id="23" name="Freeform 23"/>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24" name="TextBox 24"/>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40</a:t>
              </a:r>
            </a:p>
          </p:txBody>
        </p:sp>
      </p:grpSp>
      <p:sp>
        <p:nvSpPr>
          <p:cNvPr id="25" name="Freeform 25"/>
          <p:cNvSpPr/>
          <p:nvPr/>
        </p:nvSpPr>
        <p:spPr>
          <a:xfrm>
            <a:off x="1752228" y="3564185"/>
            <a:ext cx="2660904" cy="2660904"/>
          </a:xfrm>
          <a:custGeom>
            <a:avLst/>
            <a:gdLst/>
            <a:ahLst/>
            <a:cxnLst/>
            <a:rect l="l" t="t" r="r" b="b"/>
            <a:pathLst>
              <a:path w="2660904" h="2660904">
                <a:moveTo>
                  <a:pt x="0" y="0"/>
                </a:moveTo>
                <a:lnTo>
                  <a:pt x="2660904" y="0"/>
                </a:lnTo>
                <a:lnTo>
                  <a:pt x="2660904" y="2660904"/>
                </a:lnTo>
                <a:lnTo>
                  <a:pt x="0" y="2660904"/>
                </a:lnTo>
                <a:lnTo>
                  <a:pt x="0" y="0"/>
                </a:lnTo>
                <a:close/>
              </a:path>
            </a:pathLst>
          </a:custGeom>
          <a:blipFill>
            <a:blip r:embed="rId4"/>
            <a:stretch>
              <a:fillRect/>
            </a:stretch>
          </a:blipFill>
        </p:spPr>
      </p:sp>
      <p:sp>
        <p:nvSpPr>
          <p:cNvPr id="26" name="Freeform 26"/>
          <p:cNvSpPr/>
          <p:nvPr/>
        </p:nvSpPr>
        <p:spPr>
          <a:xfrm>
            <a:off x="10439078" y="3564185"/>
            <a:ext cx="2660904" cy="2660904"/>
          </a:xfrm>
          <a:custGeom>
            <a:avLst/>
            <a:gdLst/>
            <a:ahLst/>
            <a:cxnLst/>
            <a:rect l="l" t="t" r="r" b="b"/>
            <a:pathLst>
              <a:path w="2660904" h="2660904">
                <a:moveTo>
                  <a:pt x="0" y="0"/>
                </a:moveTo>
                <a:lnTo>
                  <a:pt x="2660904" y="0"/>
                </a:lnTo>
                <a:lnTo>
                  <a:pt x="2660904" y="2660904"/>
                </a:lnTo>
                <a:lnTo>
                  <a:pt x="0" y="2660904"/>
                </a:lnTo>
                <a:lnTo>
                  <a:pt x="0" y="0"/>
                </a:lnTo>
                <a:close/>
              </a:path>
            </a:pathLst>
          </a:custGeom>
          <a:blipFill>
            <a:blip r:embed="rId5"/>
            <a:stretch>
              <a:fillRect/>
            </a:stretch>
          </a:blipFill>
        </p:spPr>
      </p:sp>
      <p:sp>
        <p:nvSpPr>
          <p:cNvPr id="27" name="Freeform 27"/>
          <p:cNvSpPr/>
          <p:nvPr/>
        </p:nvSpPr>
        <p:spPr>
          <a:xfrm>
            <a:off x="14368814" y="3543598"/>
            <a:ext cx="2681490" cy="2681490"/>
          </a:xfrm>
          <a:custGeom>
            <a:avLst/>
            <a:gdLst/>
            <a:ahLst/>
            <a:cxnLst/>
            <a:rect l="l" t="t" r="r" b="b"/>
            <a:pathLst>
              <a:path w="2681490" h="2681490">
                <a:moveTo>
                  <a:pt x="0" y="0"/>
                </a:moveTo>
                <a:lnTo>
                  <a:pt x="2681490" y="0"/>
                </a:lnTo>
                <a:lnTo>
                  <a:pt x="2681490" y="2681490"/>
                </a:lnTo>
                <a:lnTo>
                  <a:pt x="0" y="2681490"/>
                </a:lnTo>
                <a:lnTo>
                  <a:pt x="0" y="0"/>
                </a:lnTo>
                <a:close/>
              </a:path>
            </a:pathLst>
          </a:custGeom>
          <a:blipFill>
            <a:blip r:embed="rId6"/>
            <a:stretch>
              <a:fillRect/>
            </a:stretch>
          </a:blipFill>
        </p:spPr>
      </p:sp>
      <p:grpSp>
        <p:nvGrpSpPr>
          <p:cNvPr id="28" name="Group 28"/>
          <p:cNvGrpSpPr/>
          <p:nvPr/>
        </p:nvGrpSpPr>
        <p:grpSpPr>
          <a:xfrm>
            <a:off x="5621484" y="2738670"/>
            <a:ext cx="3633840" cy="5477895"/>
            <a:chOff x="0" y="0"/>
            <a:chExt cx="4845120" cy="7303860"/>
          </a:xfrm>
        </p:grpSpPr>
        <p:sp>
          <p:nvSpPr>
            <p:cNvPr id="29" name="Freeform 29"/>
            <p:cNvSpPr/>
            <p:nvPr/>
          </p:nvSpPr>
          <p:spPr>
            <a:xfrm>
              <a:off x="12700" y="12700"/>
              <a:ext cx="4819650" cy="7278497"/>
            </a:xfrm>
            <a:custGeom>
              <a:avLst/>
              <a:gdLst/>
              <a:ahLst/>
              <a:cxnLst/>
              <a:rect l="l" t="t" r="r" b="b"/>
              <a:pathLst>
                <a:path w="4819650" h="7278497">
                  <a:moveTo>
                    <a:pt x="0" y="526669"/>
                  </a:moveTo>
                  <a:cubicBezTo>
                    <a:pt x="0" y="235839"/>
                    <a:pt x="235458" y="0"/>
                    <a:pt x="525780" y="0"/>
                  </a:cubicBezTo>
                  <a:lnTo>
                    <a:pt x="4293870" y="0"/>
                  </a:lnTo>
                  <a:cubicBezTo>
                    <a:pt x="4584192" y="0"/>
                    <a:pt x="4819650" y="235839"/>
                    <a:pt x="4819650" y="526669"/>
                  </a:cubicBezTo>
                  <a:lnTo>
                    <a:pt x="4819650" y="6751701"/>
                  </a:lnTo>
                  <a:cubicBezTo>
                    <a:pt x="4819650" y="7042658"/>
                    <a:pt x="4584192" y="7278370"/>
                    <a:pt x="4293870" y="7278370"/>
                  </a:cubicBezTo>
                  <a:lnTo>
                    <a:pt x="525780" y="7278370"/>
                  </a:lnTo>
                  <a:cubicBezTo>
                    <a:pt x="235458" y="7278497"/>
                    <a:pt x="0" y="7042658"/>
                    <a:pt x="0" y="6751701"/>
                  </a:cubicBezTo>
                  <a:close/>
                </a:path>
              </a:pathLst>
            </a:custGeom>
            <a:solidFill>
              <a:srgbClr val="000000"/>
            </a:solidFill>
          </p:spPr>
        </p:sp>
      </p:grpSp>
      <p:grpSp>
        <p:nvGrpSpPr>
          <p:cNvPr id="30" name="Group 30"/>
          <p:cNvGrpSpPr/>
          <p:nvPr/>
        </p:nvGrpSpPr>
        <p:grpSpPr>
          <a:xfrm>
            <a:off x="5676429" y="6688774"/>
            <a:ext cx="3467571" cy="1260345"/>
            <a:chOff x="0" y="0"/>
            <a:chExt cx="4623428" cy="1680460"/>
          </a:xfrm>
        </p:grpSpPr>
        <p:sp>
          <p:nvSpPr>
            <p:cNvPr id="31" name="Freeform 31"/>
            <p:cNvSpPr/>
            <p:nvPr/>
          </p:nvSpPr>
          <p:spPr>
            <a:xfrm>
              <a:off x="0" y="0"/>
              <a:ext cx="4623428" cy="1680460"/>
            </a:xfrm>
            <a:custGeom>
              <a:avLst/>
              <a:gdLst/>
              <a:ahLst/>
              <a:cxnLst/>
              <a:rect l="l" t="t" r="r" b="b"/>
              <a:pathLst>
                <a:path w="4623428" h="1680460">
                  <a:moveTo>
                    <a:pt x="0" y="0"/>
                  </a:moveTo>
                  <a:lnTo>
                    <a:pt x="4623428" y="0"/>
                  </a:lnTo>
                  <a:lnTo>
                    <a:pt x="4623428" y="1680460"/>
                  </a:lnTo>
                  <a:lnTo>
                    <a:pt x="0" y="1680460"/>
                  </a:lnTo>
                  <a:close/>
                </a:path>
              </a:pathLst>
            </a:custGeom>
            <a:solidFill>
              <a:srgbClr val="000000">
                <a:alpha val="0"/>
              </a:srgbClr>
            </a:solidFill>
          </p:spPr>
        </p:sp>
        <p:sp>
          <p:nvSpPr>
            <p:cNvPr id="32" name="TextBox 32"/>
            <p:cNvSpPr txBox="1"/>
            <p:nvPr/>
          </p:nvSpPr>
          <p:spPr>
            <a:xfrm>
              <a:off x="0" y="9525"/>
              <a:ext cx="4623428" cy="1670935"/>
            </a:xfrm>
            <a:prstGeom prst="rect">
              <a:avLst/>
            </a:prstGeom>
          </p:spPr>
          <p:txBody>
            <a:bodyPr lIns="0" tIns="0" rIns="0" bIns="0" rtlCol="0" anchor="t"/>
            <a:lstStyle/>
            <a:p>
              <a:pPr algn="ctr">
                <a:lnSpc>
                  <a:spcPts val="2916"/>
                </a:lnSpc>
              </a:pPr>
              <a:r>
                <a:rPr lang="en-US" sz="2700">
                  <a:solidFill>
                    <a:srgbClr val="FF8500"/>
                  </a:solidFill>
                  <a:latin typeface="Arimo"/>
                  <a:ea typeface="Arimo"/>
                  <a:cs typeface="Arimo"/>
                  <a:sym typeface="Arimo"/>
                </a:rPr>
                <a:t>Check out Serverless patterns for your GenAI application </a:t>
              </a:r>
            </a:p>
          </p:txBody>
        </p:sp>
      </p:grpSp>
      <p:sp>
        <p:nvSpPr>
          <p:cNvPr id="33" name="Freeform 33"/>
          <p:cNvSpPr/>
          <p:nvPr/>
        </p:nvSpPr>
        <p:spPr>
          <a:xfrm>
            <a:off x="6104799" y="3564185"/>
            <a:ext cx="2713470" cy="2713470"/>
          </a:xfrm>
          <a:custGeom>
            <a:avLst/>
            <a:gdLst/>
            <a:ahLst/>
            <a:cxnLst/>
            <a:rect l="l" t="t" r="r" b="b"/>
            <a:pathLst>
              <a:path w="2713470" h="2713470">
                <a:moveTo>
                  <a:pt x="0" y="0"/>
                </a:moveTo>
                <a:lnTo>
                  <a:pt x="2713470" y="0"/>
                </a:lnTo>
                <a:lnTo>
                  <a:pt x="2713470" y="2713470"/>
                </a:lnTo>
                <a:lnTo>
                  <a:pt x="0" y="27134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grpSp>
        <p:nvGrpSpPr>
          <p:cNvPr id="2" name="Group 2"/>
          <p:cNvGrpSpPr/>
          <p:nvPr/>
        </p:nvGrpSpPr>
        <p:grpSpPr>
          <a:xfrm>
            <a:off x="1711626" y="9584720"/>
            <a:ext cx="5905944" cy="276999"/>
            <a:chOff x="0" y="0"/>
            <a:chExt cx="7874592" cy="369332"/>
          </a:xfrm>
        </p:grpSpPr>
        <p:sp>
          <p:nvSpPr>
            <p:cNvPr id="3" name="Freeform 3"/>
            <p:cNvSpPr/>
            <p:nvPr/>
          </p:nvSpPr>
          <p:spPr>
            <a:xfrm>
              <a:off x="0" y="0"/>
              <a:ext cx="7874592" cy="369332"/>
            </a:xfrm>
            <a:custGeom>
              <a:avLst/>
              <a:gdLst/>
              <a:ahLst/>
              <a:cxnLst/>
              <a:rect l="l" t="t" r="r" b="b"/>
              <a:pathLst>
                <a:path w="7874592" h="369332">
                  <a:moveTo>
                    <a:pt x="0" y="0"/>
                  </a:moveTo>
                  <a:lnTo>
                    <a:pt x="7874592" y="0"/>
                  </a:lnTo>
                  <a:lnTo>
                    <a:pt x="7874592" y="369332"/>
                  </a:lnTo>
                  <a:lnTo>
                    <a:pt x="0" y="369332"/>
                  </a:lnTo>
                  <a:close/>
                </a:path>
              </a:pathLst>
            </a:custGeom>
            <a:solidFill>
              <a:srgbClr val="000000">
                <a:alpha val="0"/>
              </a:srgbClr>
            </a:solidFill>
          </p:spPr>
        </p:sp>
        <p:sp>
          <p:nvSpPr>
            <p:cNvPr id="4" name="TextBox 4"/>
            <p:cNvSpPr txBox="1"/>
            <p:nvPr/>
          </p:nvSpPr>
          <p:spPr>
            <a:xfrm>
              <a:off x="0" y="-9525"/>
              <a:ext cx="7874592" cy="378857"/>
            </a:xfrm>
            <a:prstGeom prst="rect">
              <a:avLst/>
            </a:prstGeom>
          </p:spPr>
          <p:txBody>
            <a:bodyPr lIns="0" tIns="0" rIns="0" bIns="0" rtlCol="0" anchor="t"/>
            <a:lstStyle/>
            <a:p>
              <a:pPr algn="l">
                <a:lnSpc>
                  <a:spcPts val="1080"/>
                </a:lnSpc>
              </a:pPr>
              <a:r>
                <a:rPr lang="en-US" sz="900">
                  <a:solidFill>
                    <a:srgbClr val="F1F3F3"/>
                  </a:solidFill>
                  <a:latin typeface="Arimo"/>
                  <a:ea typeface="Arimo"/>
                  <a:cs typeface="Arimo"/>
                  <a:sym typeface="Arimo"/>
                </a:rPr>
                <a:t>© 2024, Amazon Web Services, Inc. or its affiliates. All rights reserved. Amazon Confidential and Trademark.</a:t>
              </a:r>
            </a:p>
          </p:txBody>
        </p:sp>
      </p:grpSp>
      <p:sp>
        <p:nvSpPr>
          <p:cNvPr id="5" name="Freeform 5"/>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2"/>
            <a:stretch>
              <a:fillRect l="-37" r="-37"/>
            </a:stretch>
          </a:blipFill>
        </p:spPr>
      </p:sp>
      <p:sp>
        <p:nvSpPr>
          <p:cNvPr id="6" name="Freeform 6"/>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7" name="Group 7"/>
          <p:cNvGrpSpPr/>
          <p:nvPr/>
        </p:nvGrpSpPr>
        <p:grpSpPr>
          <a:xfrm>
            <a:off x="914398" y="3691816"/>
            <a:ext cx="11591197" cy="1469975"/>
            <a:chOff x="0" y="0"/>
            <a:chExt cx="15454930" cy="1959967"/>
          </a:xfrm>
        </p:grpSpPr>
        <p:sp>
          <p:nvSpPr>
            <p:cNvPr id="8" name="Freeform 8"/>
            <p:cNvSpPr/>
            <p:nvPr/>
          </p:nvSpPr>
          <p:spPr>
            <a:xfrm>
              <a:off x="0" y="0"/>
              <a:ext cx="15454930" cy="1959967"/>
            </a:xfrm>
            <a:custGeom>
              <a:avLst/>
              <a:gdLst/>
              <a:ahLst/>
              <a:cxnLst/>
              <a:rect l="l" t="t" r="r" b="b"/>
              <a:pathLst>
                <a:path w="15454930" h="1959967">
                  <a:moveTo>
                    <a:pt x="0" y="0"/>
                  </a:moveTo>
                  <a:lnTo>
                    <a:pt x="15454930" y="0"/>
                  </a:lnTo>
                  <a:lnTo>
                    <a:pt x="15454930" y="1959967"/>
                  </a:lnTo>
                  <a:lnTo>
                    <a:pt x="0" y="1959967"/>
                  </a:lnTo>
                  <a:close/>
                </a:path>
              </a:pathLst>
            </a:custGeom>
            <a:solidFill>
              <a:srgbClr val="000000">
                <a:alpha val="0"/>
              </a:srgbClr>
            </a:solidFill>
          </p:spPr>
        </p:sp>
        <p:sp>
          <p:nvSpPr>
            <p:cNvPr id="9" name="TextBox 9"/>
            <p:cNvSpPr txBox="1"/>
            <p:nvPr/>
          </p:nvSpPr>
          <p:spPr>
            <a:xfrm>
              <a:off x="0" y="-28575"/>
              <a:ext cx="15454930" cy="1988542"/>
            </a:xfrm>
            <a:prstGeom prst="rect">
              <a:avLst/>
            </a:prstGeom>
          </p:spPr>
          <p:txBody>
            <a:bodyPr lIns="0" tIns="0" rIns="0" bIns="0" rtlCol="0" anchor="t"/>
            <a:lstStyle/>
            <a:p>
              <a:pPr algn="l">
                <a:lnSpc>
                  <a:spcPts val="8640"/>
                </a:lnSpc>
              </a:pPr>
              <a:r>
                <a:rPr lang="en-US" sz="7200" b="1">
                  <a:solidFill>
                    <a:srgbClr val="FFFFFF"/>
                  </a:solidFill>
                  <a:latin typeface="Arimo Bold"/>
                  <a:ea typeface="Arimo Bold"/>
                  <a:cs typeface="Arimo Bold"/>
                  <a:sym typeface="Arimo Bold"/>
                </a:rPr>
                <a:t>Thank you!</a:t>
              </a:r>
            </a:p>
          </p:txBody>
        </p:sp>
      </p:grpSp>
      <p:sp>
        <p:nvSpPr>
          <p:cNvPr id="10" name="Freeform 10"/>
          <p:cNvSpPr/>
          <p:nvPr/>
        </p:nvSpPr>
        <p:spPr>
          <a:xfrm>
            <a:off x="938403" y="1055734"/>
            <a:ext cx="1504760" cy="900284"/>
          </a:xfrm>
          <a:custGeom>
            <a:avLst/>
            <a:gdLst/>
            <a:ahLst/>
            <a:cxnLst/>
            <a:rect l="l" t="t" r="r" b="b"/>
            <a:pathLst>
              <a:path w="1504760" h="900284">
                <a:moveTo>
                  <a:pt x="0" y="0"/>
                </a:moveTo>
                <a:lnTo>
                  <a:pt x="1504759" y="0"/>
                </a:lnTo>
                <a:lnTo>
                  <a:pt x="1504759" y="900284"/>
                </a:lnTo>
                <a:lnTo>
                  <a:pt x="0" y="900284"/>
                </a:lnTo>
                <a:lnTo>
                  <a:pt x="0" y="0"/>
                </a:lnTo>
                <a:close/>
              </a:path>
            </a:pathLst>
          </a:custGeom>
          <a:blipFill>
            <a:blip r:embed="rId2"/>
            <a:stretch>
              <a:fillRect l="-37" r="-37"/>
            </a:stretch>
          </a:blipFill>
        </p:spPr>
      </p:sp>
      <p:grpSp>
        <p:nvGrpSpPr>
          <p:cNvPr id="11" name="Group 11"/>
          <p:cNvGrpSpPr/>
          <p:nvPr/>
        </p:nvGrpSpPr>
        <p:grpSpPr>
          <a:xfrm>
            <a:off x="1028700" y="5842040"/>
            <a:ext cx="17259300" cy="2017466"/>
            <a:chOff x="0" y="0"/>
            <a:chExt cx="23012400" cy="2689955"/>
          </a:xfrm>
        </p:grpSpPr>
        <p:sp>
          <p:nvSpPr>
            <p:cNvPr id="12" name="Freeform 12"/>
            <p:cNvSpPr/>
            <p:nvPr/>
          </p:nvSpPr>
          <p:spPr>
            <a:xfrm>
              <a:off x="0" y="0"/>
              <a:ext cx="23012400" cy="2689955"/>
            </a:xfrm>
            <a:custGeom>
              <a:avLst/>
              <a:gdLst/>
              <a:ahLst/>
              <a:cxnLst/>
              <a:rect l="l" t="t" r="r" b="b"/>
              <a:pathLst>
                <a:path w="23012400" h="2689955">
                  <a:moveTo>
                    <a:pt x="0" y="0"/>
                  </a:moveTo>
                  <a:lnTo>
                    <a:pt x="23012400" y="0"/>
                  </a:lnTo>
                  <a:lnTo>
                    <a:pt x="23012400" y="2689955"/>
                  </a:lnTo>
                  <a:lnTo>
                    <a:pt x="0" y="2689955"/>
                  </a:lnTo>
                  <a:close/>
                </a:path>
              </a:pathLst>
            </a:custGeom>
            <a:solidFill>
              <a:srgbClr val="000000">
                <a:alpha val="0"/>
              </a:srgbClr>
            </a:solidFill>
          </p:spPr>
        </p:sp>
        <p:sp>
          <p:nvSpPr>
            <p:cNvPr id="13" name="TextBox 13"/>
            <p:cNvSpPr txBox="1"/>
            <p:nvPr/>
          </p:nvSpPr>
          <p:spPr>
            <a:xfrm>
              <a:off x="0" y="-47625"/>
              <a:ext cx="23012400" cy="2737580"/>
            </a:xfrm>
            <a:prstGeom prst="rect">
              <a:avLst/>
            </a:prstGeom>
          </p:spPr>
          <p:txBody>
            <a:bodyPr lIns="0" tIns="0" rIns="0" bIns="0" rtlCol="0" anchor="b"/>
            <a:lstStyle/>
            <a:p>
              <a:pPr algn="l">
                <a:lnSpc>
                  <a:spcPts val="4091"/>
                </a:lnSpc>
              </a:pPr>
              <a:r>
                <a:rPr lang="en-US" sz="3099" b="1" spc="74">
                  <a:solidFill>
                    <a:srgbClr val="FFFFFF"/>
                  </a:solidFill>
                  <a:latin typeface="Arimo Bold"/>
                  <a:ea typeface="Arimo Bold"/>
                  <a:cs typeface="Arimo Bold"/>
                  <a:sym typeface="Arimo Bold"/>
                </a:rPr>
                <a:t>Thuan Phat - </a:t>
              </a:r>
              <a:r>
                <a:rPr lang="en-US" sz="3099" spc="74">
                  <a:solidFill>
                    <a:srgbClr val="FFFFFF"/>
                  </a:solidFill>
                  <a:latin typeface="Arimo"/>
                  <a:ea typeface="Arimo"/>
                  <a:cs typeface="Arimo"/>
                  <a:sym typeface="Arimo"/>
                </a:rPr>
                <a:t>LinkedIn: https://www.linkedin.com/in/tienthuanphat/</a:t>
              </a:r>
            </a:p>
            <a:p>
              <a:pPr algn="l">
                <a:lnSpc>
                  <a:spcPts val="3432"/>
                </a:lnSpc>
              </a:pPr>
              <a:r>
                <a:rPr lang="en-US" sz="2600" spc="62">
                  <a:solidFill>
                    <a:srgbClr val="FFFFFF"/>
                  </a:solidFill>
                  <a:latin typeface="Arimo"/>
                  <a:ea typeface="Arimo"/>
                  <a:cs typeface="Arimo"/>
                  <a:sym typeface="Arimo"/>
                </a:rPr>
                <a:t>Software Engineer </a:t>
              </a:r>
            </a:p>
            <a:p>
              <a:pPr algn="l">
                <a:lnSpc>
                  <a:spcPts val="3432"/>
                </a:lnSpc>
              </a:pPr>
              <a:r>
                <a:rPr lang="en-US" sz="2600" spc="62">
                  <a:solidFill>
                    <a:srgbClr val="FFFFFF"/>
                  </a:solidFill>
                  <a:latin typeface="Arimo"/>
                  <a:ea typeface="Arimo"/>
                  <a:cs typeface="Arimo"/>
                  <a:sym typeface="Arimo"/>
                </a:rPr>
                <a:t>@Katalon</a:t>
              </a:r>
            </a:p>
            <a:p>
              <a:pPr algn="l">
                <a:lnSpc>
                  <a:spcPts val="3432"/>
                </a:lnSpc>
              </a:pPr>
              <a:endParaRPr lang="en-US" sz="2600" spc="62">
                <a:solidFill>
                  <a:srgbClr val="FFFFFF"/>
                </a:solidFill>
                <a:latin typeface="Arimo"/>
                <a:ea typeface="Arimo"/>
                <a:cs typeface="Arimo"/>
                <a:sym typeface="Arimo"/>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grpSp>
        <p:nvGrpSpPr>
          <p:cNvPr id="2" name="Group 2"/>
          <p:cNvGrpSpPr/>
          <p:nvPr/>
        </p:nvGrpSpPr>
        <p:grpSpPr>
          <a:xfrm>
            <a:off x="914400" y="914401"/>
            <a:ext cx="16459200" cy="803296"/>
            <a:chOff x="0" y="0"/>
            <a:chExt cx="21945600" cy="1071062"/>
          </a:xfrm>
        </p:grpSpPr>
        <p:sp>
          <p:nvSpPr>
            <p:cNvPr id="3" name="Freeform 3"/>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4" name="TextBox 4"/>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What is generative AI?</a:t>
              </a:r>
            </a:p>
          </p:txBody>
        </p:sp>
      </p:grpSp>
      <p:grpSp>
        <p:nvGrpSpPr>
          <p:cNvPr id="5" name="Group 5"/>
          <p:cNvGrpSpPr/>
          <p:nvPr/>
        </p:nvGrpSpPr>
        <p:grpSpPr>
          <a:xfrm>
            <a:off x="11069310" y="6115218"/>
            <a:ext cx="1701799" cy="301368"/>
            <a:chOff x="0" y="0"/>
            <a:chExt cx="2269066" cy="401824"/>
          </a:xfrm>
        </p:grpSpPr>
        <p:sp>
          <p:nvSpPr>
            <p:cNvPr id="6" name="Freeform 6"/>
            <p:cNvSpPr/>
            <p:nvPr/>
          </p:nvSpPr>
          <p:spPr>
            <a:xfrm>
              <a:off x="0" y="0"/>
              <a:ext cx="2269109" cy="401828"/>
            </a:xfrm>
            <a:custGeom>
              <a:avLst/>
              <a:gdLst/>
              <a:ahLst/>
              <a:cxnLst/>
              <a:rect l="l" t="t" r="r" b="b"/>
              <a:pathLst>
                <a:path w="2269109" h="401828">
                  <a:moveTo>
                    <a:pt x="0" y="0"/>
                  </a:moveTo>
                  <a:lnTo>
                    <a:pt x="2269109" y="0"/>
                  </a:lnTo>
                  <a:lnTo>
                    <a:pt x="2269109" y="401828"/>
                  </a:lnTo>
                  <a:lnTo>
                    <a:pt x="0" y="401828"/>
                  </a:lnTo>
                  <a:close/>
                </a:path>
              </a:pathLst>
            </a:custGeom>
            <a:solidFill>
              <a:srgbClr val="232F3E"/>
            </a:solidFill>
          </p:spPr>
        </p:sp>
      </p:grpSp>
      <p:grpSp>
        <p:nvGrpSpPr>
          <p:cNvPr id="7" name="Group 7"/>
          <p:cNvGrpSpPr/>
          <p:nvPr/>
        </p:nvGrpSpPr>
        <p:grpSpPr>
          <a:xfrm>
            <a:off x="10070244" y="7318982"/>
            <a:ext cx="3699930" cy="1246496"/>
            <a:chOff x="0" y="0"/>
            <a:chExt cx="4933240" cy="1661994"/>
          </a:xfrm>
        </p:grpSpPr>
        <p:sp>
          <p:nvSpPr>
            <p:cNvPr id="8" name="Freeform 8"/>
            <p:cNvSpPr/>
            <p:nvPr/>
          </p:nvSpPr>
          <p:spPr>
            <a:xfrm>
              <a:off x="0" y="0"/>
              <a:ext cx="4933240" cy="1661994"/>
            </a:xfrm>
            <a:custGeom>
              <a:avLst/>
              <a:gdLst/>
              <a:ahLst/>
              <a:cxnLst/>
              <a:rect l="l" t="t" r="r" b="b"/>
              <a:pathLst>
                <a:path w="4933240" h="1661994">
                  <a:moveTo>
                    <a:pt x="0" y="0"/>
                  </a:moveTo>
                  <a:lnTo>
                    <a:pt x="4933240" y="0"/>
                  </a:lnTo>
                  <a:lnTo>
                    <a:pt x="4933240" y="1661994"/>
                  </a:lnTo>
                  <a:lnTo>
                    <a:pt x="0" y="1661994"/>
                  </a:lnTo>
                  <a:close/>
                </a:path>
              </a:pathLst>
            </a:custGeom>
            <a:solidFill>
              <a:srgbClr val="000000">
                <a:alpha val="0"/>
              </a:srgbClr>
            </a:solidFill>
          </p:spPr>
        </p:sp>
        <p:sp>
          <p:nvSpPr>
            <p:cNvPr id="9" name="TextBox 9"/>
            <p:cNvSpPr txBox="1"/>
            <p:nvPr/>
          </p:nvSpPr>
          <p:spPr>
            <a:xfrm>
              <a:off x="0" y="-9525"/>
              <a:ext cx="4933240" cy="1671519"/>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Reduces time and cost to develop ML models and innovate faster</a:t>
              </a:r>
            </a:p>
          </p:txBody>
        </p:sp>
      </p:grpSp>
      <p:sp>
        <p:nvSpPr>
          <p:cNvPr id="10" name="Freeform 10"/>
          <p:cNvSpPr/>
          <p:nvPr/>
        </p:nvSpPr>
        <p:spPr>
          <a:xfrm>
            <a:off x="11267171" y="5628365"/>
            <a:ext cx="1306076" cy="1313481"/>
          </a:xfrm>
          <a:custGeom>
            <a:avLst/>
            <a:gdLst/>
            <a:ahLst/>
            <a:cxnLst/>
            <a:rect l="l" t="t" r="r" b="b"/>
            <a:pathLst>
              <a:path w="1306076" h="1313481">
                <a:moveTo>
                  <a:pt x="0" y="0"/>
                </a:moveTo>
                <a:lnTo>
                  <a:pt x="1306076" y="0"/>
                </a:lnTo>
                <a:lnTo>
                  <a:pt x="1306076" y="1313481"/>
                </a:lnTo>
                <a:lnTo>
                  <a:pt x="0" y="13134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5516894" y="6170884"/>
            <a:ext cx="1701800" cy="301368"/>
            <a:chOff x="0" y="0"/>
            <a:chExt cx="2269066" cy="401824"/>
          </a:xfrm>
        </p:grpSpPr>
        <p:sp>
          <p:nvSpPr>
            <p:cNvPr id="12" name="Freeform 12"/>
            <p:cNvSpPr/>
            <p:nvPr/>
          </p:nvSpPr>
          <p:spPr>
            <a:xfrm>
              <a:off x="0" y="0"/>
              <a:ext cx="2269109" cy="401828"/>
            </a:xfrm>
            <a:custGeom>
              <a:avLst/>
              <a:gdLst/>
              <a:ahLst/>
              <a:cxnLst/>
              <a:rect l="l" t="t" r="r" b="b"/>
              <a:pathLst>
                <a:path w="2269109" h="401828">
                  <a:moveTo>
                    <a:pt x="0" y="0"/>
                  </a:moveTo>
                  <a:lnTo>
                    <a:pt x="2269109" y="0"/>
                  </a:lnTo>
                  <a:lnTo>
                    <a:pt x="2269109" y="401828"/>
                  </a:lnTo>
                  <a:lnTo>
                    <a:pt x="0" y="401828"/>
                  </a:lnTo>
                  <a:close/>
                </a:path>
              </a:pathLst>
            </a:custGeom>
            <a:solidFill>
              <a:srgbClr val="232F3E"/>
            </a:solidFill>
          </p:spPr>
        </p:sp>
      </p:grpSp>
      <p:grpSp>
        <p:nvGrpSpPr>
          <p:cNvPr id="13" name="Group 13"/>
          <p:cNvGrpSpPr/>
          <p:nvPr/>
        </p:nvGrpSpPr>
        <p:grpSpPr>
          <a:xfrm>
            <a:off x="4094505" y="6949650"/>
            <a:ext cx="4546575" cy="1615827"/>
            <a:chOff x="0" y="0"/>
            <a:chExt cx="6062100" cy="2154436"/>
          </a:xfrm>
        </p:grpSpPr>
        <p:sp>
          <p:nvSpPr>
            <p:cNvPr id="14" name="Freeform 14"/>
            <p:cNvSpPr/>
            <p:nvPr/>
          </p:nvSpPr>
          <p:spPr>
            <a:xfrm>
              <a:off x="0" y="0"/>
              <a:ext cx="6062100" cy="2154436"/>
            </a:xfrm>
            <a:custGeom>
              <a:avLst/>
              <a:gdLst/>
              <a:ahLst/>
              <a:cxnLst/>
              <a:rect l="l" t="t" r="r" b="b"/>
              <a:pathLst>
                <a:path w="6062100" h="2154436">
                  <a:moveTo>
                    <a:pt x="0" y="0"/>
                  </a:moveTo>
                  <a:lnTo>
                    <a:pt x="6062100" y="0"/>
                  </a:lnTo>
                  <a:lnTo>
                    <a:pt x="6062100" y="2154436"/>
                  </a:lnTo>
                  <a:lnTo>
                    <a:pt x="0" y="2154436"/>
                  </a:lnTo>
                  <a:close/>
                </a:path>
              </a:pathLst>
            </a:custGeom>
            <a:solidFill>
              <a:srgbClr val="000000">
                <a:alpha val="0"/>
              </a:srgbClr>
            </a:solidFill>
          </p:spPr>
        </p:sp>
        <p:sp>
          <p:nvSpPr>
            <p:cNvPr id="15" name="TextBox 15"/>
            <p:cNvSpPr txBox="1"/>
            <p:nvPr/>
          </p:nvSpPr>
          <p:spPr>
            <a:xfrm>
              <a:off x="0" y="-9525"/>
              <a:ext cx="6062100" cy="2163961"/>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Applicable to many use cases like text summarization, question answering, digital art creation, code generation, etc.</a:t>
              </a:r>
            </a:p>
          </p:txBody>
        </p:sp>
      </p:grpSp>
      <p:sp>
        <p:nvSpPr>
          <p:cNvPr id="16" name="Freeform 16"/>
          <p:cNvSpPr/>
          <p:nvPr/>
        </p:nvSpPr>
        <p:spPr>
          <a:xfrm>
            <a:off x="5840675" y="5585565"/>
            <a:ext cx="1234808" cy="1249559"/>
          </a:xfrm>
          <a:custGeom>
            <a:avLst/>
            <a:gdLst/>
            <a:ahLst/>
            <a:cxnLst/>
            <a:rect l="l" t="t" r="r" b="b"/>
            <a:pathLst>
              <a:path w="1234808" h="1249559">
                <a:moveTo>
                  <a:pt x="0" y="0"/>
                </a:moveTo>
                <a:lnTo>
                  <a:pt x="1234808" y="0"/>
                </a:lnTo>
                <a:lnTo>
                  <a:pt x="1234808" y="1249559"/>
                </a:lnTo>
                <a:lnTo>
                  <a:pt x="0" y="12495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7" name="Group 17"/>
          <p:cNvGrpSpPr/>
          <p:nvPr/>
        </p:nvGrpSpPr>
        <p:grpSpPr>
          <a:xfrm>
            <a:off x="8293101" y="2559296"/>
            <a:ext cx="1701799" cy="301368"/>
            <a:chOff x="0" y="0"/>
            <a:chExt cx="2269066" cy="401824"/>
          </a:xfrm>
        </p:grpSpPr>
        <p:sp>
          <p:nvSpPr>
            <p:cNvPr id="18" name="Freeform 18"/>
            <p:cNvSpPr/>
            <p:nvPr/>
          </p:nvSpPr>
          <p:spPr>
            <a:xfrm>
              <a:off x="0" y="0"/>
              <a:ext cx="2269109" cy="401828"/>
            </a:xfrm>
            <a:custGeom>
              <a:avLst/>
              <a:gdLst/>
              <a:ahLst/>
              <a:cxnLst/>
              <a:rect l="l" t="t" r="r" b="b"/>
              <a:pathLst>
                <a:path w="2269109" h="401828">
                  <a:moveTo>
                    <a:pt x="0" y="0"/>
                  </a:moveTo>
                  <a:lnTo>
                    <a:pt x="2269109" y="0"/>
                  </a:lnTo>
                  <a:lnTo>
                    <a:pt x="2269109" y="401828"/>
                  </a:lnTo>
                  <a:lnTo>
                    <a:pt x="0" y="401828"/>
                  </a:lnTo>
                  <a:close/>
                </a:path>
              </a:pathLst>
            </a:custGeom>
            <a:solidFill>
              <a:srgbClr val="232F3E"/>
            </a:solidFill>
          </p:spPr>
        </p:sp>
      </p:grpSp>
      <p:grpSp>
        <p:nvGrpSpPr>
          <p:cNvPr id="19" name="Group 19"/>
          <p:cNvGrpSpPr/>
          <p:nvPr/>
        </p:nvGrpSpPr>
        <p:grpSpPr>
          <a:xfrm>
            <a:off x="6954494" y="3345774"/>
            <a:ext cx="4379014" cy="1615827"/>
            <a:chOff x="0" y="0"/>
            <a:chExt cx="5838686" cy="2154436"/>
          </a:xfrm>
        </p:grpSpPr>
        <p:sp>
          <p:nvSpPr>
            <p:cNvPr id="20" name="Freeform 20"/>
            <p:cNvSpPr/>
            <p:nvPr/>
          </p:nvSpPr>
          <p:spPr>
            <a:xfrm>
              <a:off x="0" y="0"/>
              <a:ext cx="5838686" cy="2154436"/>
            </a:xfrm>
            <a:custGeom>
              <a:avLst/>
              <a:gdLst/>
              <a:ahLst/>
              <a:cxnLst/>
              <a:rect l="l" t="t" r="r" b="b"/>
              <a:pathLst>
                <a:path w="5838686" h="2154436">
                  <a:moveTo>
                    <a:pt x="0" y="0"/>
                  </a:moveTo>
                  <a:lnTo>
                    <a:pt x="5838686" y="0"/>
                  </a:lnTo>
                  <a:lnTo>
                    <a:pt x="5838686" y="2154436"/>
                  </a:lnTo>
                  <a:lnTo>
                    <a:pt x="0" y="2154436"/>
                  </a:lnTo>
                  <a:close/>
                </a:path>
              </a:pathLst>
            </a:custGeom>
            <a:solidFill>
              <a:srgbClr val="000000">
                <a:alpha val="0"/>
              </a:srgbClr>
            </a:solidFill>
          </p:spPr>
        </p:sp>
        <p:sp>
          <p:nvSpPr>
            <p:cNvPr id="21" name="TextBox 21"/>
            <p:cNvSpPr txBox="1"/>
            <p:nvPr/>
          </p:nvSpPr>
          <p:spPr>
            <a:xfrm>
              <a:off x="0" y="-9525"/>
              <a:ext cx="5838686" cy="2163961"/>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Powered by foundation models pre-trained on large sets of data with several hundred billion parameters</a:t>
              </a:r>
            </a:p>
          </p:txBody>
        </p:sp>
      </p:grpSp>
      <p:sp>
        <p:nvSpPr>
          <p:cNvPr id="22" name="Freeform 22"/>
          <p:cNvSpPr/>
          <p:nvPr/>
        </p:nvSpPr>
        <p:spPr>
          <a:xfrm>
            <a:off x="8720528" y="2191625"/>
            <a:ext cx="845576" cy="982047"/>
          </a:xfrm>
          <a:custGeom>
            <a:avLst/>
            <a:gdLst/>
            <a:ahLst/>
            <a:cxnLst/>
            <a:rect l="l" t="t" r="r" b="b"/>
            <a:pathLst>
              <a:path w="845576" h="982047">
                <a:moveTo>
                  <a:pt x="0" y="0"/>
                </a:moveTo>
                <a:lnTo>
                  <a:pt x="845577" y="0"/>
                </a:lnTo>
                <a:lnTo>
                  <a:pt x="845577" y="982046"/>
                </a:lnTo>
                <a:lnTo>
                  <a:pt x="0" y="9820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3" name="Group 23"/>
          <p:cNvGrpSpPr/>
          <p:nvPr/>
        </p:nvGrpSpPr>
        <p:grpSpPr>
          <a:xfrm>
            <a:off x="13659640" y="2481429"/>
            <a:ext cx="2092104" cy="338700"/>
            <a:chOff x="0" y="0"/>
            <a:chExt cx="2789472" cy="451600"/>
          </a:xfrm>
        </p:grpSpPr>
        <p:sp>
          <p:nvSpPr>
            <p:cNvPr id="24" name="Freeform 24"/>
            <p:cNvSpPr/>
            <p:nvPr/>
          </p:nvSpPr>
          <p:spPr>
            <a:xfrm>
              <a:off x="0" y="0"/>
              <a:ext cx="2789428" cy="451612"/>
            </a:xfrm>
            <a:custGeom>
              <a:avLst/>
              <a:gdLst/>
              <a:ahLst/>
              <a:cxnLst/>
              <a:rect l="l" t="t" r="r" b="b"/>
              <a:pathLst>
                <a:path w="2789428" h="451612">
                  <a:moveTo>
                    <a:pt x="0" y="0"/>
                  </a:moveTo>
                  <a:lnTo>
                    <a:pt x="2789428" y="0"/>
                  </a:lnTo>
                  <a:lnTo>
                    <a:pt x="2789428" y="451612"/>
                  </a:lnTo>
                  <a:lnTo>
                    <a:pt x="0" y="451612"/>
                  </a:lnTo>
                  <a:close/>
                </a:path>
              </a:pathLst>
            </a:custGeom>
            <a:solidFill>
              <a:srgbClr val="232F3E"/>
            </a:solidFill>
          </p:spPr>
        </p:sp>
      </p:grpSp>
      <p:grpSp>
        <p:nvGrpSpPr>
          <p:cNvPr id="25" name="Group 25"/>
          <p:cNvGrpSpPr/>
          <p:nvPr/>
        </p:nvGrpSpPr>
        <p:grpSpPr>
          <a:xfrm>
            <a:off x="12657238" y="3715106"/>
            <a:ext cx="4096905" cy="1246496"/>
            <a:chOff x="0" y="0"/>
            <a:chExt cx="5462540" cy="1661994"/>
          </a:xfrm>
        </p:grpSpPr>
        <p:sp>
          <p:nvSpPr>
            <p:cNvPr id="26" name="Freeform 26"/>
            <p:cNvSpPr/>
            <p:nvPr/>
          </p:nvSpPr>
          <p:spPr>
            <a:xfrm>
              <a:off x="0" y="0"/>
              <a:ext cx="5462540" cy="1661994"/>
            </a:xfrm>
            <a:custGeom>
              <a:avLst/>
              <a:gdLst/>
              <a:ahLst/>
              <a:cxnLst/>
              <a:rect l="l" t="t" r="r" b="b"/>
              <a:pathLst>
                <a:path w="5462540" h="1661994">
                  <a:moveTo>
                    <a:pt x="0" y="0"/>
                  </a:moveTo>
                  <a:lnTo>
                    <a:pt x="5462540" y="0"/>
                  </a:lnTo>
                  <a:lnTo>
                    <a:pt x="5462540" y="1661994"/>
                  </a:lnTo>
                  <a:lnTo>
                    <a:pt x="0" y="1661994"/>
                  </a:lnTo>
                  <a:close/>
                </a:path>
              </a:pathLst>
            </a:custGeom>
            <a:solidFill>
              <a:srgbClr val="000000">
                <a:alpha val="0"/>
              </a:srgbClr>
            </a:solidFill>
          </p:spPr>
        </p:sp>
        <p:sp>
          <p:nvSpPr>
            <p:cNvPr id="27" name="TextBox 27"/>
            <p:cNvSpPr txBox="1"/>
            <p:nvPr/>
          </p:nvSpPr>
          <p:spPr>
            <a:xfrm>
              <a:off x="0" y="-9525"/>
              <a:ext cx="5462540" cy="1671519"/>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Tasks can be customized for specific domains with minimal fine-tuning</a:t>
              </a:r>
            </a:p>
          </p:txBody>
        </p:sp>
      </p:grpSp>
      <p:sp>
        <p:nvSpPr>
          <p:cNvPr id="28" name="Freeform 28"/>
          <p:cNvSpPr/>
          <p:nvPr/>
        </p:nvSpPr>
        <p:spPr>
          <a:xfrm>
            <a:off x="13899383" y="2129305"/>
            <a:ext cx="1581131" cy="1100374"/>
          </a:xfrm>
          <a:custGeom>
            <a:avLst/>
            <a:gdLst/>
            <a:ahLst/>
            <a:cxnLst/>
            <a:rect l="l" t="t" r="r" b="b"/>
            <a:pathLst>
              <a:path w="1581131" h="1100374">
                <a:moveTo>
                  <a:pt x="0" y="0"/>
                </a:moveTo>
                <a:lnTo>
                  <a:pt x="1581131" y="0"/>
                </a:lnTo>
                <a:lnTo>
                  <a:pt x="1581131" y="1100374"/>
                </a:lnTo>
                <a:lnTo>
                  <a:pt x="0" y="11003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9" name="Group 29"/>
          <p:cNvGrpSpPr/>
          <p:nvPr/>
        </p:nvGrpSpPr>
        <p:grpSpPr>
          <a:xfrm>
            <a:off x="2724261" y="2521662"/>
            <a:ext cx="1701799" cy="301368"/>
            <a:chOff x="0" y="0"/>
            <a:chExt cx="2269066" cy="401824"/>
          </a:xfrm>
        </p:grpSpPr>
        <p:sp>
          <p:nvSpPr>
            <p:cNvPr id="30" name="Freeform 30"/>
            <p:cNvSpPr/>
            <p:nvPr/>
          </p:nvSpPr>
          <p:spPr>
            <a:xfrm>
              <a:off x="0" y="0"/>
              <a:ext cx="2269109" cy="401828"/>
            </a:xfrm>
            <a:custGeom>
              <a:avLst/>
              <a:gdLst/>
              <a:ahLst/>
              <a:cxnLst/>
              <a:rect l="l" t="t" r="r" b="b"/>
              <a:pathLst>
                <a:path w="2269109" h="401828">
                  <a:moveTo>
                    <a:pt x="0" y="0"/>
                  </a:moveTo>
                  <a:lnTo>
                    <a:pt x="2269109" y="0"/>
                  </a:lnTo>
                  <a:lnTo>
                    <a:pt x="2269109" y="401828"/>
                  </a:lnTo>
                  <a:lnTo>
                    <a:pt x="0" y="401828"/>
                  </a:lnTo>
                  <a:close/>
                </a:path>
              </a:pathLst>
            </a:custGeom>
            <a:solidFill>
              <a:srgbClr val="232F3E"/>
            </a:solidFill>
          </p:spPr>
        </p:sp>
      </p:grpSp>
      <p:grpSp>
        <p:nvGrpSpPr>
          <p:cNvPr id="31" name="Group 31"/>
          <p:cNvGrpSpPr/>
          <p:nvPr/>
        </p:nvGrpSpPr>
        <p:grpSpPr>
          <a:xfrm>
            <a:off x="1569410" y="3345774"/>
            <a:ext cx="4011502" cy="1615827"/>
            <a:chOff x="0" y="0"/>
            <a:chExt cx="5348670" cy="2154436"/>
          </a:xfrm>
        </p:grpSpPr>
        <p:sp>
          <p:nvSpPr>
            <p:cNvPr id="32" name="Freeform 32"/>
            <p:cNvSpPr/>
            <p:nvPr/>
          </p:nvSpPr>
          <p:spPr>
            <a:xfrm>
              <a:off x="0" y="0"/>
              <a:ext cx="5348670" cy="2154436"/>
            </a:xfrm>
            <a:custGeom>
              <a:avLst/>
              <a:gdLst/>
              <a:ahLst/>
              <a:cxnLst/>
              <a:rect l="l" t="t" r="r" b="b"/>
              <a:pathLst>
                <a:path w="5348670" h="2154436">
                  <a:moveTo>
                    <a:pt x="0" y="0"/>
                  </a:moveTo>
                  <a:lnTo>
                    <a:pt x="5348670" y="0"/>
                  </a:lnTo>
                  <a:lnTo>
                    <a:pt x="5348670" y="2154436"/>
                  </a:lnTo>
                  <a:lnTo>
                    <a:pt x="0" y="2154436"/>
                  </a:lnTo>
                  <a:close/>
                </a:path>
              </a:pathLst>
            </a:custGeom>
            <a:solidFill>
              <a:srgbClr val="000000">
                <a:alpha val="0"/>
              </a:srgbClr>
            </a:solidFill>
          </p:spPr>
        </p:sp>
        <p:sp>
          <p:nvSpPr>
            <p:cNvPr id="33" name="TextBox 33"/>
            <p:cNvSpPr txBox="1"/>
            <p:nvPr/>
          </p:nvSpPr>
          <p:spPr>
            <a:xfrm>
              <a:off x="0" y="-9525"/>
              <a:ext cx="5348670" cy="2163961"/>
            </a:xfrm>
            <a:prstGeom prst="rect">
              <a:avLst/>
            </a:prstGeom>
          </p:spPr>
          <p:txBody>
            <a:bodyPr lIns="0" tIns="0" rIns="0" bIns="0" rtlCol="0" anchor="t"/>
            <a:lstStyle/>
            <a:p>
              <a:pPr algn="ctr">
                <a:lnSpc>
                  <a:spcPts val="2879"/>
                </a:lnSpc>
              </a:pPr>
              <a:r>
                <a:rPr lang="en-US" sz="2400">
                  <a:solidFill>
                    <a:srgbClr val="FFFFFF"/>
                  </a:solidFill>
                  <a:latin typeface="Arimo"/>
                  <a:ea typeface="Arimo"/>
                  <a:cs typeface="Arimo"/>
                  <a:sym typeface="Arimo"/>
                </a:rPr>
                <a:t>AI that can produce original content close enough to human generated content for real-world tasks</a:t>
              </a:r>
            </a:p>
          </p:txBody>
        </p:sp>
      </p:grpSp>
      <p:sp>
        <p:nvSpPr>
          <p:cNvPr id="34" name="Freeform 34"/>
          <p:cNvSpPr/>
          <p:nvPr/>
        </p:nvSpPr>
        <p:spPr>
          <a:xfrm>
            <a:off x="3095121" y="2182803"/>
            <a:ext cx="960077" cy="957062"/>
          </a:xfrm>
          <a:custGeom>
            <a:avLst/>
            <a:gdLst/>
            <a:ahLst/>
            <a:cxnLst/>
            <a:rect l="l" t="t" r="r" b="b"/>
            <a:pathLst>
              <a:path w="960077" h="957062">
                <a:moveTo>
                  <a:pt x="0" y="0"/>
                </a:moveTo>
                <a:lnTo>
                  <a:pt x="960078" y="0"/>
                </a:lnTo>
                <a:lnTo>
                  <a:pt x="960078" y="957062"/>
                </a:lnTo>
                <a:lnTo>
                  <a:pt x="0" y="9570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5" name="Freeform 35"/>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13"/>
            <a:stretch>
              <a:fillRect l="-37" r="-37"/>
            </a:stretch>
          </a:blipFill>
        </p:spPr>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914400" y="914401"/>
            <a:ext cx="16459200" cy="980111"/>
            <a:chOff x="0" y="0"/>
            <a:chExt cx="21945600" cy="1306814"/>
          </a:xfrm>
        </p:grpSpPr>
        <p:sp>
          <p:nvSpPr>
            <p:cNvPr id="4" name="Freeform 4"/>
            <p:cNvSpPr/>
            <p:nvPr/>
          </p:nvSpPr>
          <p:spPr>
            <a:xfrm>
              <a:off x="0" y="0"/>
              <a:ext cx="21945600" cy="1306814"/>
            </a:xfrm>
            <a:custGeom>
              <a:avLst/>
              <a:gdLst/>
              <a:ahLst/>
              <a:cxnLst/>
              <a:rect l="l" t="t" r="r" b="b"/>
              <a:pathLst>
                <a:path w="21945600" h="1306814">
                  <a:moveTo>
                    <a:pt x="0" y="0"/>
                  </a:moveTo>
                  <a:lnTo>
                    <a:pt x="21945600" y="0"/>
                  </a:lnTo>
                  <a:lnTo>
                    <a:pt x="21945600" y="1306814"/>
                  </a:lnTo>
                  <a:lnTo>
                    <a:pt x="0" y="1306814"/>
                  </a:lnTo>
                  <a:close/>
                </a:path>
              </a:pathLst>
            </a:custGeom>
            <a:solidFill>
              <a:srgbClr val="000000">
                <a:alpha val="0"/>
              </a:srgbClr>
            </a:solidFill>
          </p:spPr>
        </p:sp>
        <p:sp>
          <p:nvSpPr>
            <p:cNvPr id="5" name="TextBox 5"/>
            <p:cNvSpPr txBox="1"/>
            <p:nvPr/>
          </p:nvSpPr>
          <p:spPr>
            <a:xfrm>
              <a:off x="0" y="38100"/>
              <a:ext cx="21945600" cy="1268714"/>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Why foundation models? </a:t>
              </a:r>
            </a:p>
          </p:txBody>
        </p:sp>
      </p:grpSp>
      <p:grpSp>
        <p:nvGrpSpPr>
          <p:cNvPr id="6" name="Group 6"/>
          <p:cNvGrpSpPr/>
          <p:nvPr/>
        </p:nvGrpSpPr>
        <p:grpSpPr>
          <a:xfrm>
            <a:off x="13393800" y="9434252"/>
            <a:ext cx="4114800" cy="547687"/>
            <a:chOff x="0" y="0"/>
            <a:chExt cx="5486400" cy="730250"/>
          </a:xfrm>
        </p:grpSpPr>
        <p:sp>
          <p:nvSpPr>
            <p:cNvPr id="7" name="Freeform 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solidFill>
              <a:srgbClr val="000000">
                <a:alpha val="0"/>
              </a:srgbClr>
            </a:solidFill>
          </p:spPr>
        </p:sp>
        <p:sp>
          <p:nvSpPr>
            <p:cNvPr id="8" name="TextBox 8"/>
            <p:cNvSpPr txBox="1"/>
            <p:nvPr/>
          </p:nvSpPr>
          <p:spPr>
            <a:xfrm>
              <a:off x="0" y="-19050"/>
              <a:ext cx="5486400" cy="749300"/>
            </a:xfrm>
            <a:prstGeom prst="rect">
              <a:avLst/>
            </a:prstGeom>
          </p:spPr>
          <p:txBody>
            <a:bodyPr lIns="0" tIns="0" rIns="0" bIns="0" rtlCol="0" anchor="ctr"/>
            <a:lstStyle/>
            <a:p>
              <a:pPr algn="r">
                <a:lnSpc>
                  <a:spcPts val="1620"/>
                </a:lnSpc>
              </a:pPr>
              <a:r>
                <a:rPr lang="en-US" sz="1350">
                  <a:solidFill>
                    <a:srgbClr val="FFFFFF"/>
                  </a:solidFill>
                  <a:latin typeface="Arimo"/>
                  <a:ea typeface="Arimo"/>
                  <a:cs typeface="Arimo"/>
                  <a:sym typeface="Arimo"/>
                </a:rPr>
                <a:t>6</a:t>
              </a:r>
            </a:p>
          </p:txBody>
        </p:sp>
      </p:grpSp>
      <p:grpSp>
        <p:nvGrpSpPr>
          <p:cNvPr id="9" name="Group 9"/>
          <p:cNvGrpSpPr/>
          <p:nvPr/>
        </p:nvGrpSpPr>
        <p:grpSpPr>
          <a:xfrm>
            <a:off x="9503795" y="2216465"/>
            <a:ext cx="7546417" cy="5958702"/>
            <a:chOff x="0" y="0"/>
            <a:chExt cx="10061889" cy="7944936"/>
          </a:xfrm>
        </p:grpSpPr>
        <p:sp>
          <p:nvSpPr>
            <p:cNvPr id="10" name="Freeform 10"/>
            <p:cNvSpPr/>
            <p:nvPr/>
          </p:nvSpPr>
          <p:spPr>
            <a:xfrm>
              <a:off x="0" y="0"/>
              <a:ext cx="10061829" cy="7944993"/>
            </a:xfrm>
            <a:custGeom>
              <a:avLst/>
              <a:gdLst/>
              <a:ahLst/>
              <a:cxnLst/>
              <a:rect l="l" t="t" r="r" b="b"/>
              <a:pathLst>
                <a:path w="10061829" h="7944993">
                  <a:moveTo>
                    <a:pt x="0" y="497586"/>
                  </a:moveTo>
                  <a:cubicBezTo>
                    <a:pt x="0" y="222758"/>
                    <a:pt x="222758" y="0"/>
                    <a:pt x="497586" y="0"/>
                  </a:cubicBezTo>
                  <a:lnTo>
                    <a:pt x="9564243" y="0"/>
                  </a:lnTo>
                  <a:cubicBezTo>
                    <a:pt x="9839072" y="0"/>
                    <a:pt x="10061829" y="222758"/>
                    <a:pt x="10061829" y="497586"/>
                  </a:cubicBezTo>
                  <a:lnTo>
                    <a:pt x="10061829" y="7447407"/>
                  </a:lnTo>
                  <a:cubicBezTo>
                    <a:pt x="10061829" y="7722235"/>
                    <a:pt x="9839072" y="7944993"/>
                    <a:pt x="9564243" y="7944993"/>
                  </a:cubicBezTo>
                  <a:lnTo>
                    <a:pt x="497586" y="7944993"/>
                  </a:lnTo>
                  <a:cubicBezTo>
                    <a:pt x="222758" y="7944993"/>
                    <a:pt x="0" y="7722108"/>
                    <a:pt x="0" y="7447407"/>
                  </a:cubicBezTo>
                  <a:close/>
                </a:path>
              </a:pathLst>
            </a:custGeom>
            <a:solidFill>
              <a:srgbClr val="000000">
                <a:alpha val="24706"/>
              </a:srgbClr>
            </a:solidFill>
          </p:spPr>
        </p:sp>
      </p:grpSp>
      <p:grpSp>
        <p:nvGrpSpPr>
          <p:cNvPr id="11" name="Group 11"/>
          <p:cNvGrpSpPr/>
          <p:nvPr/>
        </p:nvGrpSpPr>
        <p:grpSpPr>
          <a:xfrm>
            <a:off x="10634959" y="2839368"/>
            <a:ext cx="1963625" cy="4958706"/>
            <a:chOff x="0" y="0"/>
            <a:chExt cx="2618167" cy="6611608"/>
          </a:xfrm>
        </p:grpSpPr>
        <p:sp>
          <p:nvSpPr>
            <p:cNvPr id="12" name="Freeform 12"/>
            <p:cNvSpPr/>
            <p:nvPr/>
          </p:nvSpPr>
          <p:spPr>
            <a:xfrm>
              <a:off x="-883666" y="0"/>
              <a:ext cx="3504057" cy="6639052"/>
            </a:xfrm>
            <a:custGeom>
              <a:avLst/>
              <a:gdLst/>
              <a:ahLst/>
              <a:cxnLst/>
              <a:rect l="l" t="t" r="r" b="b"/>
              <a:pathLst>
                <a:path w="3504057" h="6639052">
                  <a:moveTo>
                    <a:pt x="1074166" y="0"/>
                  </a:moveTo>
                  <a:lnTo>
                    <a:pt x="1150366" y="0"/>
                  </a:lnTo>
                  <a:lnTo>
                    <a:pt x="1150366" y="25400"/>
                  </a:lnTo>
                  <a:lnTo>
                    <a:pt x="1074166" y="25400"/>
                  </a:lnTo>
                  <a:close/>
                  <a:moveTo>
                    <a:pt x="1251966" y="0"/>
                  </a:moveTo>
                  <a:lnTo>
                    <a:pt x="1328166" y="0"/>
                  </a:lnTo>
                  <a:lnTo>
                    <a:pt x="1328166" y="25400"/>
                  </a:lnTo>
                  <a:lnTo>
                    <a:pt x="1251966" y="25400"/>
                  </a:lnTo>
                  <a:close/>
                  <a:moveTo>
                    <a:pt x="1429766" y="0"/>
                  </a:moveTo>
                  <a:lnTo>
                    <a:pt x="1505966" y="0"/>
                  </a:lnTo>
                  <a:lnTo>
                    <a:pt x="1505966" y="25400"/>
                  </a:lnTo>
                  <a:lnTo>
                    <a:pt x="1429766" y="25400"/>
                  </a:lnTo>
                  <a:close/>
                  <a:moveTo>
                    <a:pt x="1607566" y="0"/>
                  </a:moveTo>
                  <a:lnTo>
                    <a:pt x="1683766" y="0"/>
                  </a:lnTo>
                  <a:lnTo>
                    <a:pt x="1683766" y="25400"/>
                  </a:lnTo>
                  <a:lnTo>
                    <a:pt x="1607566" y="25400"/>
                  </a:lnTo>
                  <a:close/>
                  <a:moveTo>
                    <a:pt x="1785366" y="0"/>
                  </a:moveTo>
                  <a:lnTo>
                    <a:pt x="1861566" y="0"/>
                  </a:lnTo>
                  <a:lnTo>
                    <a:pt x="1861566" y="25400"/>
                  </a:lnTo>
                  <a:lnTo>
                    <a:pt x="1785366" y="25400"/>
                  </a:lnTo>
                  <a:close/>
                  <a:moveTo>
                    <a:pt x="1963166" y="0"/>
                  </a:moveTo>
                  <a:lnTo>
                    <a:pt x="2039366" y="0"/>
                  </a:lnTo>
                  <a:lnTo>
                    <a:pt x="2039366" y="25400"/>
                  </a:lnTo>
                  <a:lnTo>
                    <a:pt x="1963166" y="25400"/>
                  </a:lnTo>
                  <a:close/>
                  <a:moveTo>
                    <a:pt x="2140966" y="0"/>
                  </a:moveTo>
                  <a:lnTo>
                    <a:pt x="2217166" y="0"/>
                  </a:lnTo>
                  <a:lnTo>
                    <a:pt x="2217166" y="25400"/>
                  </a:lnTo>
                  <a:lnTo>
                    <a:pt x="2140966" y="25400"/>
                  </a:lnTo>
                  <a:close/>
                  <a:moveTo>
                    <a:pt x="2318766" y="25400"/>
                  </a:moveTo>
                  <a:lnTo>
                    <a:pt x="2394966" y="25400"/>
                  </a:lnTo>
                  <a:lnTo>
                    <a:pt x="2318766" y="25400"/>
                  </a:lnTo>
                  <a:close/>
                  <a:moveTo>
                    <a:pt x="2496566" y="25400"/>
                  </a:moveTo>
                  <a:lnTo>
                    <a:pt x="2572766" y="25400"/>
                  </a:lnTo>
                  <a:lnTo>
                    <a:pt x="2496566" y="25400"/>
                  </a:lnTo>
                  <a:close/>
                  <a:moveTo>
                    <a:pt x="2674366" y="25400"/>
                  </a:moveTo>
                  <a:lnTo>
                    <a:pt x="2750566" y="25400"/>
                  </a:lnTo>
                  <a:lnTo>
                    <a:pt x="2674366" y="25400"/>
                  </a:lnTo>
                  <a:close/>
                  <a:moveTo>
                    <a:pt x="2852166" y="25400"/>
                  </a:moveTo>
                  <a:lnTo>
                    <a:pt x="2928366" y="25400"/>
                  </a:lnTo>
                  <a:lnTo>
                    <a:pt x="2852166" y="25400"/>
                  </a:lnTo>
                  <a:close/>
                  <a:moveTo>
                    <a:pt x="3029966" y="25400"/>
                  </a:moveTo>
                  <a:lnTo>
                    <a:pt x="3106166" y="25400"/>
                  </a:lnTo>
                  <a:lnTo>
                    <a:pt x="3029966" y="25400"/>
                  </a:lnTo>
                  <a:close/>
                  <a:moveTo>
                    <a:pt x="3207766" y="25400"/>
                  </a:moveTo>
                  <a:lnTo>
                    <a:pt x="3283966" y="25400"/>
                  </a:lnTo>
                  <a:lnTo>
                    <a:pt x="3207766" y="25400"/>
                  </a:lnTo>
                  <a:close/>
                  <a:moveTo>
                    <a:pt x="3385566" y="25400"/>
                  </a:moveTo>
                  <a:lnTo>
                    <a:pt x="3461766" y="25400"/>
                  </a:lnTo>
                  <a:lnTo>
                    <a:pt x="3385566" y="25400"/>
                  </a:lnTo>
                  <a:close/>
                  <a:moveTo>
                    <a:pt x="3504057" y="110109"/>
                  </a:moveTo>
                  <a:lnTo>
                    <a:pt x="3504057" y="186309"/>
                  </a:lnTo>
                  <a:lnTo>
                    <a:pt x="3478657" y="186309"/>
                  </a:lnTo>
                  <a:lnTo>
                    <a:pt x="3478657" y="110109"/>
                  </a:lnTo>
                  <a:close/>
                  <a:moveTo>
                    <a:pt x="3478657" y="287909"/>
                  </a:moveTo>
                  <a:lnTo>
                    <a:pt x="3478657" y="364109"/>
                  </a:lnTo>
                  <a:lnTo>
                    <a:pt x="3453257" y="364109"/>
                  </a:lnTo>
                  <a:lnTo>
                    <a:pt x="3453257" y="287909"/>
                  </a:lnTo>
                  <a:close/>
                  <a:moveTo>
                    <a:pt x="3453257" y="465709"/>
                  </a:moveTo>
                  <a:lnTo>
                    <a:pt x="3453257" y="541909"/>
                  </a:lnTo>
                  <a:lnTo>
                    <a:pt x="3427857" y="541909"/>
                  </a:lnTo>
                  <a:lnTo>
                    <a:pt x="3427857" y="465709"/>
                  </a:lnTo>
                  <a:close/>
                  <a:moveTo>
                    <a:pt x="3427857" y="643509"/>
                  </a:moveTo>
                  <a:lnTo>
                    <a:pt x="3427857" y="719709"/>
                  </a:lnTo>
                  <a:lnTo>
                    <a:pt x="3402457" y="719709"/>
                  </a:lnTo>
                  <a:lnTo>
                    <a:pt x="3402457" y="643509"/>
                  </a:lnTo>
                  <a:close/>
                  <a:moveTo>
                    <a:pt x="3402457" y="821309"/>
                  </a:moveTo>
                  <a:lnTo>
                    <a:pt x="3402457" y="897509"/>
                  </a:lnTo>
                  <a:lnTo>
                    <a:pt x="3377057" y="897509"/>
                  </a:lnTo>
                  <a:lnTo>
                    <a:pt x="3377057" y="821309"/>
                  </a:lnTo>
                  <a:close/>
                  <a:moveTo>
                    <a:pt x="3377057" y="999109"/>
                  </a:moveTo>
                  <a:lnTo>
                    <a:pt x="3377057" y="1075309"/>
                  </a:lnTo>
                  <a:lnTo>
                    <a:pt x="3351657" y="1075309"/>
                  </a:lnTo>
                  <a:lnTo>
                    <a:pt x="3351657" y="999109"/>
                  </a:lnTo>
                  <a:close/>
                  <a:moveTo>
                    <a:pt x="3351657" y="1176909"/>
                  </a:moveTo>
                  <a:lnTo>
                    <a:pt x="3351657" y="1253109"/>
                  </a:lnTo>
                  <a:lnTo>
                    <a:pt x="3326257" y="1253109"/>
                  </a:lnTo>
                  <a:lnTo>
                    <a:pt x="3326257" y="1176909"/>
                  </a:lnTo>
                  <a:close/>
                  <a:moveTo>
                    <a:pt x="3326257" y="1354709"/>
                  </a:moveTo>
                  <a:lnTo>
                    <a:pt x="3326257" y="1430909"/>
                  </a:lnTo>
                  <a:lnTo>
                    <a:pt x="3300857" y="1430909"/>
                  </a:lnTo>
                  <a:lnTo>
                    <a:pt x="3300857" y="1354709"/>
                  </a:lnTo>
                  <a:close/>
                  <a:moveTo>
                    <a:pt x="3300857" y="1532509"/>
                  </a:moveTo>
                  <a:lnTo>
                    <a:pt x="3300857" y="1608709"/>
                  </a:lnTo>
                  <a:lnTo>
                    <a:pt x="3275457" y="1608709"/>
                  </a:lnTo>
                  <a:lnTo>
                    <a:pt x="3275457" y="1532509"/>
                  </a:lnTo>
                  <a:close/>
                  <a:moveTo>
                    <a:pt x="3275457" y="1710309"/>
                  </a:moveTo>
                  <a:lnTo>
                    <a:pt x="3275457" y="1786509"/>
                  </a:lnTo>
                  <a:lnTo>
                    <a:pt x="3250057" y="1786509"/>
                  </a:lnTo>
                  <a:lnTo>
                    <a:pt x="3250057" y="1710309"/>
                  </a:lnTo>
                  <a:close/>
                  <a:moveTo>
                    <a:pt x="3250057" y="1888109"/>
                  </a:moveTo>
                  <a:lnTo>
                    <a:pt x="3250057" y="1964309"/>
                  </a:lnTo>
                  <a:lnTo>
                    <a:pt x="3224657" y="1964309"/>
                  </a:lnTo>
                  <a:lnTo>
                    <a:pt x="3224657" y="1888109"/>
                  </a:lnTo>
                  <a:close/>
                  <a:moveTo>
                    <a:pt x="3224657" y="2065909"/>
                  </a:moveTo>
                  <a:lnTo>
                    <a:pt x="3224657" y="2142109"/>
                  </a:lnTo>
                  <a:lnTo>
                    <a:pt x="3199257" y="2142109"/>
                  </a:lnTo>
                  <a:lnTo>
                    <a:pt x="3199257" y="2065909"/>
                  </a:lnTo>
                  <a:close/>
                  <a:moveTo>
                    <a:pt x="3199257" y="2243709"/>
                  </a:moveTo>
                  <a:lnTo>
                    <a:pt x="3199257" y="2319909"/>
                  </a:lnTo>
                  <a:lnTo>
                    <a:pt x="3173857" y="2319909"/>
                  </a:lnTo>
                  <a:lnTo>
                    <a:pt x="3173857" y="2243709"/>
                  </a:lnTo>
                  <a:close/>
                  <a:moveTo>
                    <a:pt x="3173857" y="2421509"/>
                  </a:moveTo>
                  <a:lnTo>
                    <a:pt x="3173857" y="2497709"/>
                  </a:lnTo>
                  <a:lnTo>
                    <a:pt x="3148457" y="2497709"/>
                  </a:lnTo>
                  <a:lnTo>
                    <a:pt x="3148457" y="2421509"/>
                  </a:lnTo>
                  <a:close/>
                  <a:moveTo>
                    <a:pt x="3148457" y="2599309"/>
                  </a:moveTo>
                  <a:lnTo>
                    <a:pt x="3148457" y="2675509"/>
                  </a:lnTo>
                  <a:lnTo>
                    <a:pt x="3123057" y="2675509"/>
                  </a:lnTo>
                  <a:lnTo>
                    <a:pt x="3123057" y="2599309"/>
                  </a:lnTo>
                  <a:close/>
                  <a:moveTo>
                    <a:pt x="3123057" y="2777109"/>
                  </a:moveTo>
                  <a:lnTo>
                    <a:pt x="3123057" y="2853309"/>
                  </a:lnTo>
                  <a:lnTo>
                    <a:pt x="3097657" y="2853309"/>
                  </a:lnTo>
                  <a:lnTo>
                    <a:pt x="3097657" y="2777109"/>
                  </a:lnTo>
                  <a:close/>
                  <a:moveTo>
                    <a:pt x="3097657" y="2954909"/>
                  </a:moveTo>
                  <a:lnTo>
                    <a:pt x="3097657" y="3031109"/>
                  </a:lnTo>
                  <a:lnTo>
                    <a:pt x="3072257" y="3031109"/>
                  </a:lnTo>
                  <a:lnTo>
                    <a:pt x="3072257" y="2954909"/>
                  </a:lnTo>
                  <a:close/>
                  <a:moveTo>
                    <a:pt x="3072257" y="3132709"/>
                  </a:moveTo>
                  <a:lnTo>
                    <a:pt x="3072257" y="3208909"/>
                  </a:lnTo>
                  <a:lnTo>
                    <a:pt x="3046857" y="3208909"/>
                  </a:lnTo>
                  <a:lnTo>
                    <a:pt x="3046857" y="3132709"/>
                  </a:lnTo>
                  <a:close/>
                  <a:moveTo>
                    <a:pt x="3046857" y="3310509"/>
                  </a:moveTo>
                  <a:lnTo>
                    <a:pt x="3046857" y="3386709"/>
                  </a:lnTo>
                  <a:lnTo>
                    <a:pt x="3021457" y="3386709"/>
                  </a:lnTo>
                  <a:lnTo>
                    <a:pt x="3021457" y="3310509"/>
                  </a:lnTo>
                  <a:close/>
                  <a:moveTo>
                    <a:pt x="3021457" y="3488309"/>
                  </a:moveTo>
                  <a:lnTo>
                    <a:pt x="3021457" y="3564509"/>
                  </a:lnTo>
                  <a:lnTo>
                    <a:pt x="2996057" y="3564509"/>
                  </a:lnTo>
                  <a:lnTo>
                    <a:pt x="2996057" y="3488309"/>
                  </a:lnTo>
                  <a:close/>
                  <a:moveTo>
                    <a:pt x="2996057" y="3666109"/>
                  </a:moveTo>
                  <a:lnTo>
                    <a:pt x="2996057" y="3742309"/>
                  </a:lnTo>
                  <a:lnTo>
                    <a:pt x="2970657" y="3742309"/>
                  </a:lnTo>
                  <a:lnTo>
                    <a:pt x="2970657" y="3666109"/>
                  </a:lnTo>
                  <a:close/>
                  <a:moveTo>
                    <a:pt x="2970657" y="3843909"/>
                  </a:moveTo>
                  <a:lnTo>
                    <a:pt x="2970657" y="3920109"/>
                  </a:lnTo>
                  <a:lnTo>
                    <a:pt x="2945257" y="3920109"/>
                  </a:lnTo>
                  <a:lnTo>
                    <a:pt x="2945257" y="3843909"/>
                  </a:lnTo>
                  <a:close/>
                  <a:moveTo>
                    <a:pt x="2945257" y="4021709"/>
                  </a:moveTo>
                  <a:lnTo>
                    <a:pt x="2945257" y="4097909"/>
                  </a:lnTo>
                  <a:lnTo>
                    <a:pt x="2919857" y="4097909"/>
                  </a:lnTo>
                  <a:lnTo>
                    <a:pt x="2919857" y="4021709"/>
                  </a:lnTo>
                  <a:close/>
                  <a:moveTo>
                    <a:pt x="2919857" y="4199509"/>
                  </a:moveTo>
                  <a:lnTo>
                    <a:pt x="2919857" y="4275709"/>
                  </a:lnTo>
                  <a:lnTo>
                    <a:pt x="2894457" y="4275709"/>
                  </a:lnTo>
                  <a:lnTo>
                    <a:pt x="2894457" y="4199509"/>
                  </a:lnTo>
                  <a:close/>
                  <a:moveTo>
                    <a:pt x="2894457" y="4377309"/>
                  </a:moveTo>
                  <a:lnTo>
                    <a:pt x="2894457" y="4453509"/>
                  </a:lnTo>
                  <a:lnTo>
                    <a:pt x="2869057" y="4453509"/>
                  </a:lnTo>
                  <a:lnTo>
                    <a:pt x="2869057" y="4377309"/>
                  </a:lnTo>
                  <a:close/>
                  <a:moveTo>
                    <a:pt x="2869057" y="4555109"/>
                  </a:moveTo>
                  <a:lnTo>
                    <a:pt x="2869057" y="4631309"/>
                  </a:lnTo>
                  <a:lnTo>
                    <a:pt x="2843657" y="4631309"/>
                  </a:lnTo>
                  <a:lnTo>
                    <a:pt x="2843657" y="4555109"/>
                  </a:lnTo>
                  <a:close/>
                  <a:moveTo>
                    <a:pt x="2843657" y="4732909"/>
                  </a:moveTo>
                  <a:lnTo>
                    <a:pt x="2843657" y="4809109"/>
                  </a:lnTo>
                  <a:lnTo>
                    <a:pt x="2818257" y="4809109"/>
                  </a:lnTo>
                  <a:lnTo>
                    <a:pt x="2818257" y="4732909"/>
                  </a:lnTo>
                  <a:close/>
                  <a:moveTo>
                    <a:pt x="2818257" y="4910709"/>
                  </a:moveTo>
                  <a:lnTo>
                    <a:pt x="2818257" y="4986909"/>
                  </a:lnTo>
                  <a:lnTo>
                    <a:pt x="2792857" y="4986909"/>
                  </a:lnTo>
                  <a:lnTo>
                    <a:pt x="2792857" y="4910709"/>
                  </a:lnTo>
                  <a:close/>
                  <a:moveTo>
                    <a:pt x="2792857" y="5088509"/>
                  </a:moveTo>
                  <a:lnTo>
                    <a:pt x="2792857" y="5164709"/>
                  </a:lnTo>
                  <a:lnTo>
                    <a:pt x="2767457" y="5164709"/>
                  </a:lnTo>
                  <a:lnTo>
                    <a:pt x="2767457" y="5088509"/>
                  </a:lnTo>
                  <a:close/>
                  <a:moveTo>
                    <a:pt x="2767457" y="5266309"/>
                  </a:moveTo>
                  <a:lnTo>
                    <a:pt x="2767457" y="5342509"/>
                  </a:lnTo>
                  <a:lnTo>
                    <a:pt x="2742057" y="5342509"/>
                  </a:lnTo>
                  <a:lnTo>
                    <a:pt x="2742057" y="5266309"/>
                  </a:lnTo>
                  <a:close/>
                  <a:moveTo>
                    <a:pt x="2742057" y="5444109"/>
                  </a:moveTo>
                  <a:lnTo>
                    <a:pt x="2742057" y="5520309"/>
                  </a:lnTo>
                  <a:lnTo>
                    <a:pt x="2716657" y="5520309"/>
                  </a:lnTo>
                  <a:lnTo>
                    <a:pt x="2716657" y="5444109"/>
                  </a:lnTo>
                  <a:close/>
                  <a:moveTo>
                    <a:pt x="2716657" y="5621909"/>
                  </a:moveTo>
                  <a:lnTo>
                    <a:pt x="2716657" y="5698109"/>
                  </a:lnTo>
                  <a:lnTo>
                    <a:pt x="2691257" y="5698109"/>
                  </a:lnTo>
                  <a:lnTo>
                    <a:pt x="2691257" y="5621909"/>
                  </a:lnTo>
                  <a:close/>
                  <a:moveTo>
                    <a:pt x="2691257" y="5799709"/>
                  </a:moveTo>
                  <a:lnTo>
                    <a:pt x="2691257" y="5875909"/>
                  </a:lnTo>
                  <a:lnTo>
                    <a:pt x="2665857" y="5875909"/>
                  </a:lnTo>
                  <a:lnTo>
                    <a:pt x="2665857" y="5799709"/>
                  </a:lnTo>
                  <a:close/>
                  <a:moveTo>
                    <a:pt x="2665857" y="5977509"/>
                  </a:moveTo>
                  <a:lnTo>
                    <a:pt x="2665857" y="6053709"/>
                  </a:lnTo>
                  <a:lnTo>
                    <a:pt x="2640457" y="6053709"/>
                  </a:lnTo>
                  <a:lnTo>
                    <a:pt x="2640457" y="5977509"/>
                  </a:lnTo>
                  <a:close/>
                  <a:moveTo>
                    <a:pt x="2640457" y="6155309"/>
                  </a:moveTo>
                  <a:lnTo>
                    <a:pt x="2640457" y="6231509"/>
                  </a:lnTo>
                  <a:lnTo>
                    <a:pt x="2615057" y="6231509"/>
                  </a:lnTo>
                  <a:lnTo>
                    <a:pt x="2615057" y="6155309"/>
                  </a:lnTo>
                  <a:close/>
                  <a:moveTo>
                    <a:pt x="2615057" y="6333109"/>
                  </a:moveTo>
                  <a:lnTo>
                    <a:pt x="2615057" y="6409309"/>
                  </a:lnTo>
                  <a:lnTo>
                    <a:pt x="2589657" y="6409309"/>
                  </a:lnTo>
                  <a:lnTo>
                    <a:pt x="2589657" y="6333109"/>
                  </a:lnTo>
                  <a:close/>
                  <a:moveTo>
                    <a:pt x="2589657" y="6510909"/>
                  </a:moveTo>
                  <a:lnTo>
                    <a:pt x="2589657" y="6587109"/>
                  </a:lnTo>
                  <a:lnTo>
                    <a:pt x="2564257" y="6587109"/>
                  </a:lnTo>
                  <a:lnTo>
                    <a:pt x="2564257" y="6510909"/>
                  </a:lnTo>
                  <a:close/>
                  <a:moveTo>
                    <a:pt x="2489200" y="6639052"/>
                  </a:moveTo>
                  <a:lnTo>
                    <a:pt x="2413000" y="6639052"/>
                  </a:lnTo>
                  <a:lnTo>
                    <a:pt x="2413000" y="6613652"/>
                  </a:lnTo>
                  <a:lnTo>
                    <a:pt x="2489200" y="6613652"/>
                  </a:lnTo>
                  <a:close/>
                  <a:moveTo>
                    <a:pt x="2311400" y="6613652"/>
                  </a:moveTo>
                  <a:lnTo>
                    <a:pt x="2235200" y="6613652"/>
                  </a:lnTo>
                  <a:lnTo>
                    <a:pt x="2235200" y="6588252"/>
                  </a:lnTo>
                  <a:lnTo>
                    <a:pt x="2311400" y="6588252"/>
                  </a:lnTo>
                  <a:close/>
                  <a:moveTo>
                    <a:pt x="2133600" y="6588252"/>
                  </a:moveTo>
                  <a:lnTo>
                    <a:pt x="2057400" y="6588252"/>
                  </a:lnTo>
                  <a:lnTo>
                    <a:pt x="2057400" y="6562852"/>
                  </a:lnTo>
                  <a:lnTo>
                    <a:pt x="2133600" y="6562852"/>
                  </a:lnTo>
                  <a:close/>
                  <a:moveTo>
                    <a:pt x="1955800" y="6562852"/>
                  </a:moveTo>
                  <a:lnTo>
                    <a:pt x="1879600" y="6562852"/>
                  </a:lnTo>
                  <a:lnTo>
                    <a:pt x="1879600" y="6537452"/>
                  </a:lnTo>
                  <a:lnTo>
                    <a:pt x="1955800" y="6537452"/>
                  </a:lnTo>
                  <a:close/>
                  <a:moveTo>
                    <a:pt x="1778000" y="6537452"/>
                  </a:moveTo>
                  <a:lnTo>
                    <a:pt x="1701800" y="6537452"/>
                  </a:lnTo>
                  <a:lnTo>
                    <a:pt x="1701800" y="6512052"/>
                  </a:lnTo>
                  <a:lnTo>
                    <a:pt x="1778000" y="6512052"/>
                  </a:lnTo>
                  <a:close/>
                  <a:moveTo>
                    <a:pt x="1600200" y="6512052"/>
                  </a:moveTo>
                  <a:lnTo>
                    <a:pt x="1524000" y="6512052"/>
                  </a:lnTo>
                  <a:lnTo>
                    <a:pt x="1524000" y="6486652"/>
                  </a:lnTo>
                  <a:lnTo>
                    <a:pt x="1600200" y="6486652"/>
                  </a:lnTo>
                  <a:close/>
                  <a:moveTo>
                    <a:pt x="1422400" y="6486652"/>
                  </a:moveTo>
                  <a:lnTo>
                    <a:pt x="1346200" y="6486652"/>
                  </a:lnTo>
                  <a:lnTo>
                    <a:pt x="1346200" y="6461252"/>
                  </a:lnTo>
                  <a:lnTo>
                    <a:pt x="1422400" y="6461252"/>
                  </a:lnTo>
                  <a:close/>
                  <a:moveTo>
                    <a:pt x="1244600" y="6461252"/>
                  </a:moveTo>
                  <a:lnTo>
                    <a:pt x="1168400" y="6461252"/>
                  </a:lnTo>
                  <a:lnTo>
                    <a:pt x="1168400" y="6435852"/>
                  </a:lnTo>
                  <a:lnTo>
                    <a:pt x="1244600" y="6435852"/>
                  </a:lnTo>
                  <a:close/>
                  <a:moveTo>
                    <a:pt x="1066800" y="6435852"/>
                  </a:moveTo>
                  <a:lnTo>
                    <a:pt x="990600" y="6435852"/>
                  </a:lnTo>
                  <a:lnTo>
                    <a:pt x="990600" y="6410452"/>
                  </a:lnTo>
                  <a:lnTo>
                    <a:pt x="1066800" y="6410452"/>
                  </a:lnTo>
                  <a:close/>
                  <a:moveTo>
                    <a:pt x="889000" y="6410452"/>
                  </a:moveTo>
                  <a:lnTo>
                    <a:pt x="812800" y="6410452"/>
                  </a:lnTo>
                  <a:lnTo>
                    <a:pt x="812800" y="6385052"/>
                  </a:lnTo>
                  <a:lnTo>
                    <a:pt x="889000" y="6385052"/>
                  </a:lnTo>
                  <a:close/>
                  <a:moveTo>
                    <a:pt x="711200" y="6385052"/>
                  </a:moveTo>
                  <a:lnTo>
                    <a:pt x="635000" y="6385052"/>
                  </a:lnTo>
                  <a:lnTo>
                    <a:pt x="635000" y="6359652"/>
                  </a:lnTo>
                  <a:lnTo>
                    <a:pt x="711200" y="6359652"/>
                  </a:lnTo>
                  <a:close/>
                  <a:moveTo>
                    <a:pt x="533400" y="6359652"/>
                  </a:moveTo>
                  <a:lnTo>
                    <a:pt x="457200" y="6359652"/>
                  </a:lnTo>
                  <a:lnTo>
                    <a:pt x="457200" y="6334252"/>
                  </a:lnTo>
                  <a:lnTo>
                    <a:pt x="533400" y="6334252"/>
                  </a:lnTo>
                  <a:close/>
                  <a:moveTo>
                    <a:pt x="355600" y="6334252"/>
                  </a:moveTo>
                  <a:lnTo>
                    <a:pt x="279400" y="6334252"/>
                  </a:lnTo>
                  <a:lnTo>
                    <a:pt x="279400" y="6308852"/>
                  </a:lnTo>
                  <a:lnTo>
                    <a:pt x="355600" y="6308852"/>
                  </a:lnTo>
                  <a:close/>
                  <a:moveTo>
                    <a:pt x="177800" y="6308852"/>
                  </a:moveTo>
                  <a:lnTo>
                    <a:pt x="101600" y="6308852"/>
                  </a:lnTo>
                  <a:lnTo>
                    <a:pt x="101600" y="6283452"/>
                  </a:lnTo>
                  <a:lnTo>
                    <a:pt x="177800" y="6283452"/>
                  </a:lnTo>
                  <a:close/>
                  <a:moveTo>
                    <a:pt x="0" y="6283452"/>
                  </a:moveTo>
                  <a:lnTo>
                    <a:pt x="896366" y="6283452"/>
                  </a:lnTo>
                  <a:cubicBezTo>
                    <a:pt x="889381" y="6283452"/>
                    <a:pt x="883666" y="6277737"/>
                    <a:pt x="883666" y="6270752"/>
                  </a:cubicBezTo>
                  <a:lnTo>
                    <a:pt x="883666" y="6237986"/>
                  </a:lnTo>
                  <a:lnTo>
                    <a:pt x="909066" y="6237986"/>
                  </a:lnTo>
                  <a:lnTo>
                    <a:pt x="909066" y="6270752"/>
                  </a:lnTo>
                  <a:lnTo>
                    <a:pt x="896366" y="6270752"/>
                  </a:lnTo>
                  <a:lnTo>
                    <a:pt x="896366" y="6258052"/>
                  </a:lnTo>
                  <a:lnTo>
                    <a:pt x="939800" y="6258052"/>
                  </a:lnTo>
                  <a:close/>
                  <a:moveTo>
                    <a:pt x="883666" y="6466713"/>
                  </a:moveTo>
                  <a:lnTo>
                    <a:pt x="883666" y="6390513"/>
                  </a:lnTo>
                  <a:lnTo>
                    <a:pt x="909066" y="6390513"/>
                  </a:lnTo>
                  <a:lnTo>
                    <a:pt x="909066" y="6466713"/>
                  </a:lnTo>
                  <a:close/>
                  <a:moveTo>
                    <a:pt x="909066" y="6288913"/>
                  </a:moveTo>
                  <a:lnTo>
                    <a:pt x="909066" y="6212713"/>
                  </a:lnTo>
                  <a:lnTo>
                    <a:pt x="909066" y="6288913"/>
                  </a:lnTo>
                  <a:close/>
                  <a:moveTo>
                    <a:pt x="909066" y="6111113"/>
                  </a:moveTo>
                  <a:lnTo>
                    <a:pt x="909066" y="6034913"/>
                  </a:lnTo>
                  <a:lnTo>
                    <a:pt x="909066" y="6111113"/>
                  </a:lnTo>
                  <a:close/>
                  <a:moveTo>
                    <a:pt x="909066" y="5933313"/>
                  </a:moveTo>
                  <a:lnTo>
                    <a:pt x="909066" y="5857113"/>
                  </a:lnTo>
                  <a:lnTo>
                    <a:pt x="909066" y="5933313"/>
                  </a:lnTo>
                  <a:close/>
                  <a:moveTo>
                    <a:pt x="909066" y="5755513"/>
                  </a:moveTo>
                  <a:lnTo>
                    <a:pt x="909066" y="5679313"/>
                  </a:lnTo>
                  <a:lnTo>
                    <a:pt x="909066" y="5755513"/>
                  </a:lnTo>
                  <a:close/>
                  <a:moveTo>
                    <a:pt x="909066" y="5577713"/>
                  </a:moveTo>
                  <a:lnTo>
                    <a:pt x="909066" y="5501513"/>
                  </a:lnTo>
                  <a:lnTo>
                    <a:pt x="909066" y="5577713"/>
                  </a:lnTo>
                  <a:close/>
                  <a:moveTo>
                    <a:pt x="909066" y="5399913"/>
                  </a:moveTo>
                  <a:lnTo>
                    <a:pt x="909066" y="5323713"/>
                  </a:lnTo>
                  <a:lnTo>
                    <a:pt x="909066" y="5399913"/>
                  </a:lnTo>
                  <a:close/>
                  <a:moveTo>
                    <a:pt x="909066" y="5222113"/>
                  </a:moveTo>
                  <a:lnTo>
                    <a:pt x="909066" y="5145913"/>
                  </a:lnTo>
                  <a:lnTo>
                    <a:pt x="909066" y="5222113"/>
                  </a:lnTo>
                  <a:close/>
                  <a:moveTo>
                    <a:pt x="909066" y="5044313"/>
                  </a:moveTo>
                  <a:lnTo>
                    <a:pt x="909066" y="4968113"/>
                  </a:lnTo>
                  <a:lnTo>
                    <a:pt x="909066" y="5044313"/>
                  </a:lnTo>
                  <a:close/>
                  <a:moveTo>
                    <a:pt x="909066" y="4866513"/>
                  </a:moveTo>
                  <a:lnTo>
                    <a:pt x="909066" y="4790313"/>
                  </a:lnTo>
                  <a:lnTo>
                    <a:pt x="909066" y="4866513"/>
                  </a:lnTo>
                  <a:close/>
                  <a:moveTo>
                    <a:pt x="909066" y="4688713"/>
                  </a:moveTo>
                  <a:lnTo>
                    <a:pt x="909066" y="4612513"/>
                  </a:lnTo>
                  <a:lnTo>
                    <a:pt x="909066" y="4688713"/>
                  </a:lnTo>
                  <a:close/>
                  <a:moveTo>
                    <a:pt x="909066" y="4510913"/>
                  </a:moveTo>
                  <a:lnTo>
                    <a:pt x="909066" y="4434713"/>
                  </a:lnTo>
                  <a:lnTo>
                    <a:pt x="909066" y="4510913"/>
                  </a:lnTo>
                  <a:close/>
                  <a:moveTo>
                    <a:pt x="909066" y="4333113"/>
                  </a:moveTo>
                  <a:lnTo>
                    <a:pt x="909066" y="4256913"/>
                  </a:lnTo>
                  <a:lnTo>
                    <a:pt x="909066" y="4333113"/>
                  </a:lnTo>
                  <a:close/>
                  <a:moveTo>
                    <a:pt x="909066" y="4155313"/>
                  </a:moveTo>
                  <a:lnTo>
                    <a:pt x="909066" y="4079113"/>
                  </a:lnTo>
                  <a:lnTo>
                    <a:pt x="909066" y="4155313"/>
                  </a:lnTo>
                  <a:close/>
                  <a:moveTo>
                    <a:pt x="909066" y="3977513"/>
                  </a:moveTo>
                  <a:lnTo>
                    <a:pt x="909066" y="3901313"/>
                  </a:lnTo>
                  <a:lnTo>
                    <a:pt x="909066" y="3977513"/>
                  </a:lnTo>
                  <a:close/>
                  <a:moveTo>
                    <a:pt x="909066" y="3799713"/>
                  </a:moveTo>
                  <a:lnTo>
                    <a:pt x="909066" y="3723513"/>
                  </a:lnTo>
                  <a:lnTo>
                    <a:pt x="909066" y="3799713"/>
                  </a:lnTo>
                  <a:close/>
                  <a:moveTo>
                    <a:pt x="909066" y="3621913"/>
                  </a:moveTo>
                  <a:lnTo>
                    <a:pt x="909066" y="3545713"/>
                  </a:lnTo>
                  <a:lnTo>
                    <a:pt x="909066" y="3621913"/>
                  </a:lnTo>
                  <a:close/>
                  <a:moveTo>
                    <a:pt x="909066" y="3444113"/>
                  </a:moveTo>
                  <a:lnTo>
                    <a:pt x="909066" y="3367913"/>
                  </a:lnTo>
                  <a:lnTo>
                    <a:pt x="909066" y="3444113"/>
                  </a:lnTo>
                  <a:close/>
                  <a:moveTo>
                    <a:pt x="909066" y="3266313"/>
                  </a:moveTo>
                  <a:lnTo>
                    <a:pt x="909066" y="3190113"/>
                  </a:lnTo>
                  <a:lnTo>
                    <a:pt x="909066" y="3266313"/>
                  </a:lnTo>
                  <a:close/>
                  <a:moveTo>
                    <a:pt x="909066" y="3088513"/>
                  </a:moveTo>
                  <a:lnTo>
                    <a:pt x="909066" y="3012313"/>
                  </a:lnTo>
                  <a:lnTo>
                    <a:pt x="909066" y="3088513"/>
                  </a:lnTo>
                  <a:close/>
                  <a:moveTo>
                    <a:pt x="909066" y="2910713"/>
                  </a:moveTo>
                  <a:lnTo>
                    <a:pt x="909066" y="2834513"/>
                  </a:lnTo>
                  <a:lnTo>
                    <a:pt x="909066" y="2910713"/>
                  </a:lnTo>
                  <a:close/>
                  <a:moveTo>
                    <a:pt x="909066" y="2732913"/>
                  </a:moveTo>
                  <a:lnTo>
                    <a:pt x="909066" y="2656713"/>
                  </a:lnTo>
                  <a:lnTo>
                    <a:pt x="909066" y="2732913"/>
                  </a:lnTo>
                  <a:close/>
                  <a:moveTo>
                    <a:pt x="909066" y="2555113"/>
                  </a:moveTo>
                  <a:lnTo>
                    <a:pt x="909066" y="2478913"/>
                  </a:lnTo>
                  <a:lnTo>
                    <a:pt x="909066" y="2555113"/>
                  </a:lnTo>
                  <a:close/>
                  <a:moveTo>
                    <a:pt x="909066" y="2377313"/>
                  </a:moveTo>
                  <a:lnTo>
                    <a:pt x="909066" y="2301113"/>
                  </a:lnTo>
                  <a:lnTo>
                    <a:pt x="909066" y="2377313"/>
                  </a:lnTo>
                  <a:close/>
                  <a:moveTo>
                    <a:pt x="909066" y="2199513"/>
                  </a:moveTo>
                  <a:lnTo>
                    <a:pt x="909066" y="2123313"/>
                  </a:lnTo>
                  <a:lnTo>
                    <a:pt x="909066" y="2199513"/>
                  </a:lnTo>
                  <a:close/>
                  <a:moveTo>
                    <a:pt x="909066" y="2021713"/>
                  </a:moveTo>
                  <a:lnTo>
                    <a:pt x="909066" y="1945513"/>
                  </a:lnTo>
                  <a:lnTo>
                    <a:pt x="909066" y="2021713"/>
                  </a:lnTo>
                  <a:close/>
                  <a:moveTo>
                    <a:pt x="909066" y="1843913"/>
                  </a:moveTo>
                  <a:lnTo>
                    <a:pt x="909066" y="1767713"/>
                  </a:lnTo>
                  <a:lnTo>
                    <a:pt x="909066" y="1843913"/>
                  </a:lnTo>
                  <a:close/>
                  <a:moveTo>
                    <a:pt x="909066" y="1666113"/>
                  </a:moveTo>
                  <a:lnTo>
                    <a:pt x="909066" y="1589913"/>
                  </a:lnTo>
                  <a:lnTo>
                    <a:pt x="909066" y="1666113"/>
                  </a:lnTo>
                  <a:close/>
                  <a:moveTo>
                    <a:pt x="909066" y="1488313"/>
                  </a:moveTo>
                  <a:lnTo>
                    <a:pt x="909066" y="1412113"/>
                  </a:lnTo>
                  <a:lnTo>
                    <a:pt x="909066" y="1488313"/>
                  </a:lnTo>
                  <a:close/>
                  <a:moveTo>
                    <a:pt x="909066" y="1310513"/>
                  </a:moveTo>
                  <a:lnTo>
                    <a:pt x="909066" y="1234313"/>
                  </a:lnTo>
                  <a:lnTo>
                    <a:pt x="909066" y="1310513"/>
                  </a:lnTo>
                  <a:close/>
                  <a:moveTo>
                    <a:pt x="909066" y="1132713"/>
                  </a:moveTo>
                  <a:lnTo>
                    <a:pt x="909066" y="1056513"/>
                  </a:lnTo>
                  <a:lnTo>
                    <a:pt x="909066" y="1132713"/>
                  </a:lnTo>
                  <a:close/>
                  <a:moveTo>
                    <a:pt x="909066" y="954913"/>
                  </a:moveTo>
                  <a:lnTo>
                    <a:pt x="909066" y="878713"/>
                  </a:lnTo>
                  <a:lnTo>
                    <a:pt x="909066" y="954913"/>
                  </a:lnTo>
                  <a:close/>
                  <a:moveTo>
                    <a:pt x="909066" y="777113"/>
                  </a:moveTo>
                  <a:lnTo>
                    <a:pt x="909066" y="700913"/>
                  </a:lnTo>
                  <a:lnTo>
                    <a:pt x="909066" y="777113"/>
                  </a:lnTo>
                  <a:close/>
                  <a:moveTo>
                    <a:pt x="909066" y="599313"/>
                  </a:moveTo>
                  <a:lnTo>
                    <a:pt x="909066" y="523113"/>
                  </a:lnTo>
                  <a:lnTo>
                    <a:pt x="909066" y="599313"/>
                  </a:lnTo>
                  <a:close/>
                  <a:moveTo>
                    <a:pt x="909066" y="421513"/>
                  </a:moveTo>
                  <a:lnTo>
                    <a:pt x="909066" y="345313"/>
                  </a:lnTo>
                  <a:lnTo>
                    <a:pt x="909066" y="421513"/>
                  </a:lnTo>
                  <a:close/>
                  <a:moveTo>
                    <a:pt x="909066" y="243713"/>
                  </a:moveTo>
                  <a:lnTo>
                    <a:pt x="909066" y="167513"/>
                  </a:lnTo>
                  <a:lnTo>
                    <a:pt x="909066" y="243713"/>
                  </a:lnTo>
                  <a:close/>
                  <a:moveTo>
                    <a:pt x="909066" y="65913"/>
                  </a:moveTo>
                  <a:lnTo>
                    <a:pt x="909066" y="12700"/>
                  </a:lnTo>
                  <a:cubicBezTo>
                    <a:pt x="883666" y="5715"/>
                    <a:pt x="889381" y="0"/>
                    <a:pt x="896366" y="0"/>
                  </a:cubicBezTo>
                  <a:lnTo>
                    <a:pt x="972566" y="0"/>
                  </a:lnTo>
                  <a:lnTo>
                    <a:pt x="972566" y="25400"/>
                  </a:lnTo>
                  <a:lnTo>
                    <a:pt x="896366" y="25400"/>
                  </a:lnTo>
                  <a:lnTo>
                    <a:pt x="896366" y="12700"/>
                  </a:lnTo>
                  <a:lnTo>
                    <a:pt x="909066" y="12700"/>
                  </a:lnTo>
                  <a:lnTo>
                    <a:pt x="909066" y="65913"/>
                  </a:lnTo>
                  <a:close/>
                </a:path>
              </a:pathLst>
            </a:custGeom>
            <a:solidFill>
              <a:srgbClr val="FFFFFF"/>
            </a:solidFill>
          </p:spPr>
        </p:sp>
      </p:grpSp>
      <p:grpSp>
        <p:nvGrpSpPr>
          <p:cNvPr id="13" name="Group 13"/>
          <p:cNvGrpSpPr/>
          <p:nvPr/>
        </p:nvGrpSpPr>
        <p:grpSpPr>
          <a:xfrm>
            <a:off x="12937460" y="2839368"/>
            <a:ext cx="1963625" cy="4958706"/>
            <a:chOff x="0" y="0"/>
            <a:chExt cx="2618167" cy="6611608"/>
          </a:xfrm>
        </p:grpSpPr>
        <p:sp>
          <p:nvSpPr>
            <p:cNvPr id="14" name="Freeform 14"/>
            <p:cNvSpPr/>
            <p:nvPr/>
          </p:nvSpPr>
          <p:spPr>
            <a:xfrm>
              <a:off x="-883666" y="0"/>
              <a:ext cx="3504057" cy="6639052"/>
            </a:xfrm>
            <a:custGeom>
              <a:avLst/>
              <a:gdLst/>
              <a:ahLst/>
              <a:cxnLst/>
              <a:rect l="l" t="t" r="r" b="b"/>
              <a:pathLst>
                <a:path w="3504057" h="6639052">
                  <a:moveTo>
                    <a:pt x="1074166" y="0"/>
                  </a:moveTo>
                  <a:lnTo>
                    <a:pt x="1150366" y="0"/>
                  </a:lnTo>
                  <a:lnTo>
                    <a:pt x="1150366" y="25400"/>
                  </a:lnTo>
                  <a:lnTo>
                    <a:pt x="1074166" y="25400"/>
                  </a:lnTo>
                  <a:close/>
                  <a:moveTo>
                    <a:pt x="1251966" y="0"/>
                  </a:moveTo>
                  <a:lnTo>
                    <a:pt x="1328166" y="0"/>
                  </a:lnTo>
                  <a:lnTo>
                    <a:pt x="1328166" y="25400"/>
                  </a:lnTo>
                  <a:lnTo>
                    <a:pt x="1251966" y="25400"/>
                  </a:lnTo>
                  <a:close/>
                  <a:moveTo>
                    <a:pt x="1429766" y="0"/>
                  </a:moveTo>
                  <a:lnTo>
                    <a:pt x="1505966" y="0"/>
                  </a:lnTo>
                  <a:lnTo>
                    <a:pt x="1505966" y="25400"/>
                  </a:lnTo>
                  <a:lnTo>
                    <a:pt x="1429766" y="25400"/>
                  </a:lnTo>
                  <a:close/>
                  <a:moveTo>
                    <a:pt x="1607566" y="0"/>
                  </a:moveTo>
                  <a:lnTo>
                    <a:pt x="1683766" y="0"/>
                  </a:lnTo>
                  <a:lnTo>
                    <a:pt x="1683766" y="25400"/>
                  </a:lnTo>
                  <a:lnTo>
                    <a:pt x="1607566" y="25400"/>
                  </a:lnTo>
                  <a:close/>
                  <a:moveTo>
                    <a:pt x="1785366" y="0"/>
                  </a:moveTo>
                  <a:lnTo>
                    <a:pt x="1861566" y="0"/>
                  </a:lnTo>
                  <a:lnTo>
                    <a:pt x="1861566" y="25400"/>
                  </a:lnTo>
                  <a:lnTo>
                    <a:pt x="1785366" y="25400"/>
                  </a:lnTo>
                  <a:close/>
                  <a:moveTo>
                    <a:pt x="1963166" y="0"/>
                  </a:moveTo>
                  <a:lnTo>
                    <a:pt x="2039366" y="0"/>
                  </a:lnTo>
                  <a:lnTo>
                    <a:pt x="2039366" y="25400"/>
                  </a:lnTo>
                  <a:lnTo>
                    <a:pt x="1963166" y="25400"/>
                  </a:lnTo>
                  <a:close/>
                  <a:moveTo>
                    <a:pt x="2140966" y="0"/>
                  </a:moveTo>
                  <a:lnTo>
                    <a:pt x="2217166" y="0"/>
                  </a:lnTo>
                  <a:lnTo>
                    <a:pt x="2217166" y="25400"/>
                  </a:lnTo>
                  <a:lnTo>
                    <a:pt x="2140966" y="25400"/>
                  </a:lnTo>
                  <a:close/>
                  <a:moveTo>
                    <a:pt x="2318766" y="25400"/>
                  </a:moveTo>
                  <a:lnTo>
                    <a:pt x="2394966" y="25400"/>
                  </a:lnTo>
                  <a:lnTo>
                    <a:pt x="2318766" y="25400"/>
                  </a:lnTo>
                  <a:close/>
                  <a:moveTo>
                    <a:pt x="2496566" y="25400"/>
                  </a:moveTo>
                  <a:lnTo>
                    <a:pt x="2572766" y="25400"/>
                  </a:lnTo>
                  <a:lnTo>
                    <a:pt x="2496566" y="25400"/>
                  </a:lnTo>
                  <a:close/>
                  <a:moveTo>
                    <a:pt x="2674366" y="25400"/>
                  </a:moveTo>
                  <a:lnTo>
                    <a:pt x="2750566" y="25400"/>
                  </a:lnTo>
                  <a:lnTo>
                    <a:pt x="2674366" y="25400"/>
                  </a:lnTo>
                  <a:close/>
                  <a:moveTo>
                    <a:pt x="2852166" y="25400"/>
                  </a:moveTo>
                  <a:lnTo>
                    <a:pt x="2928366" y="25400"/>
                  </a:lnTo>
                  <a:lnTo>
                    <a:pt x="2852166" y="25400"/>
                  </a:lnTo>
                  <a:close/>
                  <a:moveTo>
                    <a:pt x="3029966" y="25400"/>
                  </a:moveTo>
                  <a:lnTo>
                    <a:pt x="3106166" y="25400"/>
                  </a:lnTo>
                  <a:lnTo>
                    <a:pt x="3029966" y="25400"/>
                  </a:lnTo>
                  <a:close/>
                  <a:moveTo>
                    <a:pt x="3207766" y="25400"/>
                  </a:moveTo>
                  <a:lnTo>
                    <a:pt x="3283966" y="25400"/>
                  </a:lnTo>
                  <a:lnTo>
                    <a:pt x="3207766" y="25400"/>
                  </a:lnTo>
                  <a:close/>
                  <a:moveTo>
                    <a:pt x="3385566" y="25400"/>
                  </a:moveTo>
                  <a:lnTo>
                    <a:pt x="3461766" y="25400"/>
                  </a:lnTo>
                  <a:lnTo>
                    <a:pt x="3385566" y="25400"/>
                  </a:lnTo>
                  <a:close/>
                  <a:moveTo>
                    <a:pt x="3504057" y="110109"/>
                  </a:moveTo>
                  <a:lnTo>
                    <a:pt x="3504057" y="186309"/>
                  </a:lnTo>
                  <a:lnTo>
                    <a:pt x="3478657" y="186309"/>
                  </a:lnTo>
                  <a:lnTo>
                    <a:pt x="3478657" y="110109"/>
                  </a:lnTo>
                  <a:close/>
                  <a:moveTo>
                    <a:pt x="3478657" y="287909"/>
                  </a:moveTo>
                  <a:lnTo>
                    <a:pt x="3478657" y="364109"/>
                  </a:lnTo>
                  <a:lnTo>
                    <a:pt x="3453257" y="364109"/>
                  </a:lnTo>
                  <a:lnTo>
                    <a:pt x="3453257" y="287909"/>
                  </a:lnTo>
                  <a:close/>
                  <a:moveTo>
                    <a:pt x="3453257" y="465709"/>
                  </a:moveTo>
                  <a:lnTo>
                    <a:pt x="3453257" y="541909"/>
                  </a:lnTo>
                  <a:lnTo>
                    <a:pt x="3427857" y="541909"/>
                  </a:lnTo>
                  <a:lnTo>
                    <a:pt x="3427857" y="465709"/>
                  </a:lnTo>
                  <a:close/>
                  <a:moveTo>
                    <a:pt x="3427857" y="643509"/>
                  </a:moveTo>
                  <a:lnTo>
                    <a:pt x="3427857" y="719709"/>
                  </a:lnTo>
                  <a:lnTo>
                    <a:pt x="3402457" y="719709"/>
                  </a:lnTo>
                  <a:lnTo>
                    <a:pt x="3402457" y="643509"/>
                  </a:lnTo>
                  <a:close/>
                  <a:moveTo>
                    <a:pt x="3402457" y="821309"/>
                  </a:moveTo>
                  <a:lnTo>
                    <a:pt x="3402457" y="897509"/>
                  </a:lnTo>
                  <a:lnTo>
                    <a:pt x="3377057" y="897509"/>
                  </a:lnTo>
                  <a:lnTo>
                    <a:pt x="3377057" y="821309"/>
                  </a:lnTo>
                  <a:close/>
                  <a:moveTo>
                    <a:pt x="3377057" y="999109"/>
                  </a:moveTo>
                  <a:lnTo>
                    <a:pt x="3377057" y="1075309"/>
                  </a:lnTo>
                  <a:lnTo>
                    <a:pt x="3351657" y="1075309"/>
                  </a:lnTo>
                  <a:lnTo>
                    <a:pt x="3351657" y="999109"/>
                  </a:lnTo>
                  <a:close/>
                  <a:moveTo>
                    <a:pt x="3351657" y="1176909"/>
                  </a:moveTo>
                  <a:lnTo>
                    <a:pt x="3351657" y="1253109"/>
                  </a:lnTo>
                  <a:lnTo>
                    <a:pt x="3326257" y="1253109"/>
                  </a:lnTo>
                  <a:lnTo>
                    <a:pt x="3326257" y="1176909"/>
                  </a:lnTo>
                  <a:close/>
                  <a:moveTo>
                    <a:pt x="3326257" y="1354709"/>
                  </a:moveTo>
                  <a:lnTo>
                    <a:pt x="3326257" y="1430909"/>
                  </a:lnTo>
                  <a:lnTo>
                    <a:pt x="3300857" y="1430909"/>
                  </a:lnTo>
                  <a:lnTo>
                    <a:pt x="3300857" y="1354709"/>
                  </a:lnTo>
                  <a:close/>
                  <a:moveTo>
                    <a:pt x="3300857" y="1532509"/>
                  </a:moveTo>
                  <a:lnTo>
                    <a:pt x="3300857" y="1608709"/>
                  </a:lnTo>
                  <a:lnTo>
                    <a:pt x="3275457" y="1608709"/>
                  </a:lnTo>
                  <a:lnTo>
                    <a:pt x="3275457" y="1532509"/>
                  </a:lnTo>
                  <a:close/>
                  <a:moveTo>
                    <a:pt x="3275457" y="1710309"/>
                  </a:moveTo>
                  <a:lnTo>
                    <a:pt x="3275457" y="1786509"/>
                  </a:lnTo>
                  <a:lnTo>
                    <a:pt x="3250057" y="1786509"/>
                  </a:lnTo>
                  <a:lnTo>
                    <a:pt x="3250057" y="1710309"/>
                  </a:lnTo>
                  <a:close/>
                  <a:moveTo>
                    <a:pt x="3250057" y="1888109"/>
                  </a:moveTo>
                  <a:lnTo>
                    <a:pt x="3250057" y="1964309"/>
                  </a:lnTo>
                  <a:lnTo>
                    <a:pt x="3224657" y="1964309"/>
                  </a:lnTo>
                  <a:lnTo>
                    <a:pt x="3224657" y="1888109"/>
                  </a:lnTo>
                  <a:close/>
                  <a:moveTo>
                    <a:pt x="3224657" y="2065909"/>
                  </a:moveTo>
                  <a:lnTo>
                    <a:pt x="3224657" y="2142109"/>
                  </a:lnTo>
                  <a:lnTo>
                    <a:pt x="3199257" y="2142109"/>
                  </a:lnTo>
                  <a:lnTo>
                    <a:pt x="3199257" y="2065909"/>
                  </a:lnTo>
                  <a:close/>
                  <a:moveTo>
                    <a:pt x="3199257" y="2243709"/>
                  </a:moveTo>
                  <a:lnTo>
                    <a:pt x="3199257" y="2319909"/>
                  </a:lnTo>
                  <a:lnTo>
                    <a:pt x="3173857" y="2319909"/>
                  </a:lnTo>
                  <a:lnTo>
                    <a:pt x="3173857" y="2243709"/>
                  </a:lnTo>
                  <a:close/>
                  <a:moveTo>
                    <a:pt x="3173857" y="2421509"/>
                  </a:moveTo>
                  <a:lnTo>
                    <a:pt x="3173857" y="2497709"/>
                  </a:lnTo>
                  <a:lnTo>
                    <a:pt x="3148457" y="2497709"/>
                  </a:lnTo>
                  <a:lnTo>
                    <a:pt x="3148457" y="2421509"/>
                  </a:lnTo>
                  <a:close/>
                  <a:moveTo>
                    <a:pt x="3148457" y="2599309"/>
                  </a:moveTo>
                  <a:lnTo>
                    <a:pt x="3148457" y="2675509"/>
                  </a:lnTo>
                  <a:lnTo>
                    <a:pt x="3123057" y="2675509"/>
                  </a:lnTo>
                  <a:lnTo>
                    <a:pt x="3123057" y="2599309"/>
                  </a:lnTo>
                  <a:close/>
                  <a:moveTo>
                    <a:pt x="3123057" y="2777109"/>
                  </a:moveTo>
                  <a:lnTo>
                    <a:pt x="3123057" y="2853309"/>
                  </a:lnTo>
                  <a:lnTo>
                    <a:pt x="3097657" y="2853309"/>
                  </a:lnTo>
                  <a:lnTo>
                    <a:pt x="3097657" y="2777109"/>
                  </a:lnTo>
                  <a:close/>
                  <a:moveTo>
                    <a:pt x="3097657" y="2954909"/>
                  </a:moveTo>
                  <a:lnTo>
                    <a:pt x="3097657" y="3031109"/>
                  </a:lnTo>
                  <a:lnTo>
                    <a:pt x="3072257" y="3031109"/>
                  </a:lnTo>
                  <a:lnTo>
                    <a:pt x="3072257" y="2954909"/>
                  </a:lnTo>
                  <a:close/>
                  <a:moveTo>
                    <a:pt x="3072257" y="3132709"/>
                  </a:moveTo>
                  <a:lnTo>
                    <a:pt x="3072257" y="3208909"/>
                  </a:lnTo>
                  <a:lnTo>
                    <a:pt x="3046857" y="3208909"/>
                  </a:lnTo>
                  <a:lnTo>
                    <a:pt x="3046857" y="3132709"/>
                  </a:lnTo>
                  <a:close/>
                  <a:moveTo>
                    <a:pt x="3046857" y="3310509"/>
                  </a:moveTo>
                  <a:lnTo>
                    <a:pt x="3046857" y="3386709"/>
                  </a:lnTo>
                  <a:lnTo>
                    <a:pt x="3021457" y="3386709"/>
                  </a:lnTo>
                  <a:lnTo>
                    <a:pt x="3021457" y="3310509"/>
                  </a:lnTo>
                  <a:close/>
                  <a:moveTo>
                    <a:pt x="3021457" y="3488309"/>
                  </a:moveTo>
                  <a:lnTo>
                    <a:pt x="3021457" y="3564509"/>
                  </a:lnTo>
                  <a:lnTo>
                    <a:pt x="2996057" y="3564509"/>
                  </a:lnTo>
                  <a:lnTo>
                    <a:pt x="2996057" y="3488309"/>
                  </a:lnTo>
                  <a:close/>
                  <a:moveTo>
                    <a:pt x="2996057" y="3666109"/>
                  </a:moveTo>
                  <a:lnTo>
                    <a:pt x="2996057" y="3742309"/>
                  </a:lnTo>
                  <a:lnTo>
                    <a:pt x="2970657" y="3742309"/>
                  </a:lnTo>
                  <a:lnTo>
                    <a:pt x="2970657" y="3666109"/>
                  </a:lnTo>
                  <a:close/>
                  <a:moveTo>
                    <a:pt x="2970657" y="3843909"/>
                  </a:moveTo>
                  <a:lnTo>
                    <a:pt x="2970657" y="3920109"/>
                  </a:lnTo>
                  <a:lnTo>
                    <a:pt x="2945257" y="3920109"/>
                  </a:lnTo>
                  <a:lnTo>
                    <a:pt x="2945257" y="3843909"/>
                  </a:lnTo>
                  <a:close/>
                  <a:moveTo>
                    <a:pt x="2945257" y="4021709"/>
                  </a:moveTo>
                  <a:lnTo>
                    <a:pt x="2945257" y="4097909"/>
                  </a:lnTo>
                  <a:lnTo>
                    <a:pt x="2919857" y="4097909"/>
                  </a:lnTo>
                  <a:lnTo>
                    <a:pt x="2919857" y="4021709"/>
                  </a:lnTo>
                  <a:close/>
                  <a:moveTo>
                    <a:pt x="2919857" y="4199509"/>
                  </a:moveTo>
                  <a:lnTo>
                    <a:pt x="2919857" y="4275709"/>
                  </a:lnTo>
                  <a:lnTo>
                    <a:pt x="2894457" y="4275709"/>
                  </a:lnTo>
                  <a:lnTo>
                    <a:pt x="2894457" y="4199509"/>
                  </a:lnTo>
                  <a:close/>
                  <a:moveTo>
                    <a:pt x="2894457" y="4377309"/>
                  </a:moveTo>
                  <a:lnTo>
                    <a:pt x="2894457" y="4453509"/>
                  </a:lnTo>
                  <a:lnTo>
                    <a:pt x="2869057" y="4453509"/>
                  </a:lnTo>
                  <a:lnTo>
                    <a:pt x="2869057" y="4377309"/>
                  </a:lnTo>
                  <a:close/>
                  <a:moveTo>
                    <a:pt x="2869057" y="4555109"/>
                  </a:moveTo>
                  <a:lnTo>
                    <a:pt x="2869057" y="4631309"/>
                  </a:lnTo>
                  <a:lnTo>
                    <a:pt x="2843657" y="4631309"/>
                  </a:lnTo>
                  <a:lnTo>
                    <a:pt x="2843657" y="4555109"/>
                  </a:lnTo>
                  <a:close/>
                  <a:moveTo>
                    <a:pt x="2843657" y="4732909"/>
                  </a:moveTo>
                  <a:lnTo>
                    <a:pt x="2843657" y="4809109"/>
                  </a:lnTo>
                  <a:lnTo>
                    <a:pt x="2818257" y="4809109"/>
                  </a:lnTo>
                  <a:lnTo>
                    <a:pt x="2818257" y="4732909"/>
                  </a:lnTo>
                  <a:close/>
                  <a:moveTo>
                    <a:pt x="2818257" y="4910709"/>
                  </a:moveTo>
                  <a:lnTo>
                    <a:pt x="2818257" y="4986909"/>
                  </a:lnTo>
                  <a:lnTo>
                    <a:pt x="2792857" y="4986909"/>
                  </a:lnTo>
                  <a:lnTo>
                    <a:pt x="2792857" y="4910709"/>
                  </a:lnTo>
                  <a:close/>
                  <a:moveTo>
                    <a:pt x="2792857" y="5088509"/>
                  </a:moveTo>
                  <a:lnTo>
                    <a:pt x="2792857" y="5164709"/>
                  </a:lnTo>
                  <a:lnTo>
                    <a:pt x="2767457" y="5164709"/>
                  </a:lnTo>
                  <a:lnTo>
                    <a:pt x="2767457" y="5088509"/>
                  </a:lnTo>
                  <a:close/>
                  <a:moveTo>
                    <a:pt x="2767457" y="5266309"/>
                  </a:moveTo>
                  <a:lnTo>
                    <a:pt x="2767457" y="5342509"/>
                  </a:lnTo>
                  <a:lnTo>
                    <a:pt x="2742057" y="5342509"/>
                  </a:lnTo>
                  <a:lnTo>
                    <a:pt x="2742057" y="5266309"/>
                  </a:lnTo>
                  <a:close/>
                  <a:moveTo>
                    <a:pt x="2742057" y="5444109"/>
                  </a:moveTo>
                  <a:lnTo>
                    <a:pt x="2742057" y="5520309"/>
                  </a:lnTo>
                  <a:lnTo>
                    <a:pt x="2716657" y="5520309"/>
                  </a:lnTo>
                  <a:lnTo>
                    <a:pt x="2716657" y="5444109"/>
                  </a:lnTo>
                  <a:close/>
                  <a:moveTo>
                    <a:pt x="2716657" y="5621909"/>
                  </a:moveTo>
                  <a:lnTo>
                    <a:pt x="2716657" y="5698109"/>
                  </a:lnTo>
                  <a:lnTo>
                    <a:pt x="2691257" y="5698109"/>
                  </a:lnTo>
                  <a:lnTo>
                    <a:pt x="2691257" y="5621909"/>
                  </a:lnTo>
                  <a:close/>
                  <a:moveTo>
                    <a:pt x="2691257" y="5799709"/>
                  </a:moveTo>
                  <a:lnTo>
                    <a:pt x="2691257" y="5875909"/>
                  </a:lnTo>
                  <a:lnTo>
                    <a:pt x="2665857" y="5875909"/>
                  </a:lnTo>
                  <a:lnTo>
                    <a:pt x="2665857" y="5799709"/>
                  </a:lnTo>
                  <a:close/>
                  <a:moveTo>
                    <a:pt x="2665857" y="5977509"/>
                  </a:moveTo>
                  <a:lnTo>
                    <a:pt x="2665857" y="6053709"/>
                  </a:lnTo>
                  <a:lnTo>
                    <a:pt x="2640457" y="6053709"/>
                  </a:lnTo>
                  <a:lnTo>
                    <a:pt x="2640457" y="5977509"/>
                  </a:lnTo>
                  <a:close/>
                  <a:moveTo>
                    <a:pt x="2640457" y="6155309"/>
                  </a:moveTo>
                  <a:lnTo>
                    <a:pt x="2640457" y="6231509"/>
                  </a:lnTo>
                  <a:lnTo>
                    <a:pt x="2615057" y="6231509"/>
                  </a:lnTo>
                  <a:lnTo>
                    <a:pt x="2615057" y="6155309"/>
                  </a:lnTo>
                  <a:close/>
                  <a:moveTo>
                    <a:pt x="2615057" y="6333109"/>
                  </a:moveTo>
                  <a:lnTo>
                    <a:pt x="2615057" y="6409309"/>
                  </a:lnTo>
                  <a:lnTo>
                    <a:pt x="2589657" y="6409309"/>
                  </a:lnTo>
                  <a:lnTo>
                    <a:pt x="2589657" y="6333109"/>
                  </a:lnTo>
                  <a:close/>
                  <a:moveTo>
                    <a:pt x="2589657" y="6510909"/>
                  </a:moveTo>
                  <a:lnTo>
                    <a:pt x="2589657" y="6587109"/>
                  </a:lnTo>
                  <a:lnTo>
                    <a:pt x="2564257" y="6587109"/>
                  </a:lnTo>
                  <a:lnTo>
                    <a:pt x="2564257" y="6510909"/>
                  </a:lnTo>
                  <a:close/>
                  <a:moveTo>
                    <a:pt x="2489200" y="6639052"/>
                  </a:moveTo>
                  <a:lnTo>
                    <a:pt x="2413000" y="6639052"/>
                  </a:lnTo>
                  <a:lnTo>
                    <a:pt x="2413000" y="6613652"/>
                  </a:lnTo>
                  <a:lnTo>
                    <a:pt x="2489200" y="6613652"/>
                  </a:lnTo>
                  <a:close/>
                  <a:moveTo>
                    <a:pt x="2311400" y="6613652"/>
                  </a:moveTo>
                  <a:lnTo>
                    <a:pt x="2235200" y="6613652"/>
                  </a:lnTo>
                  <a:lnTo>
                    <a:pt x="2235200" y="6588252"/>
                  </a:lnTo>
                  <a:lnTo>
                    <a:pt x="2311400" y="6588252"/>
                  </a:lnTo>
                  <a:close/>
                  <a:moveTo>
                    <a:pt x="2133600" y="6588252"/>
                  </a:moveTo>
                  <a:lnTo>
                    <a:pt x="2057400" y="6588252"/>
                  </a:lnTo>
                  <a:lnTo>
                    <a:pt x="2057400" y="6562852"/>
                  </a:lnTo>
                  <a:lnTo>
                    <a:pt x="2133600" y="6562852"/>
                  </a:lnTo>
                  <a:close/>
                  <a:moveTo>
                    <a:pt x="1955800" y="6562852"/>
                  </a:moveTo>
                  <a:lnTo>
                    <a:pt x="1879600" y="6562852"/>
                  </a:lnTo>
                  <a:lnTo>
                    <a:pt x="1879600" y="6537452"/>
                  </a:lnTo>
                  <a:lnTo>
                    <a:pt x="1955800" y="6537452"/>
                  </a:lnTo>
                  <a:close/>
                  <a:moveTo>
                    <a:pt x="1778000" y="6537452"/>
                  </a:moveTo>
                  <a:lnTo>
                    <a:pt x="1701800" y="6537452"/>
                  </a:lnTo>
                  <a:lnTo>
                    <a:pt x="1701800" y="6512052"/>
                  </a:lnTo>
                  <a:lnTo>
                    <a:pt x="1778000" y="6512052"/>
                  </a:lnTo>
                  <a:close/>
                  <a:moveTo>
                    <a:pt x="1600200" y="6512052"/>
                  </a:moveTo>
                  <a:lnTo>
                    <a:pt x="1524000" y="6512052"/>
                  </a:lnTo>
                  <a:lnTo>
                    <a:pt x="1524000" y="6486652"/>
                  </a:lnTo>
                  <a:lnTo>
                    <a:pt x="1600200" y="6486652"/>
                  </a:lnTo>
                  <a:close/>
                  <a:moveTo>
                    <a:pt x="1422400" y="6486652"/>
                  </a:moveTo>
                  <a:lnTo>
                    <a:pt x="1346200" y="6486652"/>
                  </a:lnTo>
                  <a:lnTo>
                    <a:pt x="1346200" y="6461252"/>
                  </a:lnTo>
                  <a:lnTo>
                    <a:pt x="1422400" y="6461252"/>
                  </a:lnTo>
                  <a:close/>
                  <a:moveTo>
                    <a:pt x="1244600" y="6461252"/>
                  </a:moveTo>
                  <a:lnTo>
                    <a:pt x="1168400" y="6461252"/>
                  </a:lnTo>
                  <a:lnTo>
                    <a:pt x="1168400" y="6435852"/>
                  </a:lnTo>
                  <a:lnTo>
                    <a:pt x="1244600" y="6435852"/>
                  </a:lnTo>
                  <a:close/>
                  <a:moveTo>
                    <a:pt x="1066800" y="6435852"/>
                  </a:moveTo>
                  <a:lnTo>
                    <a:pt x="990600" y="6435852"/>
                  </a:lnTo>
                  <a:lnTo>
                    <a:pt x="990600" y="6410452"/>
                  </a:lnTo>
                  <a:lnTo>
                    <a:pt x="1066800" y="6410452"/>
                  </a:lnTo>
                  <a:close/>
                  <a:moveTo>
                    <a:pt x="889000" y="6410452"/>
                  </a:moveTo>
                  <a:lnTo>
                    <a:pt x="812800" y="6410452"/>
                  </a:lnTo>
                  <a:lnTo>
                    <a:pt x="812800" y="6385052"/>
                  </a:lnTo>
                  <a:lnTo>
                    <a:pt x="889000" y="6385052"/>
                  </a:lnTo>
                  <a:close/>
                  <a:moveTo>
                    <a:pt x="711200" y="6385052"/>
                  </a:moveTo>
                  <a:lnTo>
                    <a:pt x="635000" y="6385052"/>
                  </a:lnTo>
                  <a:lnTo>
                    <a:pt x="635000" y="6359652"/>
                  </a:lnTo>
                  <a:lnTo>
                    <a:pt x="711200" y="6359652"/>
                  </a:lnTo>
                  <a:close/>
                  <a:moveTo>
                    <a:pt x="533400" y="6359652"/>
                  </a:moveTo>
                  <a:lnTo>
                    <a:pt x="457200" y="6359652"/>
                  </a:lnTo>
                  <a:lnTo>
                    <a:pt x="457200" y="6334252"/>
                  </a:lnTo>
                  <a:lnTo>
                    <a:pt x="533400" y="6334252"/>
                  </a:lnTo>
                  <a:close/>
                  <a:moveTo>
                    <a:pt x="355600" y="6334252"/>
                  </a:moveTo>
                  <a:lnTo>
                    <a:pt x="279400" y="6334252"/>
                  </a:lnTo>
                  <a:lnTo>
                    <a:pt x="279400" y="6308852"/>
                  </a:lnTo>
                  <a:lnTo>
                    <a:pt x="355600" y="6308852"/>
                  </a:lnTo>
                  <a:close/>
                  <a:moveTo>
                    <a:pt x="177800" y="6308852"/>
                  </a:moveTo>
                  <a:lnTo>
                    <a:pt x="101600" y="6308852"/>
                  </a:lnTo>
                  <a:lnTo>
                    <a:pt x="101600" y="6283452"/>
                  </a:lnTo>
                  <a:lnTo>
                    <a:pt x="177800" y="6283452"/>
                  </a:lnTo>
                  <a:close/>
                  <a:moveTo>
                    <a:pt x="0" y="6283452"/>
                  </a:moveTo>
                  <a:lnTo>
                    <a:pt x="896366" y="6283452"/>
                  </a:lnTo>
                  <a:cubicBezTo>
                    <a:pt x="889381" y="6283452"/>
                    <a:pt x="883666" y="6277737"/>
                    <a:pt x="883666" y="6270752"/>
                  </a:cubicBezTo>
                  <a:lnTo>
                    <a:pt x="883666" y="6237986"/>
                  </a:lnTo>
                  <a:lnTo>
                    <a:pt x="909066" y="6237986"/>
                  </a:lnTo>
                  <a:lnTo>
                    <a:pt x="909066" y="6270752"/>
                  </a:lnTo>
                  <a:lnTo>
                    <a:pt x="896366" y="6270752"/>
                  </a:lnTo>
                  <a:lnTo>
                    <a:pt x="896366" y="6258052"/>
                  </a:lnTo>
                  <a:lnTo>
                    <a:pt x="939800" y="6258052"/>
                  </a:lnTo>
                  <a:close/>
                  <a:moveTo>
                    <a:pt x="883666" y="6466713"/>
                  </a:moveTo>
                  <a:lnTo>
                    <a:pt x="883666" y="6390513"/>
                  </a:lnTo>
                  <a:lnTo>
                    <a:pt x="909066" y="6390513"/>
                  </a:lnTo>
                  <a:lnTo>
                    <a:pt x="909066" y="6466713"/>
                  </a:lnTo>
                  <a:close/>
                  <a:moveTo>
                    <a:pt x="909066" y="6288913"/>
                  </a:moveTo>
                  <a:lnTo>
                    <a:pt x="909066" y="6212713"/>
                  </a:lnTo>
                  <a:lnTo>
                    <a:pt x="909066" y="6288913"/>
                  </a:lnTo>
                  <a:close/>
                  <a:moveTo>
                    <a:pt x="909066" y="6111113"/>
                  </a:moveTo>
                  <a:lnTo>
                    <a:pt x="909066" y="6034913"/>
                  </a:lnTo>
                  <a:lnTo>
                    <a:pt x="909066" y="6111113"/>
                  </a:lnTo>
                  <a:close/>
                  <a:moveTo>
                    <a:pt x="909066" y="5933313"/>
                  </a:moveTo>
                  <a:lnTo>
                    <a:pt x="909066" y="5857113"/>
                  </a:lnTo>
                  <a:lnTo>
                    <a:pt x="909066" y="5933313"/>
                  </a:lnTo>
                  <a:close/>
                  <a:moveTo>
                    <a:pt x="909066" y="5755513"/>
                  </a:moveTo>
                  <a:lnTo>
                    <a:pt x="909066" y="5679313"/>
                  </a:lnTo>
                  <a:lnTo>
                    <a:pt x="909066" y="5755513"/>
                  </a:lnTo>
                  <a:close/>
                  <a:moveTo>
                    <a:pt x="909066" y="5577713"/>
                  </a:moveTo>
                  <a:lnTo>
                    <a:pt x="909066" y="5501513"/>
                  </a:lnTo>
                  <a:lnTo>
                    <a:pt x="909066" y="5577713"/>
                  </a:lnTo>
                  <a:close/>
                  <a:moveTo>
                    <a:pt x="909066" y="5399913"/>
                  </a:moveTo>
                  <a:lnTo>
                    <a:pt x="909066" y="5323713"/>
                  </a:lnTo>
                  <a:lnTo>
                    <a:pt x="909066" y="5399913"/>
                  </a:lnTo>
                  <a:close/>
                  <a:moveTo>
                    <a:pt x="909066" y="5222113"/>
                  </a:moveTo>
                  <a:lnTo>
                    <a:pt x="909066" y="5145913"/>
                  </a:lnTo>
                  <a:lnTo>
                    <a:pt x="909066" y="5222113"/>
                  </a:lnTo>
                  <a:close/>
                  <a:moveTo>
                    <a:pt x="909066" y="5044313"/>
                  </a:moveTo>
                  <a:lnTo>
                    <a:pt x="909066" y="4968113"/>
                  </a:lnTo>
                  <a:lnTo>
                    <a:pt x="909066" y="5044313"/>
                  </a:lnTo>
                  <a:close/>
                  <a:moveTo>
                    <a:pt x="909066" y="4866513"/>
                  </a:moveTo>
                  <a:lnTo>
                    <a:pt x="909066" y="4790313"/>
                  </a:lnTo>
                  <a:lnTo>
                    <a:pt x="909066" y="4866513"/>
                  </a:lnTo>
                  <a:close/>
                  <a:moveTo>
                    <a:pt x="909066" y="4688713"/>
                  </a:moveTo>
                  <a:lnTo>
                    <a:pt x="909066" y="4612513"/>
                  </a:lnTo>
                  <a:lnTo>
                    <a:pt x="909066" y="4688713"/>
                  </a:lnTo>
                  <a:close/>
                  <a:moveTo>
                    <a:pt x="909066" y="4510913"/>
                  </a:moveTo>
                  <a:lnTo>
                    <a:pt x="909066" y="4434713"/>
                  </a:lnTo>
                  <a:lnTo>
                    <a:pt x="909066" y="4510913"/>
                  </a:lnTo>
                  <a:close/>
                  <a:moveTo>
                    <a:pt x="909066" y="4333113"/>
                  </a:moveTo>
                  <a:lnTo>
                    <a:pt x="909066" y="4256913"/>
                  </a:lnTo>
                  <a:lnTo>
                    <a:pt x="909066" y="4333113"/>
                  </a:lnTo>
                  <a:close/>
                  <a:moveTo>
                    <a:pt x="909066" y="4155313"/>
                  </a:moveTo>
                  <a:lnTo>
                    <a:pt x="909066" y="4079113"/>
                  </a:lnTo>
                  <a:lnTo>
                    <a:pt x="909066" y="4155313"/>
                  </a:lnTo>
                  <a:close/>
                  <a:moveTo>
                    <a:pt x="909066" y="3977513"/>
                  </a:moveTo>
                  <a:lnTo>
                    <a:pt x="909066" y="3901313"/>
                  </a:lnTo>
                  <a:lnTo>
                    <a:pt x="909066" y="3977513"/>
                  </a:lnTo>
                  <a:close/>
                  <a:moveTo>
                    <a:pt x="909066" y="3799713"/>
                  </a:moveTo>
                  <a:lnTo>
                    <a:pt x="909066" y="3723513"/>
                  </a:lnTo>
                  <a:lnTo>
                    <a:pt x="909066" y="3799713"/>
                  </a:lnTo>
                  <a:close/>
                  <a:moveTo>
                    <a:pt x="909066" y="3621913"/>
                  </a:moveTo>
                  <a:lnTo>
                    <a:pt x="909066" y="3545713"/>
                  </a:lnTo>
                  <a:lnTo>
                    <a:pt x="909066" y="3621913"/>
                  </a:lnTo>
                  <a:close/>
                  <a:moveTo>
                    <a:pt x="909066" y="3444113"/>
                  </a:moveTo>
                  <a:lnTo>
                    <a:pt x="909066" y="3367913"/>
                  </a:lnTo>
                  <a:lnTo>
                    <a:pt x="909066" y="3444113"/>
                  </a:lnTo>
                  <a:close/>
                  <a:moveTo>
                    <a:pt x="909066" y="3266313"/>
                  </a:moveTo>
                  <a:lnTo>
                    <a:pt x="909066" y="3190113"/>
                  </a:lnTo>
                  <a:lnTo>
                    <a:pt x="909066" y="3266313"/>
                  </a:lnTo>
                  <a:close/>
                  <a:moveTo>
                    <a:pt x="909066" y="3088513"/>
                  </a:moveTo>
                  <a:lnTo>
                    <a:pt x="909066" y="3012313"/>
                  </a:lnTo>
                  <a:lnTo>
                    <a:pt x="909066" y="3088513"/>
                  </a:lnTo>
                  <a:close/>
                  <a:moveTo>
                    <a:pt x="909066" y="2910713"/>
                  </a:moveTo>
                  <a:lnTo>
                    <a:pt x="909066" y="2834513"/>
                  </a:lnTo>
                  <a:lnTo>
                    <a:pt x="909066" y="2910713"/>
                  </a:lnTo>
                  <a:close/>
                  <a:moveTo>
                    <a:pt x="909066" y="2732913"/>
                  </a:moveTo>
                  <a:lnTo>
                    <a:pt x="909066" y="2656713"/>
                  </a:lnTo>
                  <a:lnTo>
                    <a:pt x="909066" y="2732913"/>
                  </a:lnTo>
                  <a:close/>
                  <a:moveTo>
                    <a:pt x="909066" y="2555113"/>
                  </a:moveTo>
                  <a:lnTo>
                    <a:pt x="909066" y="2478913"/>
                  </a:lnTo>
                  <a:lnTo>
                    <a:pt x="909066" y="2555113"/>
                  </a:lnTo>
                  <a:close/>
                  <a:moveTo>
                    <a:pt x="909066" y="2377313"/>
                  </a:moveTo>
                  <a:lnTo>
                    <a:pt x="909066" y="2301113"/>
                  </a:lnTo>
                  <a:lnTo>
                    <a:pt x="909066" y="2377313"/>
                  </a:lnTo>
                  <a:close/>
                  <a:moveTo>
                    <a:pt x="909066" y="2199513"/>
                  </a:moveTo>
                  <a:lnTo>
                    <a:pt x="909066" y="2123313"/>
                  </a:lnTo>
                  <a:lnTo>
                    <a:pt x="909066" y="2199513"/>
                  </a:lnTo>
                  <a:close/>
                  <a:moveTo>
                    <a:pt x="909066" y="2021713"/>
                  </a:moveTo>
                  <a:lnTo>
                    <a:pt x="909066" y="1945513"/>
                  </a:lnTo>
                  <a:lnTo>
                    <a:pt x="909066" y="2021713"/>
                  </a:lnTo>
                  <a:close/>
                  <a:moveTo>
                    <a:pt x="909066" y="1843913"/>
                  </a:moveTo>
                  <a:lnTo>
                    <a:pt x="909066" y="1767713"/>
                  </a:lnTo>
                  <a:lnTo>
                    <a:pt x="909066" y="1843913"/>
                  </a:lnTo>
                  <a:close/>
                  <a:moveTo>
                    <a:pt x="909066" y="1666113"/>
                  </a:moveTo>
                  <a:lnTo>
                    <a:pt x="909066" y="1589913"/>
                  </a:lnTo>
                  <a:lnTo>
                    <a:pt x="909066" y="1666113"/>
                  </a:lnTo>
                  <a:close/>
                  <a:moveTo>
                    <a:pt x="909066" y="1488313"/>
                  </a:moveTo>
                  <a:lnTo>
                    <a:pt x="909066" y="1412113"/>
                  </a:lnTo>
                  <a:lnTo>
                    <a:pt x="909066" y="1488313"/>
                  </a:lnTo>
                  <a:close/>
                  <a:moveTo>
                    <a:pt x="909066" y="1310513"/>
                  </a:moveTo>
                  <a:lnTo>
                    <a:pt x="909066" y="1234313"/>
                  </a:lnTo>
                  <a:lnTo>
                    <a:pt x="909066" y="1310513"/>
                  </a:lnTo>
                  <a:close/>
                  <a:moveTo>
                    <a:pt x="909066" y="1132713"/>
                  </a:moveTo>
                  <a:lnTo>
                    <a:pt x="909066" y="1056513"/>
                  </a:lnTo>
                  <a:lnTo>
                    <a:pt x="909066" y="1132713"/>
                  </a:lnTo>
                  <a:close/>
                  <a:moveTo>
                    <a:pt x="909066" y="954913"/>
                  </a:moveTo>
                  <a:lnTo>
                    <a:pt x="909066" y="878713"/>
                  </a:lnTo>
                  <a:lnTo>
                    <a:pt x="909066" y="954913"/>
                  </a:lnTo>
                  <a:close/>
                  <a:moveTo>
                    <a:pt x="909066" y="777113"/>
                  </a:moveTo>
                  <a:lnTo>
                    <a:pt x="909066" y="700913"/>
                  </a:lnTo>
                  <a:lnTo>
                    <a:pt x="909066" y="777113"/>
                  </a:lnTo>
                  <a:close/>
                  <a:moveTo>
                    <a:pt x="909066" y="599313"/>
                  </a:moveTo>
                  <a:lnTo>
                    <a:pt x="909066" y="523113"/>
                  </a:lnTo>
                  <a:lnTo>
                    <a:pt x="909066" y="599313"/>
                  </a:lnTo>
                  <a:close/>
                  <a:moveTo>
                    <a:pt x="909066" y="421513"/>
                  </a:moveTo>
                  <a:lnTo>
                    <a:pt x="909066" y="345313"/>
                  </a:lnTo>
                  <a:lnTo>
                    <a:pt x="909066" y="421513"/>
                  </a:lnTo>
                  <a:close/>
                  <a:moveTo>
                    <a:pt x="909066" y="243713"/>
                  </a:moveTo>
                  <a:lnTo>
                    <a:pt x="909066" y="167513"/>
                  </a:lnTo>
                  <a:lnTo>
                    <a:pt x="909066" y="243713"/>
                  </a:lnTo>
                  <a:close/>
                  <a:moveTo>
                    <a:pt x="909066" y="65913"/>
                  </a:moveTo>
                  <a:lnTo>
                    <a:pt x="909066" y="12700"/>
                  </a:lnTo>
                  <a:cubicBezTo>
                    <a:pt x="883666" y="5715"/>
                    <a:pt x="889381" y="0"/>
                    <a:pt x="896366" y="0"/>
                  </a:cubicBezTo>
                  <a:lnTo>
                    <a:pt x="972566" y="0"/>
                  </a:lnTo>
                  <a:lnTo>
                    <a:pt x="972566" y="25400"/>
                  </a:lnTo>
                  <a:lnTo>
                    <a:pt x="896366" y="25400"/>
                  </a:lnTo>
                  <a:lnTo>
                    <a:pt x="896366" y="12700"/>
                  </a:lnTo>
                  <a:lnTo>
                    <a:pt x="909066" y="12700"/>
                  </a:lnTo>
                  <a:lnTo>
                    <a:pt x="909066" y="65913"/>
                  </a:lnTo>
                  <a:close/>
                </a:path>
              </a:pathLst>
            </a:custGeom>
            <a:solidFill>
              <a:srgbClr val="FFFFFF"/>
            </a:solidFill>
          </p:spPr>
        </p:sp>
      </p:grpSp>
      <p:sp>
        <p:nvSpPr>
          <p:cNvPr id="15" name="Freeform 15"/>
          <p:cNvSpPr/>
          <p:nvPr/>
        </p:nvSpPr>
        <p:spPr>
          <a:xfrm>
            <a:off x="9147634" y="1970045"/>
            <a:ext cx="8254476" cy="6659521"/>
          </a:xfrm>
          <a:custGeom>
            <a:avLst/>
            <a:gdLst/>
            <a:ahLst/>
            <a:cxnLst/>
            <a:rect l="l" t="t" r="r" b="b"/>
            <a:pathLst>
              <a:path w="8254476" h="6659521">
                <a:moveTo>
                  <a:pt x="0" y="0"/>
                </a:moveTo>
                <a:lnTo>
                  <a:pt x="8254476" y="0"/>
                </a:lnTo>
                <a:lnTo>
                  <a:pt x="8254476" y="6659521"/>
                </a:lnTo>
                <a:lnTo>
                  <a:pt x="0" y="6659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6" name="Group 16"/>
          <p:cNvGrpSpPr/>
          <p:nvPr/>
        </p:nvGrpSpPr>
        <p:grpSpPr>
          <a:xfrm>
            <a:off x="14495994" y="3357218"/>
            <a:ext cx="2246909" cy="548136"/>
            <a:chOff x="0" y="0"/>
            <a:chExt cx="2995879" cy="730848"/>
          </a:xfrm>
        </p:grpSpPr>
        <p:sp>
          <p:nvSpPr>
            <p:cNvPr id="17" name="Freeform 17"/>
            <p:cNvSpPr/>
            <p:nvPr/>
          </p:nvSpPr>
          <p:spPr>
            <a:xfrm>
              <a:off x="19050" y="19050"/>
              <a:ext cx="2961005" cy="695960"/>
            </a:xfrm>
            <a:custGeom>
              <a:avLst/>
              <a:gdLst/>
              <a:ahLst/>
              <a:cxnLst/>
              <a:rect l="l" t="t" r="r" b="b"/>
              <a:pathLst>
                <a:path w="2961005" h="695960">
                  <a:moveTo>
                    <a:pt x="0" y="347980"/>
                  </a:moveTo>
                  <a:cubicBezTo>
                    <a:pt x="0" y="155829"/>
                    <a:pt x="161671" y="0"/>
                    <a:pt x="361188" y="0"/>
                  </a:cubicBezTo>
                  <a:lnTo>
                    <a:pt x="2599817" y="0"/>
                  </a:lnTo>
                  <a:cubicBezTo>
                    <a:pt x="2799334" y="0"/>
                    <a:pt x="2961005" y="155829"/>
                    <a:pt x="2961005" y="347980"/>
                  </a:cubicBezTo>
                  <a:cubicBezTo>
                    <a:pt x="2961005" y="540131"/>
                    <a:pt x="2799334" y="695960"/>
                    <a:pt x="2599817" y="695960"/>
                  </a:cubicBezTo>
                  <a:lnTo>
                    <a:pt x="361188" y="695960"/>
                  </a:lnTo>
                  <a:cubicBezTo>
                    <a:pt x="161671" y="695960"/>
                    <a:pt x="0" y="540131"/>
                    <a:pt x="0" y="347980"/>
                  </a:cubicBezTo>
                  <a:close/>
                </a:path>
              </a:pathLst>
            </a:custGeom>
            <a:gradFill rotWithShape="1">
              <a:gsLst>
                <a:gs pos="0">
                  <a:srgbClr val="7C59ED">
                    <a:alpha val="100000"/>
                  </a:srgbClr>
                </a:gs>
                <a:gs pos="100000">
                  <a:srgbClr val="F46DBA">
                    <a:alpha val="100000"/>
                  </a:srgbClr>
                </a:gs>
              </a:gsLst>
              <a:lin ang="4577425"/>
            </a:gradFill>
          </p:spPr>
        </p:sp>
        <p:sp>
          <p:nvSpPr>
            <p:cNvPr id="18" name="TextBox 18"/>
            <p:cNvSpPr txBox="1"/>
            <p:nvPr/>
          </p:nvSpPr>
          <p:spPr>
            <a:xfrm>
              <a:off x="0" y="-19050"/>
              <a:ext cx="2995879" cy="749898"/>
            </a:xfrm>
            <a:prstGeom prst="rect">
              <a:avLst/>
            </a:prstGeom>
          </p:spPr>
          <p:txBody>
            <a:bodyPr lIns="50800" tIns="50800" rIns="50800" bIns="50800" rtlCol="0" anchor="ctr"/>
            <a:lstStyle/>
            <a:p>
              <a:pPr algn="ctr">
                <a:lnSpc>
                  <a:spcPts val="2160"/>
                </a:lnSpc>
              </a:pPr>
              <a:r>
                <a:rPr lang="en-US" sz="1800" b="1">
                  <a:solidFill>
                    <a:srgbClr val="000000"/>
                  </a:solidFill>
                  <a:latin typeface="Arimo Bold"/>
                  <a:ea typeface="Arimo Bold"/>
                  <a:cs typeface="Arimo Bold"/>
                  <a:sym typeface="Arimo Bold"/>
                </a:rPr>
                <a:t>Text generation</a:t>
              </a:r>
            </a:p>
          </p:txBody>
        </p:sp>
      </p:grpSp>
      <p:grpSp>
        <p:nvGrpSpPr>
          <p:cNvPr id="19" name="Group 19"/>
          <p:cNvGrpSpPr/>
          <p:nvPr/>
        </p:nvGrpSpPr>
        <p:grpSpPr>
          <a:xfrm>
            <a:off x="14495994" y="4139484"/>
            <a:ext cx="2246909" cy="548136"/>
            <a:chOff x="0" y="0"/>
            <a:chExt cx="2995879" cy="730848"/>
          </a:xfrm>
        </p:grpSpPr>
        <p:sp>
          <p:nvSpPr>
            <p:cNvPr id="20" name="Freeform 20"/>
            <p:cNvSpPr/>
            <p:nvPr/>
          </p:nvSpPr>
          <p:spPr>
            <a:xfrm>
              <a:off x="19050" y="19050"/>
              <a:ext cx="2961005" cy="695960"/>
            </a:xfrm>
            <a:custGeom>
              <a:avLst/>
              <a:gdLst/>
              <a:ahLst/>
              <a:cxnLst/>
              <a:rect l="l" t="t" r="r" b="b"/>
              <a:pathLst>
                <a:path w="2961005" h="695960">
                  <a:moveTo>
                    <a:pt x="0" y="347980"/>
                  </a:moveTo>
                  <a:cubicBezTo>
                    <a:pt x="0" y="155829"/>
                    <a:pt x="161671" y="0"/>
                    <a:pt x="361188" y="0"/>
                  </a:cubicBezTo>
                  <a:lnTo>
                    <a:pt x="2599817" y="0"/>
                  </a:lnTo>
                  <a:cubicBezTo>
                    <a:pt x="2799334" y="0"/>
                    <a:pt x="2961005" y="155829"/>
                    <a:pt x="2961005" y="347980"/>
                  </a:cubicBezTo>
                  <a:cubicBezTo>
                    <a:pt x="2961005" y="540131"/>
                    <a:pt x="2799334" y="695960"/>
                    <a:pt x="2599817" y="695960"/>
                  </a:cubicBezTo>
                  <a:lnTo>
                    <a:pt x="361188" y="695960"/>
                  </a:lnTo>
                  <a:cubicBezTo>
                    <a:pt x="161671" y="695960"/>
                    <a:pt x="0" y="540131"/>
                    <a:pt x="0" y="347980"/>
                  </a:cubicBezTo>
                  <a:close/>
                </a:path>
              </a:pathLst>
            </a:custGeom>
            <a:gradFill rotWithShape="1">
              <a:gsLst>
                <a:gs pos="0">
                  <a:srgbClr val="7C59ED">
                    <a:alpha val="100000"/>
                  </a:srgbClr>
                </a:gs>
                <a:gs pos="100000">
                  <a:srgbClr val="F46DBA">
                    <a:alpha val="100000"/>
                  </a:srgbClr>
                </a:gs>
              </a:gsLst>
              <a:lin ang="4577425"/>
            </a:gradFill>
          </p:spPr>
        </p:sp>
        <p:sp>
          <p:nvSpPr>
            <p:cNvPr id="21" name="TextBox 21"/>
            <p:cNvSpPr txBox="1"/>
            <p:nvPr/>
          </p:nvSpPr>
          <p:spPr>
            <a:xfrm>
              <a:off x="0" y="-19050"/>
              <a:ext cx="2995879" cy="749898"/>
            </a:xfrm>
            <a:prstGeom prst="rect">
              <a:avLst/>
            </a:prstGeom>
          </p:spPr>
          <p:txBody>
            <a:bodyPr lIns="50800" tIns="50800" rIns="50800" bIns="50800" rtlCol="0" anchor="ctr"/>
            <a:lstStyle/>
            <a:p>
              <a:pPr algn="ctr">
                <a:lnSpc>
                  <a:spcPts val="2160"/>
                </a:lnSpc>
              </a:pPr>
              <a:r>
                <a:rPr lang="en-US" sz="1800" b="1">
                  <a:solidFill>
                    <a:srgbClr val="000000"/>
                  </a:solidFill>
                  <a:latin typeface="Arimo Bold"/>
                  <a:ea typeface="Arimo Bold"/>
                  <a:cs typeface="Arimo Bold"/>
                  <a:sym typeface="Arimo Bold"/>
                </a:rPr>
                <a:t>Summarization</a:t>
              </a:r>
            </a:p>
          </p:txBody>
        </p:sp>
      </p:grpSp>
      <p:grpSp>
        <p:nvGrpSpPr>
          <p:cNvPr id="22" name="Group 22"/>
          <p:cNvGrpSpPr/>
          <p:nvPr/>
        </p:nvGrpSpPr>
        <p:grpSpPr>
          <a:xfrm>
            <a:off x="14495994" y="4921751"/>
            <a:ext cx="2246909" cy="548136"/>
            <a:chOff x="0" y="0"/>
            <a:chExt cx="2995879" cy="730848"/>
          </a:xfrm>
        </p:grpSpPr>
        <p:sp>
          <p:nvSpPr>
            <p:cNvPr id="23" name="Freeform 23"/>
            <p:cNvSpPr/>
            <p:nvPr/>
          </p:nvSpPr>
          <p:spPr>
            <a:xfrm>
              <a:off x="19050" y="19050"/>
              <a:ext cx="2961005" cy="695960"/>
            </a:xfrm>
            <a:custGeom>
              <a:avLst/>
              <a:gdLst/>
              <a:ahLst/>
              <a:cxnLst/>
              <a:rect l="l" t="t" r="r" b="b"/>
              <a:pathLst>
                <a:path w="2961005" h="695960">
                  <a:moveTo>
                    <a:pt x="0" y="347980"/>
                  </a:moveTo>
                  <a:cubicBezTo>
                    <a:pt x="0" y="155829"/>
                    <a:pt x="161671" y="0"/>
                    <a:pt x="361188" y="0"/>
                  </a:cubicBezTo>
                  <a:lnTo>
                    <a:pt x="2599817" y="0"/>
                  </a:lnTo>
                  <a:cubicBezTo>
                    <a:pt x="2799334" y="0"/>
                    <a:pt x="2961005" y="155829"/>
                    <a:pt x="2961005" y="347980"/>
                  </a:cubicBezTo>
                  <a:cubicBezTo>
                    <a:pt x="2961005" y="540131"/>
                    <a:pt x="2799334" y="695960"/>
                    <a:pt x="2599817" y="695960"/>
                  </a:cubicBezTo>
                  <a:lnTo>
                    <a:pt x="361188" y="695960"/>
                  </a:lnTo>
                  <a:cubicBezTo>
                    <a:pt x="161671" y="695960"/>
                    <a:pt x="0" y="540131"/>
                    <a:pt x="0" y="347980"/>
                  </a:cubicBezTo>
                  <a:close/>
                </a:path>
              </a:pathLst>
            </a:custGeom>
            <a:gradFill rotWithShape="1">
              <a:gsLst>
                <a:gs pos="0">
                  <a:srgbClr val="7C59ED">
                    <a:alpha val="100000"/>
                  </a:srgbClr>
                </a:gs>
                <a:gs pos="100000">
                  <a:srgbClr val="F46DBA">
                    <a:alpha val="100000"/>
                  </a:srgbClr>
                </a:gs>
              </a:gsLst>
              <a:lin ang="4577425"/>
            </a:gradFill>
          </p:spPr>
        </p:sp>
        <p:sp>
          <p:nvSpPr>
            <p:cNvPr id="24" name="TextBox 24"/>
            <p:cNvSpPr txBox="1"/>
            <p:nvPr/>
          </p:nvSpPr>
          <p:spPr>
            <a:xfrm>
              <a:off x="0" y="-19050"/>
              <a:ext cx="2995879" cy="749898"/>
            </a:xfrm>
            <a:prstGeom prst="rect">
              <a:avLst/>
            </a:prstGeom>
          </p:spPr>
          <p:txBody>
            <a:bodyPr lIns="50800" tIns="50800" rIns="50800" bIns="50800" rtlCol="0" anchor="ctr"/>
            <a:lstStyle/>
            <a:p>
              <a:pPr algn="ctr">
                <a:lnSpc>
                  <a:spcPts val="2160"/>
                </a:lnSpc>
              </a:pPr>
              <a:r>
                <a:rPr lang="en-US" sz="1800" b="1">
                  <a:solidFill>
                    <a:srgbClr val="000000"/>
                  </a:solidFill>
                  <a:latin typeface="Arimo Bold"/>
                  <a:ea typeface="Arimo Bold"/>
                  <a:cs typeface="Arimo Bold"/>
                  <a:sym typeface="Arimo Bold"/>
                </a:rPr>
                <a:t>Information extraction</a:t>
              </a:r>
            </a:p>
          </p:txBody>
        </p:sp>
      </p:grpSp>
      <p:grpSp>
        <p:nvGrpSpPr>
          <p:cNvPr id="25" name="Group 25"/>
          <p:cNvGrpSpPr/>
          <p:nvPr/>
        </p:nvGrpSpPr>
        <p:grpSpPr>
          <a:xfrm>
            <a:off x="14495994" y="5704016"/>
            <a:ext cx="2246909" cy="548136"/>
            <a:chOff x="0" y="0"/>
            <a:chExt cx="2995879" cy="730848"/>
          </a:xfrm>
        </p:grpSpPr>
        <p:sp>
          <p:nvSpPr>
            <p:cNvPr id="26" name="Freeform 26"/>
            <p:cNvSpPr/>
            <p:nvPr/>
          </p:nvSpPr>
          <p:spPr>
            <a:xfrm>
              <a:off x="19050" y="19050"/>
              <a:ext cx="2961005" cy="695960"/>
            </a:xfrm>
            <a:custGeom>
              <a:avLst/>
              <a:gdLst/>
              <a:ahLst/>
              <a:cxnLst/>
              <a:rect l="l" t="t" r="r" b="b"/>
              <a:pathLst>
                <a:path w="2961005" h="695960">
                  <a:moveTo>
                    <a:pt x="0" y="347980"/>
                  </a:moveTo>
                  <a:cubicBezTo>
                    <a:pt x="0" y="155829"/>
                    <a:pt x="161671" y="0"/>
                    <a:pt x="361188" y="0"/>
                  </a:cubicBezTo>
                  <a:lnTo>
                    <a:pt x="2599817" y="0"/>
                  </a:lnTo>
                  <a:cubicBezTo>
                    <a:pt x="2799334" y="0"/>
                    <a:pt x="2961005" y="155829"/>
                    <a:pt x="2961005" y="347980"/>
                  </a:cubicBezTo>
                  <a:cubicBezTo>
                    <a:pt x="2961005" y="540131"/>
                    <a:pt x="2799334" y="695960"/>
                    <a:pt x="2599817" y="695960"/>
                  </a:cubicBezTo>
                  <a:lnTo>
                    <a:pt x="361188" y="695960"/>
                  </a:lnTo>
                  <a:cubicBezTo>
                    <a:pt x="161671" y="695960"/>
                    <a:pt x="0" y="540131"/>
                    <a:pt x="0" y="347980"/>
                  </a:cubicBezTo>
                  <a:close/>
                </a:path>
              </a:pathLst>
            </a:custGeom>
            <a:gradFill rotWithShape="1">
              <a:gsLst>
                <a:gs pos="0">
                  <a:srgbClr val="7C59ED">
                    <a:alpha val="100000"/>
                  </a:srgbClr>
                </a:gs>
                <a:gs pos="100000">
                  <a:srgbClr val="F46DBA">
                    <a:alpha val="100000"/>
                  </a:srgbClr>
                </a:gs>
              </a:gsLst>
              <a:lin ang="4577425"/>
            </a:gradFill>
          </p:spPr>
        </p:sp>
        <p:sp>
          <p:nvSpPr>
            <p:cNvPr id="27" name="TextBox 27"/>
            <p:cNvSpPr txBox="1"/>
            <p:nvPr/>
          </p:nvSpPr>
          <p:spPr>
            <a:xfrm>
              <a:off x="0" y="-19050"/>
              <a:ext cx="2995879" cy="749898"/>
            </a:xfrm>
            <a:prstGeom prst="rect">
              <a:avLst/>
            </a:prstGeom>
          </p:spPr>
          <p:txBody>
            <a:bodyPr lIns="50800" tIns="50800" rIns="50800" bIns="50800" rtlCol="0" anchor="ctr"/>
            <a:lstStyle/>
            <a:p>
              <a:pPr algn="ctr">
                <a:lnSpc>
                  <a:spcPts val="2160"/>
                </a:lnSpc>
              </a:pPr>
              <a:r>
                <a:rPr lang="en-US" sz="1800" b="1">
                  <a:solidFill>
                    <a:srgbClr val="000000"/>
                  </a:solidFill>
                  <a:latin typeface="Arimo Bold"/>
                  <a:ea typeface="Arimo Bold"/>
                  <a:cs typeface="Arimo Bold"/>
                  <a:sym typeface="Arimo Bold"/>
                </a:rPr>
                <a:t>Q&amp;A</a:t>
              </a:r>
            </a:p>
          </p:txBody>
        </p:sp>
      </p:grpSp>
      <p:grpSp>
        <p:nvGrpSpPr>
          <p:cNvPr id="28" name="Group 28"/>
          <p:cNvGrpSpPr/>
          <p:nvPr/>
        </p:nvGrpSpPr>
        <p:grpSpPr>
          <a:xfrm>
            <a:off x="14495994" y="6486280"/>
            <a:ext cx="2246909" cy="548136"/>
            <a:chOff x="0" y="0"/>
            <a:chExt cx="2995879" cy="730848"/>
          </a:xfrm>
        </p:grpSpPr>
        <p:sp>
          <p:nvSpPr>
            <p:cNvPr id="29" name="Freeform 29"/>
            <p:cNvSpPr/>
            <p:nvPr/>
          </p:nvSpPr>
          <p:spPr>
            <a:xfrm>
              <a:off x="19050" y="19050"/>
              <a:ext cx="2961005" cy="695960"/>
            </a:xfrm>
            <a:custGeom>
              <a:avLst/>
              <a:gdLst/>
              <a:ahLst/>
              <a:cxnLst/>
              <a:rect l="l" t="t" r="r" b="b"/>
              <a:pathLst>
                <a:path w="2961005" h="695960">
                  <a:moveTo>
                    <a:pt x="0" y="347980"/>
                  </a:moveTo>
                  <a:cubicBezTo>
                    <a:pt x="0" y="155829"/>
                    <a:pt x="161671" y="0"/>
                    <a:pt x="361188" y="0"/>
                  </a:cubicBezTo>
                  <a:lnTo>
                    <a:pt x="2599817" y="0"/>
                  </a:lnTo>
                  <a:cubicBezTo>
                    <a:pt x="2799334" y="0"/>
                    <a:pt x="2961005" y="155829"/>
                    <a:pt x="2961005" y="347980"/>
                  </a:cubicBezTo>
                  <a:cubicBezTo>
                    <a:pt x="2961005" y="540131"/>
                    <a:pt x="2799334" y="695960"/>
                    <a:pt x="2599817" y="695960"/>
                  </a:cubicBezTo>
                  <a:lnTo>
                    <a:pt x="361188" y="695960"/>
                  </a:lnTo>
                  <a:cubicBezTo>
                    <a:pt x="161671" y="695960"/>
                    <a:pt x="0" y="540131"/>
                    <a:pt x="0" y="347980"/>
                  </a:cubicBezTo>
                  <a:close/>
                </a:path>
              </a:pathLst>
            </a:custGeom>
            <a:gradFill rotWithShape="1">
              <a:gsLst>
                <a:gs pos="0">
                  <a:srgbClr val="7C59ED">
                    <a:alpha val="100000"/>
                  </a:srgbClr>
                </a:gs>
                <a:gs pos="100000">
                  <a:srgbClr val="F46DBA">
                    <a:alpha val="100000"/>
                  </a:srgbClr>
                </a:gs>
              </a:gsLst>
              <a:lin ang="4577425"/>
            </a:gradFill>
          </p:spPr>
        </p:sp>
        <p:sp>
          <p:nvSpPr>
            <p:cNvPr id="30" name="TextBox 30"/>
            <p:cNvSpPr txBox="1"/>
            <p:nvPr/>
          </p:nvSpPr>
          <p:spPr>
            <a:xfrm>
              <a:off x="0" y="-19050"/>
              <a:ext cx="2995879" cy="749898"/>
            </a:xfrm>
            <a:prstGeom prst="rect">
              <a:avLst/>
            </a:prstGeom>
          </p:spPr>
          <p:txBody>
            <a:bodyPr lIns="50800" tIns="50800" rIns="50800" bIns="50800" rtlCol="0" anchor="ctr"/>
            <a:lstStyle/>
            <a:p>
              <a:pPr algn="ctr">
                <a:lnSpc>
                  <a:spcPts val="2160"/>
                </a:lnSpc>
              </a:pPr>
              <a:r>
                <a:rPr lang="en-US" sz="1800" b="1">
                  <a:solidFill>
                    <a:srgbClr val="000000"/>
                  </a:solidFill>
                  <a:latin typeface="Arimo Bold"/>
                  <a:ea typeface="Arimo Bold"/>
                  <a:cs typeface="Arimo Bold"/>
                  <a:sym typeface="Arimo Bold"/>
                </a:rPr>
                <a:t>Chatbot</a:t>
              </a:r>
            </a:p>
          </p:txBody>
        </p:sp>
      </p:grpSp>
      <p:grpSp>
        <p:nvGrpSpPr>
          <p:cNvPr id="31" name="Group 31"/>
          <p:cNvGrpSpPr/>
          <p:nvPr/>
        </p:nvGrpSpPr>
        <p:grpSpPr>
          <a:xfrm>
            <a:off x="10912752" y="7210041"/>
            <a:ext cx="1415175" cy="438582"/>
            <a:chOff x="0" y="0"/>
            <a:chExt cx="1886900" cy="584776"/>
          </a:xfrm>
        </p:grpSpPr>
        <p:sp>
          <p:nvSpPr>
            <p:cNvPr id="32" name="Freeform 32"/>
            <p:cNvSpPr/>
            <p:nvPr/>
          </p:nvSpPr>
          <p:spPr>
            <a:xfrm>
              <a:off x="0" y="0"/>
              <a:ext cx="1886900" cy="584776"/>
            </a:xfrm>
            <a:custGeom>
              <a:avLst/>
              <a:gdLst/>
              <a:ahLst/>
              <a:cxnLst/>
              <a:rect l="l" t="t" r="r" b="b"/>
              <a:pathLst>
                <a:path w="1886900" h="584776">
                  <a:moveTo>
                    <a:pt x="0" y="0"/>
                  </a:moveTo>
                  <a:lnTo>
                    <a:pt x="1886900" y="0"/>
                  </a:lnTo>
                  <a:lnTo>
                    <a:pt x="1886900" y="584776"/>
                  </a:lnTo>
                  <a:lnTo>
                    <a:pt x="0" y="584776"/>
                  </a:lnTo>
                  <a:close/>
                </a:path>
              </a:pathLst>
            </a:custGeom>
            <a:solidFill>
              <a:srgbClr val="000000">
                <a:alpha val="0"/>
              </a:srgbClr>
            </a:solidFill>
          </p:spPr>
        </p:sp>
        <p:sp>
          <p:nvSpPr>
            <p:cNvPr id="33" name="TextBox 33"/>
            <p:cNvSpPr txBox="1"/>
            <p:nvPr/>
          </p:nvSpPr>
          <p:spPr>
            <a:xfrm>
              <a:off x="0" y="-19050"/>
              <a:ext cx="1886900" cy="603826"/>
            </a:xfrm>
            <a:prstGeom prst="rect">
              <a:avLst/>
            </a:prstGeom>
          </p:spPr>
          <p:txBody>
            <a:bodyPr lIns="0" tIns="0" rIns="0" bIns="0" rtlCol="0" anchor="t"/>
            <a:lstStyle/>
            <a:p>
              <a:pPr algn="ctr">
                <a:lnSpc>
                  <a:spcPts val="2340"/>
                </a:lnSpc>
              </a:pPr>
              <a:r>
                <a:rPr lang="en-US" sz="1950" b="1">
                  <a:solidFill>
                    <a:srgbClr val="FFFFFF"/>
                  </a:solidFill>
                  <a:latin typeface="Arimo Bold"/>
                  <a:ea typeface="Arimo Bold"/>
                  <a:cs typeface="Arimo Bold"/>
                  <a:sym typeface="Arimo Bold"/>
                </a:rPr>
                <a:t>Pretrain</a:t>
              </a:r>
            </a:p>
          </p:txBody>
        </p:sp>
      </p:grpSp>
      <p:grpSp>
        <p:nvGrpSpPr>
          <p:cNvPr id="34" name="Group 34"/>
          <p:cNvGrpSpPr/>
          <p:nvPr/>
        </p:nvGrpSpPr>
        <p:grpSpPr>
          <a:xfrm>
            <a:off x="13198416" y="7210041"/>
            <a:ext cx="1520530" cy="404515"/>
            <a:chOff x="0" y="0"/>
            <a:chExt cx="2027373" cy="539353"/>
          </a:xfrm>
        </p:grpSpPr>
        <p:sp>
          <p:nvSpPr>
            <p:cNvPr id="35" name="Freeform 35"/>
            <p:cNvSpPr/>
            <p:nvPr/>
          </p:nvSpPr>
          <p:spPr>
            <a:xfrm>
              <a:off x="0" y="0"/>
              <a:ext cx="2027373" cy="539353"/>
            </a:xfrm>
            <a:custGeom>
              <a:avLst/>
              <a:gdLst/>
              <a:ahLst/>
              <a:cxnLst/>
              <a:rect l="l" t="t" r="r" b="b"/>
              <a:pathLst>
                <a:path w="2027373" h="539353">
                  <a:moveTo>
                    <a:pt x="0" y="0"/>
                  </a:moveTo>
                  <a:lnTo>
                    <a:pt x="2027373" y="0"/>
                  </a:lnTo>
                  <a:lnTo>
                    <a:pt x="2027373" y="539353"/>
                  </a:lnTo>
                  <a:lnTo>
                    <a:pt x="0" y="539353"/>
                  </a:lnTo>
                  <a:close/>
                </a:path>
              </a:pathLst>
            </a:custGeom>
            <a:solidFill>
              <a:srgbClr val="000000">
                <a:alpha val="0"/>
              </a:srgbClr>
            </a:solidFill>
          </p:spPr>
        </p:sp>
        <p:sp>
          <p:nvSpPr>
            <p:cNvPr id="36" name="TextBox 36"/>
            <p:cNvSpPr txBox="1"/>
            <p:nvPr/>
          </p:nvSpPr>
          <p:spPr>
            <a:xfrm>
              <a:off x="0" y="-19050"/>
              <a:ext cx="2027373" cy="558403"/>
            </a:xfrm>
            <a:prstGeom prst="rect">
              <a:avLst/>
            </a:prstGeom>
          </p:spPr>
          <p:txBody>
            <a:bodyPr lIns="0" tIns="0" rIns="0" bIns="0" rtlCol="0" anchor="t"/>
            <a:lstStyle/>
            <a:p>
              <a:pPr algn="ctr">
                <a:lnSpc>
                  <a:spcPts val="2340"/>
                </a:lnSpc>
              </a:pPr>
              <a:r>
                <a:rPr lang="en-US" sz="1950" b="1">
                  <a:solidFill>
                    <a:srgbClr val="FFFFFF"/>
                  </a:solidFill>
                  <a:latin typeface="Arimo Bold"/>
                  <a:ea typeface="Arimo Bold"/>
                  <a:cs typeface="Arimo Bold"/>
                  <a:sym typeface="Arimo Bold"/>
                </a:rPr>
                <a:t>Adapt </a:t>
              </a:r>
            </a:p>
          </p:txBody>
        </p:sp>
      </p:grpSp>
      <p:grpSp>
        <p:nvGrpSpPr>
          <p:cNvPr id="37" name="Group 37"/>
          <p:cNvGrpSpPr/>
          <p:nvPr/>
        </p:nvGrpSpPr>
        <p:grpSpPr>
          <a:xfrm>
            <a:off x="11371677" y="8462812"/>
            <a:ext cx="4179892" cy="347943"/>
            <a:chOff x="0" y="0"/>
            <a:chExt cx="5573189" cy="463924"/>
          </a:xfrm>
        </p:grpSpPr>
        <p:sp>
          <p:nvSpPr>
            <p:cNvPr id="38" name="Freeform 38"/>
            <p:cNvSpPr/>
            <p:nvPr/>
          </p:nvSpPr>
          <p:spPr>
            <a:xfrm>
              <a:off x="12700" y="12700"/>
              <a:ext cx="5549900" cy="440690"/>
            </a:xfrm>
            <a:custGeom>
              <a:avLst/>
              <a:gdLst/>
              <a:ahLst/>
              <a:cxnLst/>
              <a:rect l="l" t="t" r="r" b="b"/>
              <a:pathLst>
                <a:path w="5549900" h="440690">
                  <a:moveTo>
                    <a:pt x="0" y="0"/>
                  </a:moveTo>
                  <a:lnTo>
                    <a:pt x="5549900" y="0"/>
                  </a:lnTo>
                  <a:lnTo>
                    <a:pt x="5549900" y="440690"/>
                  </a:lnTo>
                  <a:lnTo>
                    <a:pt x="0" y="440690"/>
                  </a:lnTo>
                  <a:close/>
                </a:path>
              </a:pathLst>
            </a:custGeom>
            <a:solidFill>
              <a:srgbClr val="232F3E"/>
            </a:solidFill>
          </p:spPr>
        </p:sp>
        <p:sp>
          <p:nvSpPr>
            <p:cNvPr id="39" name="Freeform 39"/>
            <p:cNvSpPr/>
            <p:nvPr/>
          </p:nvSpPr>
          <p:spPr>
            <a:xfrm>
              <a:off x="0" y="0"/>
              <a:ext cx="5575300" cy="466090"/>
            </a:xfrm>
            <a:custGeom>
              <a:avLst/>
              <a:gdLst/>
              <a:ahLst/>
              <a:cxnLst/>
              <a:rect l="l" t="t" r="r" b="b"/>
              <a:pathLst>
                <a:path w="5575300" h="466090">
                  <a:moveTo>
                    <a:pt x="12700" y="0"/>
                  </a:moveTo>
                  <a:lnTo>
                    <a:pt x="5562600" y="0"/>
                  </a:lnTo>
                  <a:cubicBezTo>
                    <a:pt x="5569585" y="0"/>
                    <a:pt x="5575300" y="5715"/>
                    <a:pt x="5575300" y="12700"/>
                  </a:cubicBezTo>
                  <a:lnTo>
                    <a:pt x="5575300" y="453390"/>
                  </a:lnTo>
                  <a:cubicBezTo>
                    <a:pt x="5575300" y="460375"/>
                    <a:pt x="5569585" y="466090"/>
                    <a:pt x="5562600" y="466090"/>
                  </a:cubicBezTo>
                  <a:lnTo>
                    <a:pt x="12700" y="466090"/>
                  </a:lnTo>
                  <a:cubicBezTo>
                    <a:pt x="5715" y="466090"/>
                    <a:pt x="0" y="460375"/>
                    <a:pt x="0" y="453390"/>
                  </a:cubicBezTo>
                  <a:lnTo>
                    <a:pt x="0" y="12700"/>
                  </a:lnTo>
                  <a:cubicBezTo>
                    <a:pt x="0" y="5715"/>
                    <a:pt x="5715" y="0"/>
                    <a:pt x="12700" y="0"/>
                  </a:cubicBezTo>
                  <a:moveTo>
                    <a:pt x="12700" y="25400"/>
                  </a:moveTo>
                  <a:lnTo>
                    <a:pt x="12700" y="12700"/>
                  </a:lnTo>
                  <a:lnTo>
                    <a:pt x="25400" y="12700"/>
                  </a:lnTo>
                  <a:lnTo>
                    <a:pt x="25400" y="453390"/>
                  </a:lnTo>
                  <a:lnTo>
                    <a:pt x="12700" y="453390"/>
                  </a:lnTo>
                  <a:lnTo>
                    <a:pt x="12700" y="440690"/>
                  </a:lnTo>
                  <a:lnTo>
                    <a:pt x="5562600" y="440690"/>
                  </a:lnTo>
                  <a:lnTo>
                    <a:pt x="5562600" y="453390"/>
                  </a:lnTo>
                  <a:lnTo>
                    <a:pt x="5549900" y="453390"/>
                  </a:lnTo>
                  <a:lnTo>
                    <a:pt x="5549900" y="12700"/>
                  </a:lnTo>
                  <a:lnTo>
                    <a:pt x="5562600" y="12700"/>
                  </a:lnTo>
                  <a:lnTo>
                    <a:pt x="5562600" y="25400"/>
                  </a:lnTo>
                  <a:lnTo>
                    <a:pt x="12700" y="25400"/>
                  </a:lnTo>
                  <a:close/>
                </a:path>
              </a:pathLst>
            </a:custGeom>
            <a:solidFill>
              <a:srgbClr val="232F3E"/>
            </a:solidFill>
          </p:spPr>
        </p:sp>
      </p:grpSp>
      <p:grpSp>
        <p:nvGrpSpPr>
          <p:cNvPr id="40" name="Group 40"/>
          <p:cNvGrpSpPr/>
          <p:nvPr/>
        </p:nvGrpSpPr>
        <p:grpSpPr>
          <a:xfrm>
            <a:off x="9222021" y="8294430"/>
            <a:ext cx="8520147" cy="582849"/>
            <a:chOff x="0" y="0"/>
            <a:chExt cx="11360197" cy="777132"/>
          </a:xfrm>
        </p:grpSpPr>
        <p:sp>
          <p:nvSpPr>
            <p:cNvPr id="41" name="Freeform 41"/>
            <p:cNvSpPr/>
            <p:nvPr/>
          </p:nvSpPr>
          <p:spPr>
            <a:xfrm>
              <a:off x="0" y="0"/>
              <a:ext cx="11360197" cy="777132"/>
            </a:xfrm>
            <a:custGeom>
              <a:avLst/>
              <a:gdLst/>
              <a:ahLst/>
              <a:cxnLst/>
              <a:rect l="l" t="t" r="r" b="b"/>
              <a:pathLst>
                <a:path w="11360197" h="777132">
                  <a:moveTo>
                    <a:pt x="0" y="0"/>
                  </a:moveTo>
                  <a:lnTo>
                    <a:pt x="11360197" y="0"/>
                  </a:lnTo>
                  <a:lnTo>
                    <a:pt x="11360197" y="777132"/>
                  </a:lnTo>
                  <a:lnTo>
                    <a:pt x="0" y="777132"/>
                  </a:lnTo>
                  <a:close/>
                </a:path>
              </a:pathLst>
            </a:custGeom>
            <a:solidFill>
              <a:srgbClr val="000000">
                <a:alpha val="0"/>
              </a:srgbClr>
            </a:solidFill>
          </p:spPr>
        </p:sp>
        <p:sp>
          <p:nvSpPr>
            <p:cNvPr id="42" name="TextBox 42"/>
            <p:cNvSpPr txBox="1"/>
            <p:nvPr/>
          </p:nvSpPr>
          <p:spPr>
            <a:xfrm>
              <a:off x="0" y="19050"/>
              <a:ext cx="11360197" cy="758082"/>
            </a:xfrm>
            <a:prstGeom prst="rect">
              <a:avLst/>
            </a:prstGeom>
          </p:spPr>
          <p:txBody>
            <a:bodyPr lIns="0" tIns="0" rIns="0" bIns="0" rtlCol="0" anchor="t"/>
            <a:lstStyle/>
            <a:p>
              <a:pPr algn="ctr">
                <a:lnSpc>
                  <a:spcPts val="3888"/>
                </a:lnSpc>
              </a:pPr>
              <a:r>
                <a:rPr lang="en-US" sz="3600" b="1">
                  <a:solidFill>
                    <a:srgbClr val="EE7674"/>
                  </a:solidFill>
                  <a:latin typeface="Arimo Bold"/>
                  <a:ea typeface="Arimo Bold"/>
                  <a:cs typeface="Arimo Bold"/>
                  <a:sym typeface="Arimo Bold"/>
                </a:rPr>
                <a:t>Foundation models</a:t>
              </a:r>
            </a:p>
          </p:txBody>
        </p:sp>
      </p:grpSp>
      <p:grpSp>
        <p:nvGrpSpPr>
          <p:cNvPr id="43" name="Group 43"/>
          <p:cNvGrpSpPr/>
          <p:nvPr/>
        </p:nvGrpSpPr>
        <p:grpSpPr>
          <a:xfrm>
            <a:off x="14866263" y="2848082"/>
            <a:ext cx="1506371" cy="422355"/>
            <a:chOff x="0" y="0"/>
            <a:chExt cx="2008494" cy="563139"/>
          </a:xfrm>
        </p:grpSpPr>
        <p:sp>
          <p:nvSpPr>
            <p:cNvPr id="44" name="Freeform 44"/>
            <p:cNvSpPr/>
            <p:nvPr/>
          </p:nvSpPr>
          <p:spPr>
            <a:xfrm>
              <a:off x="0" y="0"/>
              <a:ext cx="2008494" cy="563139"/>
            </a:xfrm>
            <a:custGeom>
              <a:avLst/>
              <a:gdLst/>
              <a:ahLst/>
              <a:cxnLst/>
              <a:rect l="l" t="t" r="r" b="b"/>
              <a:pathLst>
                <a:path w="2008494" h="563139">
                  <a:moveTo>
                    <a:pt x="0" y="0"/>
                  </a:moveTo>
                  <a:lnTo>
                    <a:pt x="2008494" y="0"/>
                  </a:lnTo>
                  <a:lnTo>
                    <a:pt x="2008494" y="563139"/>
                  </a:lnTo>
                  <a:lnTo>
                    <a:pt x="0" y="563139"/>
                  </a:lnTo>
                  <a:close/>
                </a:path>
              </a:pathLst>
            </a:custGeom>
            <a:solidFill>
              <a:srgbClr val="000000">
                <a:alpha val="0"/>
              </a:srgbClr>
            </a:solidFill>
          </p:spPr>
        </p:sp>
        <p:sp>
          <p:nvSpPr>
            <p:cNvPr id="45" name="TextBox 45"/>
            <p:cNvSpPr txBox="1"/>
            <p:nvPr/>
          </p:nvSpPr>
          <p:spPr>
            <a:xfrm>
              <a:off x="0" y="-9525"/>
              <a:ext cx="2008494" cy="572664"/>
            </a:xfrm>
            <a:prstGeom prst="rect">
              <a:avLst/>
            </a:prstGeom>
          </p:spPr>
          <p:txBody>
            <a:bodyPr lIns="0" tIns="0" rIns="0" bIns="0" rtlCol="0" anchor="t"/>
            <a:lstStyle/>
            <a:p>
              <a:pPr algn="ctr">
                <a:lnSpc>
                  <a:spcPts val="2520"/>
                </a:lnSpc>
              </a:pPr>
              <a:r>
                <a:rPr lang="en-US" sz="2100" b="1">
                  <a:solidFill>
                    <a:srgbClr val="FFFFFF"/>
                  </a:solidFill>
                  <a:latin typeface="Arimo Bold"/>
                  <a:ea typeface="Arimo Bold"/>
                  <a:cs typeface="Arimo Bold"/>
                  <a:sym typeface="Arimo Bold"/>
                </a:rPr>
                <a:t>Tasks</a:t>
              </a:r>
            </a:p>
          </p:txBody>
        </p:sp>
      </p:grpSp>
      <p:sp>
        <p:nvSpPr>
          <p:cNvPr id="46" name="AutoShape 46"/>
          <p:cNvSpPr/>
          <p:nvPr/>
        </p:nvSpPr>
        <p:spPr>
          <a:xfrm rot="-3264995">
            <a:off x="12975130" y="4404026"/>
            <a:ext cx="1955898" cy="0"/>
          </a:xfrm>
          <a:prstGeom prst="line">
            <a:avLst/>
          </a:prstGeom>
          <a:ln w="19050" cap="rnd">
            <a:solidFill>
              <a:srgbClr val="FFFFFF"/>
            </a:solidFill>
            <a:prstDash val="solid"/>
            <a:headEnd type="none" w="sm" len="sm"/>
            <a:tailEnd type="arrow" w="med" len="sm"/>
          </a:ln>
        </p:spPr>
      </p:sp>
      <p:sp>
        <p:nvSpPr>
          <p:cNvPr id="47" name="AutoShape 47"/>
          <p:cNvSpPr/>
          <p:nvPr/>
        </p:nvSpPr>
        <p:spPr>
          <a:xfrm rot="-2123179">
            <a:off x="13255079" y="4795159"/>
            <a:ext cx="1396001" cy="0"/>
          </a:xfrm>
          <a:prstGeom prst="line">
            <a:avLst/>
          </a:prstGeom>
          <a:ln w="19050" cap="rnd">
            <a:solidFill>
              <a:srgbClr val="FFFFFF"/>
            </a:solidFill>
            <a:prstDash val="solid"/>
            <a:headEnd type="none" w="sm" len="sm"/>
            <a:tailEnd type="arrow" w="med" len="sm"/>
          </a:ln>
        </p:spPr>
      </p:sp>
      <p:sp>
        <p:nvSpPr>
          <p:cNvPr id="48" name="AutoShape 48"/>
          <p:cNvSpPr/>
          <p:nvPr/>
        </p:nvSpPr>
        <p:spPr>
          <a:xfrm rot="2123187">
            <a:off x="13255078" y="5577425"/>
            <a:ext cx="1396004" cy="0"/>
          </a:xfrm>
          <a:prstGeom prst="line">
            <a:avLst/>
          </a:prstGeom>
          <a:ln w="19050" cap="rnd">
            <a:solidFill>
              <a:srgbClr val="FFFFFF"/>
            </a:solidFill>
            <a:prstDash val="solid"/>
            <a:headEnd type="none" w="sm" len="sm"/>
            <a:tailEnd type="arrow" w="med" len="sm"/>
          </a:ln>
        </p:spPr>
      </p:sp>
      <p:sp>
        <p:nvSpPr>
          <p:cNvPr id="49" name="AutoShape 49"/>
          <p:cNvSpPr/>
          <p:nvPr/>
        </p:nvSpPr>
        <p:spPr>
          <a:xfrm rot="3264997">
            <a:off x="12980732" y="5968557"/>
            <a:ext cx="1955899" cy="0"/>
          </a:xfrm>
          <a:prstGeom prst="line">
            <a:avLst/>
          </a:prstGeom>
          <a:ln w="19050" cap="rnd">
            <a:solidFill>
              <a:srgbClr val="FFFFFF"/>
            </a:solidFill>
            <a:prstDash val="solid"/>
            <a:headEnd type="none" w="sm" len="sm"/>
            <a:tailEnd type="arrow" w="med" len="sm"/>
          </a:ln>
        </p:spPr>
      </p:sp>
      <p:sp>
        <p:nvSpPr>
          <p:cNvPr id="50" name="AutoShape 50"/>
          <p:cNvSpPr/>
          <p:nvPr/>
        </p:nvSpPr>
        <p:spPr>
          <a:xfrm rot="78957">
            <a:off x="13383873" y="5186292"/>
            <a:ext cx="1138413" cy="0"/>
          </a:xfrm>
          <a:prstGeom prst="line">
            <a:avLst/>
          </a:prstGeom>
          <a:ln w="19050" cap="rnd">
            <a:solidFill>
              <a:srgbClr val="FFFFFF"/>
            </a:solidFill>
            <a:prstDash val="solid"/>
            <a:headEnd type="none" w="sm" len="sm"/>
            <a:tailEnd type="arrow" w="med" len="sm"/>
          </a:ln>
        </p:spPr>
      </p:sp>
      <p:sp>
        <p:nvSpPr>
          <p:cNvPr id="51" name="AutoShape 51"/>
          <p:cNvSpPr/>
          <p:nvPr/>
        </p:nvSpPr>
        <p:spPr>
          <a:xfrm rot="89539">
            <a:off x="11118441" y="5186291"/>
            <a:ext cx="1003796" cy="0"/>
          </a:xfrm>
          <a:prstGeom prst="line">
            <a:avLst/>
          </a:prstGeom>
          <a:ln w="19050" cap="rnd">
            <a:solidFill>
              <a:srgbClr val="FFFFFF"/>
            </a:solidFill>
            <a:prstDash val="solid"/>
            <a:headEnd type="none" w="sm" len="sm"/>
            <a:tailEnd type="arrow" w="med" len="sm"/>
          </a:ln>
        </p:spPr>
      </p:sp>
      <p:grpSp>
        <p:nvGrpSpPr>
          <p:cNvPr id="52" name="Group 52"/>
          <p:cNvGrpSpPr/>
          <p:nvPr/>
        </p:nvGrpSpPr>
        <p:grpSpPr>
          <a:xfrm>
            <a:off x="9840701" y="4522121"/>
            <a:ext cx="1299695" cy="1347390"/>
            <a:chOff x="0" y="0"/>
            <a:chExt cx="1732927" cy="1796520"/>
          </a:xfrm>
        </p:grpSpPr>
        <p:sp>
          <p:nvSpPr>
            <p:cNvPr id="53" name="Freeform 53"/>
            <p:cNvSpPr/>
            <p:nvPr/>
          </p:nvSpPr>
          <p:spPr>
            <a:xfrm>
              <a:off x="12700" y="12700"/>
              <a:ext cx="1709801" cy="1773301"/>
            </a:xfrm>
            <a:custGeom>
              <a:avLst/>
              <a:gdLst/>
              <a:ahLst/>
              <a:cxnLst/>
              <a:rect l="l" t="t" r="r" b="b"/>
              <a:pathLst>
                <a:path w="1709801" h="1773301">
                  <a:moveTo>
                    <a:pt x="0" y="285115"/>
                  </a:moveTo>
                  <a:cubicBezTo>
                    <a:pt x="0" y="127635"/>
                    <a:pt x="127635" y="0"/>
                    <a:pt x="284988" y="0"/>
                  </a:cubicBezTo>
                  <a:lnTo>
                    <a:pt x="1424813" y="0"/>
                  </a:lnTo>
                  <a:cubicBezTo>
                    <a:pt x="1582166" y="0"/>
                    <a:pt x="1709801" y="127635"/>
                    <a:pt x="1709801" y="285115"/>
                  </a:cubicBezTo>
                  <a:lnTo>
                    <a:pt x="1709801" y="1488186"/>
                  </a:lnTo>
                  <a:cubicBezTo>
                    <a:pt x="1709801" y="1645666"/>
                    <a:pt x="1582166" y="1773301"/>
                    <a:pt x="1424813" y="1773301"/>
                  </a:cubicBezTo>
                  <a:lnTo>
                    <a:pt x="284988" y="1773301"/>
                  </a:lnTo>
                  <a:cubicBezTo>
                    <a:pt x="127635" y="1773301"/>
                    <a:pt x="0" y="1645666"/>
                    <a:pt x="0" y="1488186"/>
                  </a:cubicBezTo>
                  <a:close/>
                </a:path>
              </a:pathLst>
            </a:custGeom>
            <a:solidFill>
              <a:srgbClr val="0E1319"/>
            </a:solidFill>
          </p:spPr>
        </p:sp>
        <p:sp>
          <p:nvSpPr>
            <p:cNvPr id="54" name="TextBox 54"/>
            <p:cNvSpPr txBox="1"/>
            <p:nvPr/>
          </p:nvSpPr>
          <p:spPr>
            <a:xfrm>
              <a:off x="0" y="-19050"/>
              <a:ext cx="1732927" cy="1815570"/>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Unlabeled data</a:t>
              </a:r>
            </a:p>
          </p:txBody>
        </p:sp>
      </p:grpSp>
      <p:grpSp>
        <p:nvGrpSpPr>
          <p:cNvPr id="55" name="Group 55"/>
          <p:cNvGrpSpPr/>
          <p:nvPr/>
        </p:nvGrpSpPr>
        <p:grpSpPr>
          <a:xfrm>
            <a:off x="12128801" y="4522121"/>
            <a:ext cx="1299695" cy="1347390"/>
            <a:chOff x="0" y="0"/>
            <a:chExt cx="1732927" cy="1796520"/>
          </a:xfrm>
        </p:grpSpPr>
        <p:sp>
          <p:nvSpPr>
            <p:cNvPr id="56" name="Freeform 56"/>
            <p:cNvSpPr/>
            <p:nvPr/>
          </p:nvSpPr>
          <p:spPr>
            <a:xfrm>
              <a:off x="12700" y="12700"/>
              <a:ext cx="1709801" cy="1773301"/>
            </a:xfrm>
            <a:custGeom>
              <a:avLst/>
              <a:gdLst/>
              <a:ahLst/>
              <a:cxnLst/>
              <a:rect l="l" t="t" r="r" b="b"/>
              <a:pathLst>
                <a:path w="1709801" h="1773301">
                  <a:moveTo>
                    <a:pt x="0" y="285115"/>
                  </a:moveTo>
                  <a:cubicBezTo>
                    <a:pt x="0" y="127635"/>
                    <a:pt x="127635" y="0"/>
                    <a:pt x="284988" y="0"/>
                  </a:cubicBezTo>
                  <a:lnTo>
                    <a:pt x="1424813" y="0"/>
                  </a:lnTo>
                  <a:cubicBezTo>
                    <a:pt x="1582166" y="0"/>
                    <a:pt x="1709801" y="127635"/>
                    <a:pt x="1709801" y="285115"/>
                  </a:cubicBezTo>
                  <a:lnTo>
                    <a:pt x="1709801" y="1488186"/>
                  </a:lnTo>
                  <a:cubicBezTo>
                    <a:pt x="1709801" y="1645666"/>
                    <a:pt x="1582166" y="1773301"/>
                    <a:pt x="1424813" y="1773301"/>
                  </a:cubicBezTo>
                  <a:lnTo>
                    <a:pt x="284988" y="1773301"/>
                  </a:lnTo>
                  <a:cubicBezTo>
                    <a:pt x="127635" y="1773301"/>
                    <a:pt x="0" y="1645666"/>
                    <a:pt x="0" y="1488186"/>
                  </a:cubicBezTo>
                  <a:close/>
                </a:path>
              </a:pathLst>
            </a:custGeom>
            <a:solidFill>
              <a:srgbClr val="0E1319"/>
            </a:solidFill>
          </p:spPr>
        </p:sp>
        <p:sp>
          <p:nvSpPr>
            <p:cNvPr id="57" name="TextBox 57"/>
            <p:cNvSpPr txBox="1"/>
            <p:nvPr/>
          </p:nvSpPr>
          <p:spPr>
            <a:xfrm>
              <a:off x="0" y="-19050"/>
              <a:ext cx="1732927" cy="1815570"/>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FM</a:t>
              </a:r>
            </a:p>
          </p:txBody>
        </p:sp>
      </p:grpSp>
      <p:grpSp>
        <p:nvGrpSpPr>
          <p:cNvPr id="58" name="Group 58"/>
          <p:cNvGrpSpPr/>
          <p:nvPr/>
        </p:nvGrpSpPr>
        <p:grpSpPr>
          <a:xfrm>
            <a:off x="1164292" y="2218935"/>
            <a:ext cx="7528848" cy="5980417"/>
            <a:chOff x="0" y="0"/>
            <a:chExt cx="10038464" cy="7973890"/>
          </a:xfrm>
        </p:grpSpPr>
        <p:sp>
          <p:nvSpPr>
            <p:cNvPr id="59" name="Freeform 59"/>
            <p:cNvSpPr/>
            <p:nvPr/>
          </p:nvSpPr>
          <p:spPr>
            <a:xfrm>
              <a:off x="0" y="0"/>
              <a:ext cx="10038461" cy="7973949"/>
            </a:xfrm>
            <a:custGeom>
              <a:avLst/>
              <a:gdLst/>
              <a:ahLst/>
              <a:cxnLst/>
              <a:rect l="l" t="t" r="r" b="b"/>
              <a:pathLst>
                <a:path w="10038461" h="7973949">
                  <a:moveTo>
                    <a:pt x="0" y="499364"/>
                  </a:moveTo>
                  <a:cubicBezTo>
                    <a:pt x="0" y="223647"/>
                    <a:pt x="223647" y="0"/>
                    <a:pt x="499364" y="0"/>
                  </a:cubicBezTo>
                  <a:lnTo>
                    <a:pt x="9539097" y="0"/>
                  </a:lnTo>
                  <a:cubicBezTo>
                    <a:pt x="9814940" y="0"/>
                    <a:pt x="10038461" y="223647"/>
                    <a:pt x="10038461" y="499364"/>
                  </a:cubicBezTo>
                  <a:lnTo>
                    <a:pt x="10038461" y="7474458"/>
                  </a:lnTo>
                  <a:cubicBezTo>
                    <a:pt x="10038461" y="7750301"/>
                    <a:pt x="9814814" y="7973822"/>
                    <a:pt x="9539097" y="7973822"/>
                  </a:cubicBezTo>
                  <a:lnTo>
                    <a:pt x="499364" y="7973822"/>
                  </a:lnTo>
                  <a:cubicBezTo>
                    <a:pt x="223647" y="7973949"/>
                    <a:pt x="0" y="7750302"/>
                    <a:pt x="0" y="7474458"/>
                  </a:cubicBezTo>
                  <a:close/>
                </a:path>
              </a:pathLst>
            </a:custGeom>
            <a:solidFill>
              <a:srgbClr val="000000">
                <a:alpha val="24706"/>
              </a:srgbClr>
            </a:solidFill>
          </p:spPr>
        </p:sp>
      </p:grpSp>
      <p:grpSp>
        <p:nvGrpSpPr>
          <p:cNvPr id="60" name="Group 60"/>
          <p:cNvGrpSpPr/>
          <p:nvPr/>
        </p:nvGrpSpPr>
        <p:grpSpPr>
          <a:xfrm>
            <a:off x="4576262" y="2855120"/>
            <a:ext cx="1963625" cy="4958707"/>
            <a:chOff x="0" y="0"/>
            <a:chExt cx="2618166" cy="6611609"/>
          </a:xfrm>
        </p:grpSpPr>
        <p:sp>
          <p:nvSpPr>
            <p:cNvPr id="61" name="Freeform 61"/>
            <p:cNvSpPr/>
            <p:nvPr/>
          </p:nvSpPr>
          <p:spPr>
            <a:xfrm>
              <a:off x="-883666" y="0"/>
              <a:ext cx="3504057" cy="6639052"/>
            </a:xfrm>
            <a:custGeom>
              <a:avLst/>
              <a:gdLst/>
              <a:ahLst/>
              <a:cxnLst/>
              <a:rect l="l" t="t" r="r" b="b"/>
              <a:pathLst>
                <a:path w="3504057" h="6639052">
                  <a:moveTo>
                    <a:pt x="1074166" y="0"/>
                  </a:moveTo>
                  <a:lnTo>
                    <a:pt x="1150366" y="0"/>
                  </a:lnTo>
                  <a:lnTo>
                    <a:pt x="1150366" y="25400"/>
                  </a:lnTo>
                  <a:lnTo>
                    <a:pt x="1074166" y="25400"/>
                  </a:lnTo>
                  <a:close/>
                  <a:moveTo>
                    <a:pt x="1251966" y="0"/>
                  </a:moveTo>
                  <a:lnTo>
                    <a:pt x="1328166" y="0"/>
                  </a:lnTo>
                  <a:lnTo>
                    <a:pt x="1328166" y="25400"/>
                  </a:lnTo>
                  <a:lnTo>
                    <a:pt x="1251966" y="25400"/>
                  </a:lnTo>
                  <a:close/>
                  <a:moveTo>
                    <a:pt x="1429766" y="0"/>
                  </a:moveTo>
                  <a:lnTo>
                    <a:pt x="1505966" y="0"/>
                  </a:lnTo>
                  <a:lnTo>
                    <a:pt x="1505966" y="25400"/>
                  </a:lnTo>
                  <a:lnTo>
                    <a:pt x="1429766" y="25400"/>
                  </a:lnTo>
                  <a:close/>
                  <a:moveTo>
                    <a:pt x="1607566" y="0"/>
                  </a:moveTo>
                  <a:lnTo>
                    <a:pt x="1683766" y="0"/>
                  </a:lnTo>
                  <a:lnTo>
                    <a:pt x="1683766" y="25400"/>
                  </a:lnTo>
                  <a:lnTo>
                    <a:pt x="1607566" y="25400"/>
                  </a:lnTo>
                  <a:close/>
                  <a:moveTo>
                    <a:pt x="1785366" y="0"/>
                  </a:moveTo>
                  <a:lnTo>
                    <a:pt x="1861566" y="0"/>
                  </a:lnTo>
                  <a:lnTo>
                    <a:pt x="1861566" y="25400"/>
                  </a:lnTo>
                  <a:lnTo>
                    <a:pt x="1785366" y="25400"/>
                  </a:lnTo>
                  <a:close/>
                  <a:moveTo>
                    <a:pt x="1963166" y="0"/>
                  </a:moveTo>
                  <a:lnTo>
                    <a:pt x="2039366" y="0"/>
                  </a:lnTo>
                  <a:lnTo>
                    <a:pt x="2039366" y="25400"/>
                  </a:lnTo>
                  <a:lnTo>
                    <a:pt x="1963166" y="25400"/>
                  </a:lnTo>
                  <a:close/>
                  <a:moveTo>
                    <a:pt x="2140966" y="0"/>
                  </a:moveTo>
                  <a:lnTo>
                    <a:pt x="2217166" y="0"/>
                  </a:lnTo>
                  <a:lnTo>
                    <a:pt x="2217166" y="25400"/>
                  </a:lnTo>
                  <a:lnTo>
                    <a:pt x="2140966" y="25400"/>
                  </a:lnTo>
                  <a:close/>
                  <a:moveTo>
                    <a:pt x="2318766" y="25400"/>
                  </a:moveTo>
                  <a:lnTo>
                    <a:pt x="2394966" y="25400"/>
                  </a:lnTo>
                  <a:lnTo>
                    <a:pt x="2318766" y="25400"/>
                  </a:lnTo>
                  <a:close/>
                  <a:moveTo>
                    <a:pt x="2496566" y="25400"/>
                  </a:moveTo>
                  <a:lnTo>
                    <a:pt x="2572766" y="25400"/>
                  </a:lnTo>
                  <a:lnTo>
                    <a:pt x="2496566" y="25400"/>
                  </a:lnTo>
                  <a:close/>
                  <a:moveTo>
                    <a:pt x="2674366" y="25400"/>
                  </a:moveTo>
                  <a:lnTo>
                    <a:pt x="2750566" y="25400"/>
                  </a:lnTo>
                  <a:lnTo>
                    <a:pt x="2674366" y="25400"/>
                  </a:lnTo>
                  <a:close/>
                  <a:moveTo>
                    <a:pt x="2852166" y="25400"/>
                  </a:moveTo>
                  <a:lnTo>
                    <a:pt x="2928366" y="25400"/>
                  </a:lnTo>
                  <a:lnTo>
                    <a:pt x="2852166" y="25400"/>
                  </a:lnTo>
                  <a:close/>
                  <a:moveTo>
                    <a:pt x="3029966" y="25400"/>
                  </a:moveTo>
                  <a:lnTo>
                    <a:pt x="3106166" y="25400"/>
                  </a:lnTo>
                  <a:lnTo>
                    <a:pt x="3029966" y="25400"/>
                  </a:lnTo>
                  <a:close/>
                  <a:moveTo>
                    <a:pt x="3207766" y="25400"/>
                  </a:moveTo>
                  <a:lnTo>
                    <a:pt x="3283966" y="25400"/>
                  </a:lnTo>
                  <a:lnTo>
                    <a:pt x="3207766" y="25400"/>
                  </a:lnTo>
                  <a:close/>
                  <a:moveTo>
                    <a:pt x="3385566" y="25400"/>
                  </a:moveTo>
                  <a:lnTo>
                    <a:pt x="3461766" y="25400"/>
                  </a:lnTo>
                  <a:lnTo>
                    <a:pt x="3385566" y="25400"/>
                  </a:lnTo>
                  <a:close/>
                  <a:moveTo>
                    <a:pt x="3504057" y="110109"/>
                  </a:moveTo>
                  <a:lnTo>
                    <a:pt x="3504057" y="186309"/>
                  </a:lnTo>
                  <a:lnTo>
                    <a:pt x="3478657" y="186309"/>
                  </a:lnTo>
                  <a:lnTo>
                    <a:pt x="3478657" y="110109"/>
                  </a:lnTo>
                  <a:close/>
                  <a:moveTo>
                    <a:pt x="3478657" y="287909"/>
                  </a:moveTo>
                  <a:lnTo>
                    <a:pt x="3478657" y="364109"/>
                  </a:lnTo>
                  <a:lnTo>
                    <a:pt x="3453257" y="364109"/>
                  </a:lnTo>
                  <a:lnTo>
                    <a:pt x="3453257" y="287909"/>
                  </a:lnTo>
                  <a:close/>
                  <a:moveTo>
                    <a:pt x="3453257" y="465709"/>
                  </a:moveTo>
                  <a:lnTo>
                    <a:pt x="3453257" y="541909"/>
                  </a:lnTo>
                  <a:lnTo>
                    <a:pt x="3427857" y="541909"/>
                  </a:lnTo>
                  <a:lnTo>
                    <a:pt x="3427857" y="465709"/>
                  </a:lnTo>
                  <a:close/>
                  <a:moveTo>
                    <a:pt x="3427857" y="643509"/>
                  </a:moveTo>
                  <a:lnTo>
                    <a:pt x="3427857" y="719709"/>
                  </a:lnTo>
                  <a:lnTo>
                    <a:pt x="3402457" y="719709"/>
                  </a:lnTo>
                  <a:lnTo>
                    <a:pt x="3402457" y="643509"/>
                  </a:lnTo>
                  <a:close/>
                  <a:moveTo>
                    <a:pt x="3402457" y="821309"/>
                  </a:moveTo>
                  <a:lnTo>
                    <a:pt x="3402457" y="897509"/>
                  </a:lnTo>
                  <a:lnTo>
                    <a:pt x="3377057" y="897509"/>
                  </a:lnTo>
                  <a:lnTo>
                    <a:pt x="3377057" y="821309"/>
                  </a:lnTo>
                  <a:close/>
                  <a:moveTo>
                    <a:pt x="3377057" y="999109"/>
                  </a:moveTo>
                  <a:lnTo>
                    <a:pt x="3377057" y="1075309"/>
                  </a:lnTo>
                  <a:lnTo>
                    <a:pt x="3351657" y="1075309"/>
                  </a:lnTo>
                  <a:lnTo>
                    <a:pt x="3351657" y="999109"/>
                  </a:lnTo>
                  <a:close/>
                  <a:moveTo>
                    <a:pt x="3351657" y="1176909"/>
                  </a:moveTo>
                  <a:lnTo>
                    <a:pt x="3351657" y="1253109"/>
                  </a:lnTo>
                  <a:lnTo>
                    <a:pt x="3326257" y="1253109"/>
                  </a:lnTo>
                  <a:lnTo>
                    <a:pt x="3326257" y="1176909"/>
                  </a:lnTo>
                  <a:close/>
                  <a:moveTo>
                    <a:pt x="3326257" y="1354709"/>
                  </a:moveTo>
                  <a:lnTo>
                    <a:pt x="3326257" y="1430909"/>
                  </a:lnTo>
                  <a:lnTo>
                    <a:pt x="3300857" y="1430909"/>
                  </a:lnTo>
                  <a:lnTo>
                    <a:pt x="3300857" y="1354709"/>
                  </a:lnTo>
                  <a:close/>
                  <a:moveTo>
                    <a:pt x="3300857" y="1532509"/>
                  </a:moveTo>
                  <a:lnTo>
                    <a:pt x="3300857" y="1608709"/>
                  </a:lnTo>
                  <a:lnTo>
                    <a:pt x="3275457" y="1608709"/>
                  </a:lnTo>
                  <a:lnTo>
                    <a:pt x="3275457" y="1532509"/>
                  </a:lnTo>
                  <a:close/>
                  <a:moveTo>
                    <a:pt x="3275457" y="1710309"/>
                  </a:moveTo>
                  <a:lnTo>
                    <a:pt x="3275457" y="1786509"/>
                  </a:lnTo>
                  <a:lnTo>
                    <a:pt x="3250057" y="1786509"/>
                  </a:lnTo>
                  <a:lnTo>
                    <a:pt x="3250057" y="1710309"/>
                  </a:lnTo>
                  <a:close/>
                  <a:moveTo>
                    <a:pt x="3250057" y="1888109"/>
                  </a:moveTo>
                  <a:lnTo>
                    <a:pt x="3250057" y="1964309"/>
                  </a:lnTo>
                  <a:lnTo>
                    <a:pt x="3224657" y="1964309"/>
                  </a:lnTo>
                  <a:lnTo>
                    <a:pt x="3224657" y="1888109"/>
                  </a:lnTo>
                  <a:close/>
                  <a:moveTo>
                    <a:pt x="3224657" y="2065909"/>
                  </a:moveTo>
                  <a:lnTo>
                    <a:pt x="3224657" y="2142109"/>
                  </a:lnTo>
                  <a:lnTo>
                    <a:pt x="3199257" y="2142109"/>
                  </a:lnTo>
                  <a:lnTo>
                    <a:pt x="3199257" y="2065909"/>
                  </a:lnTo>
                  <a:close/>
                  <a:moveTo>
                    <a:pt x="3199257" y="2243709"/>
                  </a:moveTo>
                  <a:lnTo>
                    <a:pt x="3199257" y="2319909"/>
                  </a:lnTo>
                  <a:lnTo>
                    <a:pt x="3173857" y="2319909"/>
                  </a:lnTo>
                  <a:lnTo>
                    <a:pt x="3173857" y="2243709"/>
                  </a:lnTo>
                  <a:close/>
                  <a:moveTo>
                    <a:pt x="3173857" y="2421509"/>
                  </a:moveTo>
                  <a:lnTo>
                    <a:pt x="3173857" y="2497709"/>
                  </a:lnTo>
                  <a:lnTo>
                    <a:pt x="3148457" y="2497709"/>
                  </a:lnTo>
                  <a:lnTo>
                    <a:pt x="3148457" y="2421509"/>
                  </a:lnTo>
                  <a:close/>
                  <a:moveTo>
                    <a:pt x="3148457" y="2599309"/>
                  </a:moveTo>
                  <a:lnTo>
                    <a:pt x="3148457" y="2675509"/>
                  </a:lnTo>
                  <a:lnTo>
                    <a:pt x="3123057" y="2675509"/>
                  </a:lnTo>
                  <a:lnTo>
                    <a:pt x="3123057" y="2599309"/>
                  </a:lnTo>
                  <a:close/>
                  <a:moveTo>
                    <a:pt x="3123057" y="2777109"/>
                  </a:moveTo>
                  <a:lnTo>
                    <a:pt x="3123057" y="2853309"/>
                  </a:lnTo>
                  <a:lnTo>
                    <a:pt x="3097657" y="2853309"/>
                  </a:lnTo>
                  <a:lnTo>
                    <a:pt x="3097657" y="2777109"/>
                  </a:lnTo>
                  <a:close/>
                  <a:moveTo>
                    <a:pt x="3097657" y="2954909"/>
                  </a:moveTo>
                  <a:lnTo>
                    <a:pt x="3097657" y="3031109"/>
                  </a:lnTo>
                  <a:lnTo>
                    <a:pt x="3072257" y="3031109"/>
                  </a:lnTo>
                  <a:lnTo>
                    <a:pt x="3072257" y="2954909"/>
                  </a:lnTo>
                  <a:close/>
                  <a:moveTo>
                    <a:pt x="3072257" y="3132709"/>
                  </a:moveTo>
                  <a:lnTo>
                    <a:pt x="3072257" y="3208909"/>
                  </a:lnTo>
                  <a:lnTo>
                    <a:pt x="3046857" y="3208909"/>
                  </a:lnTo>
                  <a:lnTo>
                    <a:pt x="3046857" y="3132709"/>
                  </a:lnTo>
                  <a:close/>
                  <a:moveTo>
                    <a:pt x="3046857" y="3310509"/>
                  </a:moveTo>
                  <a:lnTo>
                    <a:pt x="3046857" y="3386709"/>
                  </a:lnTo>
                  <a:lnTo>
                    <a:pt x="3021457" y="3386709"/>
                  </a:lnTo>
                  <a:lnTo>
                    <a:pt x="3021457" y="3310509"/>
                  </a:lnTo>
                  <a:close/>
                  <a:moveTo>
                    <a:pt x="3021457" y="3488309"/>
                  </a:moveTo>
                  <a:lnTo>
                    <a:pt x="3021457" y="3564509"/>
                  </a:lnTo>
                  <a:lnTo>
                    <a:pt x="2996057" y="3564509"/>
                  </a:lnTo>
                  <a:lnTo>
                    <a:pt x="2996057" y="3488309"/>
                  </a:lnTo>
                  <a:close/>
                  <a:moveTo>
                    <a:pt x="2996057" y="3666109"/>
                  </a:moveTo>
                  <a:lnTo>
                    <a:pt x="2996057" y="3742309"/>
                  </a:lnTo>
                  <a:lnTo>
                    <a:pt x="2970657" y="3742309"/>
                  </a:lnTo>
                  <a:lnTo>
                    <a:pt x="2970657" y="3666109"/>
                  </a:lnTo>
                  <a:close/>
                  <a:moveTo>
                    <a:pt x="2970657" y="3843909"/>
                  </a:moveTo>
                  <a:lnTo>
                    <a:pt x="2970657" y="3920109"/>
                  </a:lnTo>
                  <a:lnTo>
                    <a:pt x="2945257" y="3920109"/>
                  </a:lnTo>
                  <a:lnTo>
                    <a:pt x="2945257" y="3843909"/>
                  </a:lnTo>
                  <a:close/>
                  <a:moveTo>
                    <a:pt x="2945257" y="4021709"/>
                  </a:moveTo>
                  <a:lnTo>
                    <a:pt x="2945257" y="4097909"/>
                  </a:lnTo>
                  <a:lnTo>
                    <a:pt x="2919857" y="4097909"/>
                  </a:lnTo>
                  <a:lnTo>
                    <a:pt x="2919857" y="4021709"/>
                  </a:lnTo>
                  <a:close/>
                  <a:moveTo>
                    <a:pt x="2919857" y="4199509"/>
                  </a:moveTo>
                  <a:lnTo>
                    <a:pt x="2919857" y="4275709"/>
                  </a:lnTo>
                  <a:lnTo>
                    <a:pt x="2894457" y="4275709"/>
                  </a:lnTo>
                  <a:lnTo>
                    <a:pt x="2894457" y="4199509"/>
                  </a:lnTo>
                  <a:close/>
                  <a:moveTo>
                    <a:pt x="2894457" y="4377309"/>
                  </a:moveTo>
                  <a:lnTo>
                    <a:pt x="2894457" y="4453509"/>
                  </a:lnTo>
                  <a:lnTo>
                    <a:pt x="2869057" y="4453509"/>
                  </a:lnTo>
                  <a:lnTo>
                    <a:pt x="2869057" y="4377309"/>
                  </a:lnTo>
                  <a:close/>
                  <a:moveTo>
                    <a:pt x="2869057" y="4555109"/>
                  </a:moveTo>
                  <a:lnTo>
                    <a:pt x="2869057" y="4631309"/>
                  </a:lnTo>
                  <a:lnTo>
                    <a:pt x="2843657" y="4631309"/>
                  </a:lnTo>
                  <a:lnTo>
                    <a:pt x="2843657" y="4555109"/>
                  </a:lnTo>
                  <a:close/>
                  <a:moveTo>
                    <a:pt x="2843657" y="4732909"/>
                  </a:moveTo>
                  <a:lnTo>
                    <a:pt x="2843657" y="4809109"/>
                  </a:lnTo>
                  <a:lnTo>
                    <a:pt x="2818257" y="4809109"/>
                  </a:lnTo>
                  <a:lnTo>
                    <a:pt x="2818257" y="4732909"/>
                  </a:lnTo>
                  <a:close/>
                  <a:moveTo>
                    <a:pt x="2818257" y="4910709"/>
                  </a:moveTo>
                  <a:lnTo>
                    <a:pt x="2818257" y="4986909"/>
                  </a:lnTo>
                  <a:lnTo>
                    <a:pt x="2792857" y="4986909"/>
                  </a:lnTo>
                  <a:lnTo>
                    <a:pt x="2792857" y="4910709"/>
                  </a:lnTo>
                  <a:close/>
                  <a:moveTo>
                    <a:pt x="2792857" y="5088509"/>
                  </a:moveTo>
                  <a:lnTo>
                    <a:pt x="2792857" y="5164709"/>
                  </a:lnTo>
                  <a:lnTo>
                    <a:pt x="2767457" y="5164709"/>
                  </a:lnTo>
                  <a:lnTo>
                    <a:pt x="2767457" y="5088509"/>
                  </a:lnTo>
                  <a:close/>
                  <a:moveTo>
                    <a:pt x="2767457" y="5266309"/>
                  </a:moveTo>
                  <a:lnTo>
                    <a:pt x="2767457" y="5342509"/>
                  </a:lnTo>
                  <a:lnTo>
                    <a:pt x="2742057" y="5342509"/>
                  </a:lnTo>
                  <a:lnTo>
                    <a:pt x="2742057" y="5266309"/>
                  </a:lnTo>
                  <a:close/>
                  <a:moveTo>
                    <a:pt x="2742057" y="5444109"/>
                  </a:moveTo>
                  <a:lnTo>
                    <a:pt x="2742057" y="5520309"/>
                  </a:lnTo>
                  <a:lnTo>
                    <a:pt x="2716657" y="5520309"/>
                  </a:lnTo>
                  <a:lnTo>
                    <a:pt x="2716657" y="5444109"/>
                  </a:lnTo>
                  <a:close/>
                  <a:moveTo>
                    <a:pt x="2716657" y="5621909"/>
                  </a:moveTo>
                  <a:lnTo>
                    <a:pt x="2716657" y="5698109"/>
                  </a:lnTo>
                  <a:lnTo>
                    <a:pt x="2691257" y="5698109"/>
                  </a:lnTo>
                  <a:lnTo>
                    <a:pt x="2691257" y="5621909"/>
                  </a:lnTo>
                  <a:close/>
                  <a:moveTo>
                    <a:pt x="2691257" y="5799709"/>
                  </a:moveTo>
                  <a:lnTo>
                    <a:pt x="2691257" y="5875909"/>
                  </a:lnTo>
                  <a:lnTo>
                    <a:pt x="2665857" y="5875909"/>
                  </a:lnTo>
                  <a:lnTo>
                    <a:pt x="2665857" y="5799709"/>
                  </a:lnTo>
                  <a:close/>
                  <a:moveTo>
                    <a:pt x="2665857" y="5977509"/>
                  </a:moveTo>
                  <a:lnTo>
                    <a:pt x="2665857" y="6053709"/>
                  </a:lnTo>
                  <a:lnTo>
                    <a:pt x="2640457" y="6053709"/>
                  </a:lnTo>
                  <a:lnTo>
                    <a:pt x="2640457" y="5977509"/>
                  </a:lnTo>
                  <a:close/>
                  <a:moveTo>
                    <a:pt x="2640457" y="6155309"/>
                  </a:moveTo>
                  <a:lnTo>
                    <a:pt x="2640457" y="6231509"/>
                  </a:lnTo>
                  <a:lnTo>
                    <a:pt x="2615057" y="6231509"/>
                  </a:lnTo>
                  <a:lnTo>
                    <a:pt x="2615057" y="6155309"/>
                  </a:lnTo>
                  <a:close/>
                  <a:moveTo>
                    <a:pt x="2615057" y="6333109"/>
                  </a:moveTo>
                  <a:lnTo>
                    <a:pt x="2615057" y="6409309"/>
                  </a:lnTo>
                  <a:lnTo>
                    <a:pt x="2589657" y="6409309"/>
                  </a:lnTo>
                  <a:lnTo>
                    <a:pt x="2589657" y="6333109"/>
                  </a:lnTo>
                  <a:close/>
                  <a:moveTo>
                    <a:pt x="2589657" y="6510909"/>
                  </a:moveTo>
                  <a:lnTo>
                    <a:pt x="2589657" y="6587109"/>
                  </a:lnTo>
                  <a:lnTo>
                    <a:pt x="2564257" y="6587109"/>
                  </a:lnTo>
                  <a:lnTo>
                    <a:pt x="2564257" y="6510909"/>
                  </a:lnTo>
                  <a:close/>
                  <a:moveTo>
                    <a:pt x="2489200" y="6639052"/>
                  </a:moveTo>
                  <a:lnTo>
                    <a:pt x="2413000" y="6639052"/>
                  </a:lnTo>
                  <a:lnTo>
                    <a:pt x="2413000" y="6613652"/>
                  </a:lnTo>
                  <a:lnTo>
                    <a:pt x="2489200" y="6613652"/>
                  </a:lnTo>
                  <a:close/>
                  <a:moveTo>
                    <a:pt x="2311400" y="6613652"/>
                  </a:moveTo>
                  <a:lnTo>
                    <a:pt x="2235200" y="6613652"/>
                  </a:lnTo>
                  <a:lnTo>
                    <a:pt x="2235200" y="6588252"/>
                  </a:lnTo>
                  <a:lnTo>
                    <a:pt x="2311400" y="6588252"/>
                  </a:lnTo>
                  <a:close/>
                  <a:moveTo>
                    <a:pt x="2133600" y="6588252"/>
                  </a:moveTo>
                  <a:lnTo>
                    <a:pt x="2057400" y="6588252"/>
                  </a:lnTo>
                  <a:lnTo>
                    <a:pt x="2057400" y="6562852"/>
                  </a:lnTo>
                  <a:lnTo>
                    <a:pt x="2133600" y="6562852"/>
                  </a:lnTo>
                  <a:close/>
                  <a:moveTo>
                    <a:pt x="1955800" y="6562852"/>
                  </a:moveTo>
                  <a:lnTo>
                    <a:pt x="1879600" y="6562852"/>
                  </a:lnTo>
                  <a:lnTo>
                    <a:pt x="1879600" y="6537452"/>
                  </a:lnTo>
                  <a:lnTo>
                    <a:pt x="1955800" y="6537452"/>
                  </a:lnTo>
                  <a:close/>
                  <a:moveTo>
                    <a:pt x="1778000" y="6537452"/>
                  </a:moveTo>
                  <a:lnTo>
                    <a:pt x="1701800" y="6537452"/>
                  </a:lnTo>
                  <a:lnTo>
                    <a:pt x="1701800" y="6512052"/>
                  </a:lnTo>
                  <a:lnTo>
                    <a:pt x="1778000" y="6512052"/>
                  </a:lnTo>
                  <a:close/>
                  <a:moveTo>
                    <a:pt x="1600200" y="6512052"/>
                  </a:moveTo>
                  <a:lnTo>
                    <a:pt x="1524000" y="6512052"/>
                  </a:lnTo>
                  <a:lnTo>
                    <a:pt x="1524000" y="6486652"/>
                  </a:lnTo>
                  <a:lnTo>
                    <a:pt x="1600200" y="6486652"/>
                  </a:lnTo>
                  <a:close/>
                  <a:moveTo>
                    <a:pt x="1422400" y="6486652"/>
                  </a:moveTo>
                  <a:lnTo>
                    <a:pt x="1346200" y="6486652"/>
                  </a:lnTo>
                  <a:lnTo>
                    <a:pt x="1346200" y="6461252"/>
                  </a:lnTo>
                  <a:lnTo>
                    <a:pt x="1422400" y="6461252"/>
                  </a:lnTo>
                  <a:close/>
                  <a:moveTo>
                    <a:pt x="1244600" y="6461252"/>
                  </a:moveTo>
                  <a:lnTo>
                    <a:pt x="1168400" y="6461252"/>
                  </a:lnTo>
                  <a:lnTo>
                    <a:pt x="1168400" y="6435852"/>
                  </a:lnTo>
                  <a:lnTo>
                    <a:pt x="1244600" y="6435852"/>
                  </a:lnTo>
                  <a:close/>
                  <a:moveTo>
                    <a:pt x="1066800" y="6435852"/>
                  </a:moveTo>
                  <a:lnTo>
                    <a:pt x="990600" y="6435852"/>
                  </a:lnTo>
                  <a:lnTo>
                    <a:pt x="990600" y="6410452"/>
                  </a:lnTo>
                  <a:lnTo>
                    <a:pt x="1066800" y="6410452"/>
                  </a:lnTo>
                  <a:close/>
                  <a:moveTo>
                    <a:pt x="889000" y="6410452"/>
                  </a:moveTo>
                  <a:lnTo>
                    <a:pt x="812800" y="6410452"/>
                  </a:lnTo>
                  <a:lnTo>
                    <a:pt x="812800" y="6385052"/>
                  </a:lnTo>
                  <a:lnTo>
                    <a:pt x="889000" y="6385052"/>
                  </a:lnTo>
                  <a:close/>
                  <a:moveTo>
                    <a:pt x="711200" y="6385052"/>
                  </a:moveTo>
                  <a:lnTo>
                    <a:pt x="635000" y="6385052"/>
                  </a:lnTo>
                  <a:lnTo>
                    <a:pt x="635000" y="6359652"/>
                  </a:lnTo>
                  <a:lnTo>
                    <a:pt x="711200" y="6359652"/>
                  </a:lnTo>
                  <a:close/>
                  <a:moveTo>
                    <a:pt x="533400" y="6359652"/>
                  </a:moveTo>
                  <a:lnTo>
                    <a:pt x="457200" y="6359652"/>
                  </a:lnTo>
                  <a:lnTo>
                    <a:pt x="457200" y="6334252"/>
                  </a:lnTo>
                  <a:lnTo>
                    <a:pt x="533400" y="6334252"/>
                  </a:lnTo>
                  <a:close/>
                  <a:moveTo>
                    <a:pt x="355600" y="6334252"/>
                  </a:moveTo>
                  <a:lnTo>
                    <a:pt x="279400" y="6334252"/>
                  </a:lnTo>
                  <a:lnTo>
                    <a:pt x="279400" y="6308852"/>
                  </a:lnTo>
                  <a:lnTo>
                    <a:pt x="355600" y="6308852"/>
                  </a:lnTo>
                  <a:close/>
                  <a:moveTo>
                    <a:pt x="177800" y="6308852"/>
                  </a:moveTo>
                  <a:lnTo>
                    <a:pt x="101600" y="6308852"/>
                  </a:lnTo>
                  <a:lnTo>
                    <a:pt x="101600" y="6283452"/>
                  </a:lnTo>
                  <a:lnTo>
                    <a:pt x="177800" y="6283452"/>
                  </a:lnTo>
                  <a:close/>
                  <a:moveTo>
                    <a:pt x="0" y="6283452"/>
                  </a:moveTo>
                  <a:lnTo>
                    <a:pt x="896366" y="6283452"/>
                  </a:lnTo>
                  <a:cubicBezTo>
                    <a:pt x="889381" y="6283452"/>
                    <a:pt x="883666" y="6277737"/>
                    <a:pt x="883666" y="6270752"/>
                  </a:cubicBezTo>
                  <a:lnTo>
                    <a:pt x="883666" y="6237986"/>
                  </a:lnTo>
                  <a:lnTo>
                    <a:pt x="909066" y="6237986"/>
                  </a:lnTo>
                  <a:lnTo>
                    <a:pt x="909066" y="6270752"/>
                  </a:lnTo>
                  <a:lnTo>
                    <a:pt x="896366" y="6270752"/>
                  </a:lnTo>
                  <a:lnTo>
                    <a:pt x="896366" y="6258052"/>
                  </a:lnTo>
                  <a:lnTo>
                    <a:pt x="939800" y="6258052"/>
                  </a:lnTo>
                  <a:close/>
                  <a:moveTo>
                    <a:pt x="883666" y="6466713"/>
                  </a:moveTo>
                  <a:lnTo>
                    <a:pt x="883666" y="6390513"/>
                  </a:lnTo>
                  <a:lnTo>
                    <a:pt x="909066" y="6390513"/>
                  </a:lnTo>
                  <a:lnTo>
                    <a:pt x="909066" y="6466713"/>
                  </a:lnTo>
                  <a:close/>
                  <a:moveTo>
                    <a:pt x="909066" y="6288913"/>
                  </a:moveTo>
                  <a:lnTo>
                    <a:pt x="909066" y="6212713"/>
                  </a:lnTo>
                  <a:lnTo>
                    <a:pt x="909066" y="6288913"/>
                  </a:lnTo>
                  <a:close/>
                  <a:moveTo>
                    <a:pt x="909066" y="6111113"/>
                  </a:moveTo>
                  <a:lnTo>
                    <a:pt x="909066" y="6034913"/>
                  </a:lnTo>
                  <a:lnTo>
                    <a:pt x="909066" y="6111113"/>
                  </a:lnTo>
                  <a:close/>
                  <a:moveTo>
                    <a:pt x="909066" y="5933313"/>
                  </a:moveTo>
                  <a:lnTo>
                    <a:pt x="909066" y="5857113"/>
                  </a:lnTo>
                  <a:lnTo>
                    <a:pt x="909066" y="5933313"/>
                  </a:lnTo>
                  <a:close/>
                  <a:moveTo>
                    <a:pt x="909066" y="5755513"/>
                  </a:moveTo>
                  <a:lnTo>
                    <a:pt x="909066" y="5679313"/>
                  </a:lnTo>
                  <a:lnTo>
                    <a:pt x="909066" y="5755513"/>
                  </a:lnTo>
                  <a:close/>
                  <a:moveTo>
                    <a:pt x="909066" y="5577713"/>
                  </a:moveTo>
                  <a:lnTo>
                    <a:pt x="909066" y="5501513"/>
                  </a:lnTo>
                  <a:lnTo>
                    <a:pt x="909066" y="5577713"/>
                  </a:lnTo>
                  <a:close/>
                  <a:moveTo>
                    <a:pt x="909066" y="5399913"/>
                  </a:moveTo>
                  <a:lnTo>
                    <a:pt x="909066" y="5323713"/>
                  </a:lnTo>
                  <a:lnTo>
                    <a:pt x="909066" y="5399913"/>
                  </a:lnTo>
                  <a:close/>
                  <a:moveTo>
                    <a:pt x="909066" y="5222113"/>
                  </a:moveTo>
                  <a:lnTo>
                    <a:pt x="909066" y="5145913"/>
                  </a:lnTo>
                  <a:lnTo>
                    <a:pt x="909066" y="5222113"/>
                  </a:lnTo>
                  <a:close/>
                  <a:moveTo>
                    <a:pt x="909066" y="5044313"/>
                  </a:moveTo>
                  <a:lnTo>
                    <a:pt x="909066" y="4968113"/>
                  </a:lnTo>
                  <a:lnTo>
                    <a:pt x="909066" y="5044313"/>
                  </a:lnTo>
                  <a:close/>
                  <a:moveTo>
                    <a:pt x="909066" y="4866513"/>
                  </a:moveTo>
                  <a:lnTo>
                    <a:pt x="909066" y="4790313"/>
                  </a:lnTo>
                  <a:lnTo>
                    <a:pt x="909066" y="4866513"/>
                  </a:lnTo>
                  <a:close/>
                  <a:moveTo>
                    <a:pt x="909066" y="4688713"/>
                  </a:moveTo>
                  <a:lnTo>
                    <a:pt x="909066" y="4612513"/>
                  </a:lnTo>
                  <a:lnTo>
                    <a:pt x="909066" y="4688713"/>
                  </a:lnTo>
                  <a:close/>
                  <a:moveTo>
                    <a:pt x="909066" y="4510913"/>
                  </a:moveTo>
                  <a:lnTo>
                    <a:pt x="909066" y="4434713"/>
                  </a:lnTo>
                  <a:lnTo>
                    <a:pt x="909066" y="4510913"/>
                  </a:lnTo>
                  <a:close/>
                  <a:moveTo>
                    <a:pt x="909066" y="4333113"/>
                  </a:moveTo>
                  <a:lnTo>
                    <a:pt x="909066" y="4256913"/>
                  </a:lnTo>
                  <a:lnTo>
                    <a:pt x="909066" y="4333113"/>
                  </a:lnTo>
                  <a:close/>
                  <a:moveTo>
                    <a:pt x="909066" y="4155313"/>
                  </a:moveTo>
                  <a:lnTo>
                    <a:pt x="909066" y="4079113"/>
                  </a:lnTo>
                  <a:lnTo>
                    <a:pt x="909066" y="4155313"/>
                  </a:lnTo>
                  <a:close/>
                  <a:moveTo>
                    <a:pt x="909066" y="3977513"/>
                  </a:moveTo>
                  <a:lnTo>
                    <a:pt x="909066" y="3901313"/>
                  </a:lnTo>
                  <a:lnTo>
                    <a:pt x="909066" y="3977513"/>
                  </a:lnTo>
                  <a:close/>
                  <a:moveTo>
                    <a:pt x="909066" y="3799713"/>
                  </a:moveTo>
                  <a:lnTo>
                    <a:pt x="909066" y="3723513"/>
                  </a:lnTo>
                  <a:lnTo>
                    <a:pt x="909066" y="3799713"/>
                  </a:lnTo>
                  <a:close/>
                  <a:moveTo>
                    <a:pt x="909066" y="3621913"/>
                  </a:moveTo>
                  <a:lnTo>
                    <a:pt x="909066" y="3545713"/>
                  </a:lnTo>
                  <a:lnTo>
                    <a:pt x="909066" y="3621913"/>
                  </a:lnTo>
                  <a:close/>
                  <a:moveTo>
                    <a:pt x="909066" y="3444113"/>
                  </a:moveTo>
                  <a:lnTo>
                    <a:pt x="909066" y="3367913"/>
                  </a:lnTo>
                  <a:lnTo>
                    <a:pt x="909066" y="3444113"/>
                  </a:lnTo>
                  <a:close/>
                  <a:moveTo>
                    <a:pt x="909066" y="3266313"/>
                  </a:moveTo>
                  <a:lnTo>
                    <a:pt x="909066" y="3190113"/>
                  </a:lnTo>
                  <a:lnTo>
                    <a:pt x="909066" y="3266313"/>
                  </a:lnTo>
                  <a:close/>
                  <a:moveTo>
                    <a:pt x="909066" y="3088513"/>
                  </a:moveTo>
                  <a:lnTo>
                    <a:pt x="909066" y="3012313"/>
                  </a:lnTo>
                  <a:lnTo>
                    <a:pt x="909066" y="3088513"/>
                  </a:lnTo>
                  <a:close/>
                  <a:moveTo>
                    <a:pt x="909066" y="2910713"/>
                  </a:moveTo>
                  <a:lnTo>
                    <a:pt x="909066" y="2834513"/>
                  </a:lnTo>
                  <a:lnTo>
                    <a:pt x="909066" y="2910713"/>
                  </a:lnTo>
                  <a:close/>
                  <a:moveTo>
                    <a:pt x="909066" y="2732913"/>
                  </a:moveTo>
                  <a:lnTo>
                    <a:pt x="909066" y="2656713"/>
                  </a:lnTo>
                  <a:lnTo>
                    <a:pt x="909066" y="2732913"/>
                  </a:lnTo>
                  <a:close/>
                  <a:moveTo>
                    <a:pt x="909066" y="2555113"/>
                  </a:moveTo>
                  <a:lnTo>
                    <a:pt x="909066" y="2478913"/>
                  </a:lnTo>
                  <a:lnTo>
                    <a:pt x="909066" y="2555113"/>
                  </a:lnTo>
                  <a:close/>
                  <a:moveTo>
                    <a:pt x="909066" y="2377313"/>
                  </a:moveTo>
                  <a:lnTo>
                    <a:pt x="909066" y="2301113"/>
                  </a:lnTo>
                  <a:lnTo>
                    <a:pt x="909066" y="2377313"/>
                  </a:lnTo>
                  <a:close/>
                  <a:moveTo>
                    <a:pt x="909066" y="2199513"/>
                  </a:moveTo>
                  <a:lnTo>
                    <a:pt x="909066" y="2123313"/>
                  </a:lnTo>
                  <a:lnTo>
                    <a:pt x="909066" y="2199513"/>
                  </a:lnTo>
                  <a:close/>
                  <a:moveTo>
                    <a:pt x="909066" y="2021713"/>
                  </a:moveTo>
                  <a:lnTo>
                    <a:pt x="909066" y="1945513"/>
                  </a:lnTo>
                  <a:lnTo>
                    <a:pt x="909066" y="2021713"/>
                  </a:lnTo>
                  <a:close/>
                  <a:moveTo>
                    <a:pt x="909066" y="1843913"/>
                  </a:moveTo>
                  <a:lnTo>
                    <a:pt x="909066" y="1767713"/>
                  </a:lnTo>
                  <a:lnTo>
                    <a:pt x="909066" y="1843913"/>
                  </a:lnTo>
                  <a:close/>
                  <a:moveTo>
                    <a:pt x="909066" y="1666113"/>
                  </a:moveTo>
                  <a:lnTo>
                    <a:pt x="909066" y="1589913"/>
                  </a:lnTo>
                  <a:lnTo>
                    <a:pt x="909066" y="1666113"/>
                  </a:lnTo>
                  <a:close/>
                  <a:moveTo>
                    <a:pt x="909066" y="1488313"/>
                  </a:moveTo>
                  <a:lnTo>
                    <a:pt x="909066" y="1412113"/>
                  </a:lnTo>
                  <a:lnTo>
                    <a:pt x="909066" y="1488313"/>
                  </a:lnTo>
                  <a:close/>
                  <a:moveTo>
                    <a:pt x="909066" y="1310513"/>
                  </a:moveTo>
                  <a:lnTo>
                    <a:pt x="909066" y="1234313"/>
                  </a:lnTo>
                  <a:lnTo>
                    <a:pt x="909066" y="1310513"/>
                  </a:lnTo>
                  <a:close/>
                  <a:moveTo>
                    <a:pt x="909066" y="1132713"/>
                  </a:moveTo>
                  <a:lnTo>
                    <a:pt x="909066" y="1056513"/>
                  </a:lnTo>
                  <a:lnTo>
                    <a:pt x="909066" y="1132713"/>
                  </a:lnTo>
                  <a:close/>
                  <a:moveTo>
                    <a:pt x="909066" y="954913"/>
                  </a:moveTo>
                  <a:lnTo>
                    <a:pt x="909066" y="878713"/>
                  </a:lnTo>
                  <a:lnTo>
                    <a:pt x="909066" y="954913"/>
                  </a:lnTo>
                  <a:close/>
                  <a:moveTo>
                    <a:pt x="909066" y="777113"/>
                  </a:moveTo>
                  <a:lnTo>
                    <a:pt x="909066" y="700913"/>
                  </a:lnTo>
                  <a:lnTo>
                    <a:pt x="909066" y="777113"/>
                  </a:lnTo>
                  <a:close/>
                  <a:moveTo>
                    <a:pt x="909066" y="599313"/>
                  </a:moveTo>
                  <a:lnTo>
                    <a:pt x="909066" y="523113"/>
                  </a:lnTo>
                  <a:lnTo>
                    <a:pt x="909066" y="599313"/>
                  </a:lnTo>
                  <a:close/>
                  <a:moveTo>
                    <a:pt x="909066" y="421513"/>
                  </a:moveTo>
                  <a:lnTo>
                    <a:pt x="909066" y="345313"/>
                  </a:lnTo>
                  <a:lnTo>
                    <a:pt x="909066" y="421513"/>
                  </a:lnTo>
                  <a:close/>
                  <a:moveTo>
                    <a:pt x="909066" y="243713"/>
                  </a:moveTo>
                  <a:lnTo>
                    <a:pt x="909066" y="167513"/>
                  </a:lnTo>
                  <a:lnTo>
                    <a:pt x="909066" y="243713"/>
                  </a:lnTo>
                  <a:close/>
                  <a:moveTo>
                    <a:pt x="909066" y="65913"/>
                  </a:moveTo>
                  <a:lnTo>
                    <a:pt x="909066" y="12700"/>
                  </a:lnTo>
                  <a:cubicBezTo>
                    <a:pt x="883666" y="5715"/>
                    <a:pt x="889381" y="0"/>
                    <a:pt x="896366" y="0"/>
                  </a:cubicBezTo>
                  <a:lnTo>
                    <a:pt x="972566" y="0"/>
                  </a:lnTo>
                  <a:lnTo>
                    <a:pt x="972566" y="25400"/>
                  </a:lnTo>
                  <a:lnTo>
                    <a:pt x="896366" y="25400"/>
                  </a:lnTo>
                  <a:lnTo>
                    <a:pt x="896366" y="12700"/>
                  </a:lnTo>
                  <a:lnTo>
                    <a:pt x="909066" y="12700"/>
                  </a:lnTo>
                  <a:lnTo>
                    <a:pt x="909066" y="65913"/>
                  </a:lnTo>
                  <a:close/>
                </a:path>
              </a:pathLst>
            </a:custGeom>
            <a:solidFill>
              <a:srgbClr val="FFFFFF"/>
            </a:solidFill>
          </p:spPr>
        </p:sp>
      </p:grpSp>
      <p:grpSp>
        <p:nvGrpSpPr>
          <p:cNvPr id="62" name="Group 62"/>
          <p:cNvGrpSpPr/>
          <p:nvPr/>
        </p:nvGrpSpPr>
        <p:grpSpPr>
          <a:xfrm>
            <a:off x="2272692" y="2855120"/>
            <a:ext cx="1963625" cy="4958707"/>
            <a:chOff x="0" y="0"/>
            <a:chExt cx="2618166" cy="6611609"/>
          </a:xfrm>
        </p:grpSpPr>
        <p:sp>
          <p:nvSpPr>
            <p:cNvPr id="63" name="Freeform 63"/>
            <p:cNvSpPr/>
            <p:nvPr/>
          </p:nvSpPr>
          <p:spPr>
            <a:xfrm>
              <a:off x="-883666" y="0"/>
              <a:ext cx="3504057" cy="6639052"/>
            </a:xfrm>
            <a:custGeom>
              <a:avLst/>
              <a:gdLst/>
              <a:ahLst/>
              <a:cxnLst/>
              <a:rect l="l" t="t" r="r" b="b"/>
              <a:pathLst>
                <a:path w="3504057" h="6639052">
                  <a:moveTo>
                    <a:pt x="1074166" y="0"/>
                  </a:moveTo>
                  <a:lnTo>
                    <a:pt x="1150366" y="0"/>
                  </a:lnTo>
                  <a:lnTo>
                    <a:pt x="1150366" y="25400"/>
                  </a:lnTo>
                  <a:lnTo>
                    <a:pt x="1074166" y="25400"/>
                  </a:lnTo>
                  <a:close/>
                  <a:moveTo>
                    <a:pt x="1251966" y="0"/>
                  </a:moveTo>
                  <a:lnTo>
                    <a:pt x="1328166" y="0"/>
                  </a:lnTo>
                  <a:lnTo>
                    <a:pt x="1328166" y="25400"/>
                  </a:lnTo>
                  <a:lnTo>
                    <a:pt x="1251966" y="25400"/>
                  </a:lnTo>
                  <a:close/>
                  <a:moveTo>
                    <a:pt x="1429766" y="0"/>
                  </a:moveTo>
                  <a:lnTo>
                    <a:pt x="1505966" y="0"/>
                  </a:lnTo>
                  <a:lnTo>
                    <a:pt x="1505966" y="25400"/>
                  </a:lnTo>
                  <a:lnTo>
                    <a:pt x="1429766" y="25400"/>
                  </a:lnTo>
                  <a:close/>
                  <a:moveTo>
                    <a:pt x="1607566" y="0"/>
                  </a:moveTo>
                  <a:lnTo>
                    <a:pt x="1683766" y="0"/>
                  </a:lnTo>
                  <a:lnTo>
                    <a:pt x="1683766" y="25400"/>
                  </a:lnTo>
                  <a:lnTo>
                    <a:pt x="1607566" y="25400"/>
                  </a:lnTo>
                  <a:close/>
                  <a:moveTo>
                    <a:pt x="1785366" y="0"/>
                  </a:moveTo>
                  <a:lnTo>
                    <a:pt x="1861566" y="0"/>
                  </a:lnTo>
                  <a:lnTo>
                    <a:pt x="1861566" y="25400"/>
                  </a:lnTo>
                  <a:lnTo>
                    <a:pt x="1785366" y="25400"/>
                  </a:lnTo>
                  <a:close/>
                  <a:moveTo>
                    <a:pt x="1963166" y="0"/>
                  </a:moveTo>
                  <a:lnTo>
                    <a:pt x="2039366" y="0"/>
                  </a:lnTo>
                  <a:lnTo>
                    <a:pt x="2039366" y="25400"/>
                  </a:lnTo>
                  <a:lnTo>
                    <a:pt x="1963166" y="25400"/>
                  </a:lnTo>
                  <a:close/>
                  <a:moveTo>
                    <a:pt x="2140966" y="0"/>
                  </a:moveTo>
                  <a:lnTo>
                    <a:pt x="2217166" y="0"/>
                  </a:lnTo>
                  <a:lnTo>
                    <a:pt x="2217166" y="25400"/>
                  </a:lnTo>
                  <a:lnTo>
                    <a:pt x="2140966" y="25400"/>
                  </a:lnTo>
                  <a:close/>
                  <a:moveTo>
                    <a:pt x="2318766" y="25400"/>
                  </a:moveTo>
                  <a:lnTo>
                    <a:pt x="2394966" y="25400"/>
                  </a:lnTo>
                  <a:lnTo>
                    <a:pt x="2318766" y="25400"/>
                  </a:lnTo>
                  <a:close/>
                  <a:moveTo>
                    <a:pt x="2496566" y="25400"/>
                  </a:moveTo>
                  <a:lnTo>
                    <a:pt x="2572766" y="25400"/>
                  </a:lnTo>
                  <a:lnTo>
                    <a:pt x="2496566" y="25400"/>
                  </a:lnTo>
                  <a:close/>
                  <a:moveTo>
                    <a:pt x="2674366" y="25400"/>
                  </a:moveTo>
                  <a:lnTo>
                    <a:pt x="2750566" y="25400"/>
                  </a:lnTo>
                  <a:lnTo>
                    <a:pt x="2674366" y="25400"/>
                  </a:lnTo>
                  <a:close/>
                  <a:moveTo>
                    <a:pt x="2852166" y="25400"/>
                  </a:moveTo>
                  <a:lnTo>
                    <a:pt x="2928366" y="25400"/>
                  </a:lnTo>
                  <a:lnTo>
                    <a:pt x="2852166" y="25400"/>
                  </a:lnTo>
                  <a:close/>
                  <a:moveTo>
                    <a:pt x="3029966" y="25400"/>
                  </a:moveTo>
                  <a:lnTo>
                    <a:pt x="3106166" y="25400"/>
                  </a:lnTo>
                  <a:lnTo>
                    <a:pt x="3029966" y="25400"/>
                  </a:lnTo>
                  <a:close/>
                  <a:moveTo>
                    <a:pt x="3207766" y="25400"/>
                  </a:moveTo>
                  <a:lnTo>
                    <a:pt x="3283966" y="25400"/>
                  </a:lnTo>
                  <a:lnTo>
                    <a:pt x="3207766" y="25400"/>
                  </a:lnTo>
                  <a:close/>
                  <a:moveTo>
                    <a:pt x="3385566" y="25400"/>
                  </a:moveTo>
                  <a:lnTo>
                    <a:pt x="3461766" y="25400"/>
                  </a:lnTo>
                  <a:lnTo>
                    <a:pt x="3385566" y="25400"/>
                  </a:lnTo>
                  <a:close/>
                  <a:moveTo>
                    <a:pt x="3504057" y="110109"/>
                  </a:moveTo>
                  <a:lnTo>
                    <a:pt x="3504057" y="186309"/>
                  </a:lnTo>
                  <a:lnTo>
                    <a:pt x="3478657" y="186309"/>
                  </a:lnTo>
                  <a:lnTo>
                    <a:pt x="3478657" y="110109"/>
                  </a:lnTo>
                  <a:close/>
                  <a:moveTo>
                    <a:pt x="3478657" y="287909"/>
                  </a:moveTo>
                  <a:lnTo>
                    <a:pt x="3478657" y="364109"/>
                  </a:lnTo>
                  <a:lnTo>
                    <a:pt x="3453257" y="364109"/>
                  </a:lnTo>
                  <a:lnTo>
                    <a:pt x="3453257" y="287909"/>
                  </a:lnTo>
                  <a:close/>
                  <a:moveTo>
                    <a:pt x="3453257" y="465709"/>
                  </a:moveTo>
                  <a:lnTo>
                    <a:pt x="3453257" y="541909"/>
                  </a:lnTo>
                  <a:lnTo>
                    <a:pt x="3427857" y="541909"/>
                  </a:lnTo>
                  <a:lnTo>
                    <a:pt x="3427857" y="465709"/>
                  </a:lnTo>
                  <a:close/>
                  <a:moveTo>
                    <a:pt x="3427857" y="643509"/>
                  </a:moveTo>
                  <a:lnTo>
                    <a:pt x="3427857" y="719709"/>
                  </a:lnTo>
                  <a:lnTo>
                    <a:pt x="3402457" y="719709"/>
                  </a:lnTo>
                  <a:lnTo>
                    <a:pt x="3402457" y="643509"/>
                  </a:lnTo>
                  <a:close/>
                  <a:moveTo>
                    <a:pt x="3402457" y="821309"/>
                  </a:moveTo>
                  <a:lnTo>
                    <a:pt x="3402457" y="897509"/>
                  </a:lnTo>
                  <a:lnTo>
                    <a:pt x="3377057" y="897509"/>
                  </a:lnTo>
                  <a:lnTo>
                    <a:pt x="3377057" y="821309"/>
                  </a:lnTo>
                  <a:close/>
                  <a:moveTo>
                    <a:pt x="3377057" y="999109"/>
                  </a:moveTo>
                  <a:lnTo>
                    <a:pt x="3377057" y="1075309"/>
                  </a:lnTo>
                  <a:lnTo>
                    <a:pt x="3351657" y="1075309"/>
                  </a:lnTo>
                  <a:lnTo>
                    <a:pt x="3351657" y="999109"/>
                  </a:lnTo>
                  <a:close/>
                  <a:moveTo>
                    <a:pt x="3351657" y="1176909"/>
                  </a:moveTo>
                  <a:lnTo>
                    <a:pt x="3351657" y="1253109"/>
                  </a:lnTo>
                  <a:lnTo>
                    <a:pt x="3326257" y="1253109"/>
                  </a:lnTo>
                  <a:lnTo>
                    <a:pt x="3326257" y="1176909"/>
                  </a:lnTo>
                  <a:close/>
                  <a:moveTo>
                    <a:pt x="3326257" y="1354709"/>
                  </a:moveTo>
                  <a:lnTo>
                    <a:pt x="3326257" y="1430909"/>
                  </a:lnTo>
                  <a:lnTo>
                    <a:pt x="3300857" y="1430909"/>
                  </a:lnTo>
                  <a:lnTo>
                    <a:pt x="3300857" y="1354709"/>
                  </a:lnTo>
                  <a:close/>
                  <a:moveTo>
                    <a:pt x="3300857" y="1532509"/>
                  </a:moveTo>
                  <a:lnTo>
                    <a:pt x="3300857" y="1608709"/>
                  </a:lnTo>
                  <a:lnTo>
                    <a:pt x="3275457" y="1608709"/>
                  </a:lnTo>
                  <a:lnTo>
                    <a:pt x="3275457" y="1532509"/>
                  </a:lnTo>
                  <a:close/>
                  <a:moveTo>
                    <a:pt x="3275457" y="1710309"/>
                  </a:moveTo>
                  <a:lnTo>
                    <a:pt x="3275457" y="1786509"/>
                  </a:lnTo>
                  <a:lnTo>
                    <a:pt x="3250057" y="1786509"/>
                  </a:lnTo>
                  <a:lnTo>
                    <a:pt x="3250057" y="1710309"/>
                  </a:lnTo>
                  <a:close/>
                  <a:moveTo>
                    <a:pt x="3250057" y="1888109"/>
                  </a:moveTo>
                  <a:lnTo>
                    <a:pt x="3250057" y="1964309"/>
                  </a:lnTo>
                  <a:lnTo>
                    <a:pt x="3224657" y="1964309"/>
                  </a:lnTo>
                  <a:lnTo>
                    <a:pt x="3224657" y="1888109"/>
                  </a:lnTo>
                  <a:close/>
                  <a:moveTo>
                    <a:pt x="3224657" y="2065909"/>
                  </a:moveTo>
                  <a:lnTo>
                    <a:pt x="3224657" y="2142109"/>
                  </a:lnTo>
                  <a:lnTo>
                    <a:pt x="3199257" y="2142109"/>
                  </a:lnTo>
                  <a:lnTo>
                    <a:pt x="3199257" y="2065909"/>
                  </a:lnTo>
                  <a:close/>
                  <a:moveTo>
                    <a:pt x="3199257" y="2243709"/>
                  </a:moveTo>
                  <a:lnTo>
                    <a:pt x="3199257" y="2319909"/>
                  </a:lnTo>
                  <a:lnTo>
                    <a:pt x="3173857" y="2319909"/>
                  </a:lnTo>
                  <a:lnTo>
                    <a:pt x="3173857" y="2243709"/>
                  </a:lnTo>
                  <a:close/>
                  <a:moveTo>
                    <a:pt x="3173857" y="2421509"/>
                  </a:moveTo>
                  <a:lnTo>
                    <a:pt x="3173857" y="2497709"/>
                  </a:lnTo>
                  <a:lnTo>
                    <a:pt x="3148457" y="2497709"/>
                  </a:lnTo>
                  <a:lnTo>
                    <a:pt x="3148457" y="2421509"/>
                  </a:lnTo>
                  <a:close/>
                  <a:moveTo>
                    <a:pt x="3148457" y="2599309"/>
                  </a:moveTo>
                  <a:lnTo>
                    <a:pt x="3148457" y="2675509"/>
                  </a:lnTo>
                  <a:lnTo>
                    <a:pt x="3123057" y="2675509"/>
                  </a:lnTo>
                  <a:lnTo>
                    <a:pt x="3123057" y="2599309"/>
                  </a:lnTo>
                  <a:close/>
                  <a:moveTo>
                    <a:pt x="3123057" y="2777109"/>
                  </a:moveTo>
                  <a:lnTo>
                    <a:pt x="3123057" y="2853309"/>
                  </a:lnTo>
                  <a:lnTo>
                    <a:pt x="3097657" y="2853309"/>
                  </a:lnTo>
                  <a:lnTo>
                    <a:pt x="3097657" y="2777109"/>
                  </a:lnTo>
                  <a:close/>
                  <a:moveTo>
                    <a:pt x="3097657" y="2954909"/>
                  </a:moveTo>
                  <a:lnTo>
                    <a:pt x="3097657" y="3031109"/>
                  </a:lnTo>
                  <a:lnTo>
                    <a:pt x="3072257" y="3031109"/>
                  </a:lnTo>
                  <a:lnTo>
                    <a:pt x="3072257" y="2954909"/>
                  </a:lnTo>
                  <a:close/>
                  <a:moveTo>
                    <a:pt x="3072257" y="3132709"/>
                  </a:moveTo>
                  <a:lnTo>
                    <a:pt x="3072257" y="3208909"/>
                  </a:lnTo>
                  <a:lnTo>
                    <a:pt x="3046857" y="3208909"/>
                  </a:lnTo>
                  <a:lnTo>
                    <a:pt x="3046857" y="3132709"/>
                  </a:lnTo>
                  <a:close/>
                  <a:moveTo>
                    <a:pt x="3046857" y="3310509"/>
                  </a:moveTo>
                  <a:lnTo>
                    <a:pt x="3046857" y="3386709"/>
                  </a:lnTo>
                  <a:lnTo>
                    <a:pt x="3021457" y="3386709"/>
                  </a:lnTo>
                  <a:lnTo>
                    <a:pt x="3021457" y="3310509"/>
                  </a:lnTo>
                  <a:close/>
                  <a:moveTo>
                    <a:pt x="3021457" y="3488309"/>
                  </a:moveTo>
                  <a:lnTo>
                    <a:pt x="3021457" y="3564509"/>
                  </a:lnTo>
                  <a:lnTo>
                    <a:pt x="2996057" y="3564509"/>
                  </a:lnTo>
                  <a:lnTo>
                    <a:pt x="2996057" y="3488309"/>
                  </a:lnTo>
                  <a:close/>
                  <a:moveTo>
                    <a:pt x="2996057" y="3666109"/>
                  </a:moveTo>
                  <a:lnTo>
                    <a:pt x="2996057" y="3742309"/>
                  </a:lnTo>
                  <a:lnTo>
                    <a:pt x="2970657" y="3742309"/>
                  </a:lnTo>
                  <a:lnTo>
                    <a:pt x="2970657" y="3666109"/>
                  </a:lnTo>
                  <a:close/>
                  <a:moveTo>
                    <a:pt x="2970657" y="3843909"/>
                  </a:moveTo>
                  <a:lnTo>
                    <a:pt x="2970657" y="3920109"/>
                  </a:lnTo>
                  <a:lnTo>
                    <a:pt x="2945257" y="3920109"/>
                  </a:lnTo>
                  <a:lnTo>
                    <a:pt x="2945257" y="3843909"/>
                  </a:lnTo>
                  <a:close/>
                  <a:moveTo>
                    <a:pt x="2945257" y="4021709"/>
                  </a:moveTo>
                  <a:lnTo>
                    <a:pt x="2945257" y="4097909"/>
                  </a:lnTo>
                  <a:lnTo>
                    <a:pt x="2919857" y="4097909"/>
                  </a:lnTo>
                  <a:lnTo>
                    <a:pt x="2919857" y="4021709"/>
                  </a:lnTo>
                  <a:close/>
                  <a:moveTo>
                    <a:pt x="2919857" y="4199509"/>
                  </a:moveTo>
                  <a:lnTo>
                    <a:pt x="2919857" y="4275709"/>
                  </a:lnTo>
                  <a:lnTo>
                    <a:pt x="2894457" y="4275709"/>
                  </a:lnTo>
                  <a:lnTo>
                    <a:pt x="2894457" y="4199509"/>
                  </a:lnTo>
                  <a:close/>
                  <a:moveTo>
                    <a:pt x="2894457" y="4377309"/>
                  </a:moveTo>
                  <a:lnTo>
                    <a:pt x="2894457" y="4453509"/>
                  </a:lnTo>
                  <a:lnTo>
                    <a:pt x="2869057" y="4453509"/>
                  </a:lnTo>
                  <a:lnTo>
                    <a:pt x="2869057" y="4377309"/>
                  </a:lnTo>
                  <a:close/>
                  <a:moveTo>
                    <a:pt x="2869057" y="4555109"/>
                  </a:moveTo>
                  <a:lnTo>
                    <a:pt x="2869057" y="4631309"/>
                  </a:lnTo>
                  <a:lnTo>
                    <a:pt x="2843657" y="4631309"/>
                  </a:lnTo>
                  <a:lnTo>
                    <a:pt x="2843657" y="4555109"/>
                  </a:lnTo>
                  <a:close/>
                  <a:moveTo>
                    <a:pt x="2843657" y="4732909"/>
                  </a:moveTo>
                  <a:lnTo>
                    <a:pt x="2843657" y="4809109"/>
                  </a:lnTo>
                  <a:lnTo>
                    <a:pt x="2818257" y="4809109"/>
                  </a:lnTo>
                  <a:lnTo>
                    <a:pt x="2818257" y="4732909"/>
                  </a:lnTo>
                  <a:close/>
                  <a:moveTo>
                    <a:pt x="2818257" y="4910709"/>
                  </a:moveTo>
                  <a:lnTo>
                    <a:pt x="2818257" y="4986909"/>
                  </a:lnTo>
                  <a:lnTo>
                    <a:pt x="2792857" y="4986909"/>
                  </a:lnTo>
                  <a:lnTo>
                    <a:pt x="2792857" y="4910709"/>
                  </a:lnTo>
                  <a:close/>
                  <a:moveTo>
                    <a:pt x="2792857" y="5088509"/>
                  </a:moveTo>
                  <a:lnTo>
                    <a:pt x="2792857" y="5164709"/>
                  </a:lnTo>
                  <a:lnTo>
                    <a:pt x="2767457" y="5164709"/>
                  </a:lnTo>
                  <a:lnTo>
                    <a:pt x="2767457" y="5088509"/>
                  </a:lnTo>
                  <a:close/>
                  <a:moveTo>
                    <a:pt x="2767457" y="5266309"/>
                  </a:moveTo>
                  <a:lnTo>
                    <a:pt x="2767457" y="5342509"/>
                  </a:lnTo>
                  <a:lnTo>
                    <a:pt x="2742057" y="5342509"/>
                  </a:lnTo>
                  <a:lnTo>
                    <a:pt x="2742057" y="5266309"/>
                  </a:lnTo>
                  <a:close/>
                  <a:moveTo>
                    <a:pt x="2742057" y="5444109"/>
                  </a:moveTo>
                  <a:lnTo>
                    <a:pt x="2742057" y="5520309"/>
                  </a:lnTo>
                  <a:lnTo>
                    <a:pt x="2716657" y="5520309"/>
                  </a:lnTo>
                  <a:lnTo>
                    <a:pt x="2716657" y="5444109"/>
                  </a:lnTo>
                  <a:close/>
                  <a:moveTo>
                    <a:pt x="2716657" y="5621909"/>
                  </a:moveTo>
                  <a:lnTo>
                    <a:pt x="2716657" y="5698109"/>
                  </a:lnTo>
                  <a:lnTo>
                    <a:pt x="2691257" y="5698109"/>
                  </a:lnTo>
                  <a:lnTo>
                    <a:pt x="2691257" y="5621909"/>
                  </a:lnTo>
                  <a:close/>
                  <a:moveTo>
                    <a:pt x="2691257" y="5799709"/>
                  </a:moveTo>
                  <a:lnTo>
                    <a:pt x="2691257" y="5875909"/>
                  </a:lnTo>
                  <a:lnTo>
                    <a:pt x="2665857" y="5875909"/>
                  </a:lnTo>
                  <a:lnTo>
                    <a:pt x="2665857" y="5799709"/>
                  </a:lnTo>
                  <a:close/>
                  <a:moveTo>
                    <a:pt x="2665857" y="5977509"/>
                  </a:moveTo>
                  <a:lnTo>
                    <a:pt x="2665857" y="6053709"/>
                  </a:lnTo>
                  <a:lnTo>
                    <a:pt x="2640457" y="6053709"/>
                  </a:lnTo>
                  <a:lnTo>
                    <a:pt x="2640457" y="5977509"/>
                  </a:lnTo>
                  <a:close/>
                  <a:moveTo>
                    <a:pt x="2640457" y="6155309"/>
                  </a:moveTo>
                  <a:lnTo>
                    <a:pt x="2640457" y="6231509"/>
                  </a:lnTo>
                  <a:lnTo>
                    <a:pt x="2615057" y="6231509"/>
                  </a:lnTo>
                  <a:lnTo>
                    <a:pt x="2615057" y="6155309"/>
                  </a:lnTo>
                  <a:close/>
                  <a:moveTo>
                    <a:pt x="2615057" y="6333109"/>
                  </a:moveTo>
                  <a:lnTo>
                    <a:pt x="2615057" y="6409309"/>
                  </a:lnTo>
                  <a:lnTo>
                    <a:pt x="2589657" y="6409309"/>
                  </a:lnTo>
                  <a:lnTo>
                    <a:pt x="2589657" y="6333109"/>
                  </a:lnTo>
                  <a:close/>
                  <a:moveTo>
                    <a:pt x="2589657" y="6510909"/>
                  </a:moveTo>
                  <a:lnTo>
                    <a:pt x="2589657" y="6587109"/>
                  </a:lnTo>
                  <a:lnTo>
                    <a:pt x="2564257" y="6587109"/>
                  </a:lnTo>
                  <a:lnTo>
                    <a:pt x="2564257" y="6510909"/>
                  </a:lnTo>
                  <a:close/>
                  <a:moveTo>
                    <a:pt x="2489200" y="6639052"/>
                  </a:moveTo>
                  <a:lnTo>
                    <a:pt x="2413000" y="6639052"/>
                  </a:lnTo>
                  <a:lnTo>
                    <a:pt x="2413000" y="6613652"/>
                  </a:lnTo>
                  <a:lnTo>
                    <a:pt x="2489200" y="6613652"/>
                  </a:lnTo>
                  <a:close/>
                  <a:moveTo>
                    <a:pt x="2311400" y="6613652"/>
                  </a:moveTo>
                  <a:lnTo>
                    <a:pt x="2235200" y="6613652"/>
                  </a:lnTo>
                  <a:lnTo>
                    <a:pt x="2235200" y="6588252"/>
                  </a:lnTo>
                  <a:lnTo>
                    <a:pt x="2311400" y="6588252"/>
                  </a:lnTo>
                  <a:close/>
                  <a:moveTo>
                    <a:pt x="2133600" y="6588252"/>
                  </a:moveTo>
                  <a:lnTo>
                    <a:pt x="2057400" y="6588252"/>
                  </a:lnTo>
                  <a:lnTo>
                    <a:pt x="2057400" y="6562852"/>
                  </a:lnTo>
                  <a:lnTo>
                    <a:pt x="2133600" y="6562852"/>
                  </a:lnTo>
                  <a:close/>
                  <a:moveTo>
                    <a:pt x="1955800" y="6562852"/>
                  </a:moveTo>
                  <a:lnTo>
                    <a:pt x="1879600" y="6562852"/>
                  </a:lnTo>
                  <a:lnTo>
                    <a:pt x="1879600" y="6537452"/>
                  </a:lnTo>
                  <a:lnTo>
                    <a:pt x="1955800" y="6537452"/>
                  </a:lnTo>
                  <a:close/>
                  <a:moveTo>
                    <a:pt x="1778000" y="6537452"/>
                  </a:moveTo>
                  <a:lnTo>
                    <a:pt x="1701800" y="6537452"/>
                  </a:lnTo>
                  <a:lnTo>
                    <a:pt x="1701800" y="6512052"/>
                  </a:lnTo>
                  <a:lnTo>
                    <a:pt x="1778000" y="6512052"/>
                  </a:lnTo>
                  <a:close/>
                  <a:moveTo>
                    <a:pt x="1600200" y="6512052"/>
                  </a:moveTo>
                  <a:lnTo>
                    <a:pt x="1524000" y="6512052"/>
                  </a:lnTo>
                  <a:lnTo>
                    <a:pt x="1524000" y="6486652"/>
                  </a:lnTo>
                  <a:lnTo>
                    <a:pt x="1600200" y="6486652"/>
                  </a:lnTo>
                  <a:close/>
                  <a:moveTo>
                    <a:pt x="1422400" y="6486652"/>
                  </a:moveTo>
                  <a:lnTo>
                    <a:pt x="1346200" y="6486652"/>
                  </a:lnTo>
                  <a:lnTo>
                    <a:pt x="1346200" y="6461252"/>
                  </a:lnTo>
                  <a:lnTo>
                    <a:pt x="1422400" y="6461252"/>
                  </a:lnTo>
                  <a:close/>
                  <a:moveTo>
                    <a:pt x="1244600" y="6461252"/>
                  </a:moveTo>
                  <a:lnTo>
                    <a:pt x="1168400" y="6461252"/>
                  </a:lnTo>
                  <a:lnTo>
                    <a:pt x="1168400" y="6435852"/>
                  </a:lnTo>
                  <a:lnTo>
                    <a:pt x="1244600" y="6435852"/>
                  </a:lnTo>
                  <a:close/>
                  <a:moveTo>
                    <a:pt x="1066800" y="6435852"/>
                  </a:moveTo>
                  <a:lnTo>
                    <a:pt x="990600" y="6435852"/>
                  </a:lnTo>
                  <a:lnTo>
                    <a:pt x="990600" y="6410452"/>
                  </a:lnTo>
                  <a:lnTo>
                    <a:pt x="1066800" y="6410452"/>
                  </a:lnTo>
                  <a:close/>
                  <a:moveTo>
                    <a:pt x="889000" y="6410452"/>
                  </a:moveTo>
                  <a:lnTo>
                    <a:pt x="812800" y="6410452"/>
                  </a:lnTo>
                  <a:lnTo>
                    <a:pt x="812800" y="6385052"/>
                  </a:lnTo>
                  <a:lnTo>
                    <a:pt x="889000" y="6385052"/>
                  </a:lnTo>
                  <a:close/>
                  <a:moveTo>
                    <a:pt x="711200" y="6385052"/>
                  </a:moveTo>
                  <a:lnTo>
                    <a:pt x="635000" y="6385052"/>
                  </a:lnTo>
                  <a:lnTo>
                    <a:pt x="635000" y="6359652"/>
                  </a:lnTo>
                  <a:lnTo>
                    <a:pt x="711200" y="6359652"/>
                  </a:lnTo>
                  <a:close/>
                  <a:moveTo>
                    <a:pt x="533400" y="6359652"/>
                  </a:moveTo>
                  <a:lnTo>
                    <a:pt x="457200" y="6359652"/>
                  </a:lnTo>
                  <a:lnTo>
                    <a:pt x="457200" y="6334252"/>
                  </a:lnTo>
                  <a:lnTo>
                    <a:pt x="533400" y="6334252"/>
                  </a:lnTo>
                  <a:close/>
                  <a:moveTo>
                    <a:pt x="355600" y="6334252"/>
                  </a:moveTo>
                  <a:lnTo>
                    <a:pt x="279400" y="6334252"/>
                  </a:lnTo>
                  <a:lnTo>
                    <a:pt x="279400" y="6308852"/>
                  </a:lnTo>
                  <a:lnTo>
                    <a:pt x="355600" y="6308852"/>
                  </a:lnTo>
                  <a:close/>
                  <a:moveTo>
                    <a:pt x="177800" y="6308852"/>
                  </a:moveTo>
                  <a:lnTo>
                    <a:pt x="101600" y="6308852"/>
                  </a:lnTo>
                  <a:lnTo>
                    <a:pt x="101600" y="6283452"/>
                  </a:lnTo>
                  <a:lnTo>
                    <a:pt x="177800" y="6283452"/>
                  </a:lnTo>
                  <a:close/>
                  <a:moveTo>
                    <a:pt x="0" y="6283452"/>
                  </a:moveTo>
                  <a:lnTo>
                    <a:pt x="896366" y="6283452"/>
                  </a:lnTo>
                  <a:cubicBezTo>
                    <a:pt x="889381" y="6283452"/>
                    <a:pt x="883666" y="6277737"/>
                    <a:pt x="883666" y="6270752"/>
                  </a:cubicBezTo>
                  <a:lnTo>
                    <a:pt x="883666" y="6237986"/>
                  </a:lnTo>
                  <a:lnTo>
                    <a:pt x="909066" y="6237986"/>
                  </a:lnTo>
                  <a:lnTo>
                    <a:pt x="909066" y="6270752"/>
                  </a:lnTo>
                  <a:lnTo>
                    <a:pt x="896366" y="6270752"/>
                  </a:lnTo>
                  <a:lnTo>
                    <a:pt x="896366" y="6258052"/>
                  </a:lnTo>
                  <a:lnTo>
                    <a:pt x="939800" y="6258052"/>
                  </a:lnTo>
                  <a:close/>
                  <a:moveTo>
                    <a:pt x="883666" y="6466713"/>
                  </a:moveTo>
                  <a:lnTo>
                    <a:pt x="883666" y="6390513"/>
                  </a:lnTo>
                  <a:lnTo>
                    <a:pt x="909066" y="6390513"/>
                  </a:lnTo>
                  <a:lnTo>
                    <a:pt x="909066" y="6466713"/>
                  </a:lnTo>
                  <a:close/>
                  <a:moveTo>
                    <a:pt x="909066" y="6288913"/>
                  </a:moveTo>
                  <a:lnTo>
                    <a:pt x="909066" y="6212713"/>
                  </a:lnTo>
                  <a:lnTo>
                    <a:pt x="909066" y="6288913"/>
                  </a:lnTo>
                  <a:close/>
                  <a:moveTo>
                    <a:pt x="909066" y="6111113"/>
                  </a:moveTo>
                  <a:lnTo>
                    <a:pt x="909066" y="6034913"/>
                  </a:lnTo>
                  <a:lnTo>
                    <a:pt x="909066" y="6111113"/>
                  </a:lnTo>
                  <a:close/>
                  <a:moveTo>
                    <a:pt x="909066" y="5933313"/>
                  </a:moveTo>
                  <a:lnTo>
                    <a:pt x="909066" y="5857113"/>
                  </a:lnTo>
                  <a:lnTo>
                    <a:pt x="909066" y="5933313"/>
                  </a:lnTo>
                  <a:close/>
                  <a:moveTo>
                    <a:pt x="909066" y="5755513"/>
                  </a:moveTo>
                  <a:lnTo>
                    <a:pt x="909066" y="5679313"/>
                  </a:lnTo>
                  <a:lnTo>
                    <a:pt x="909066" y="5755513"/>
                  </a:lnTo>
                  <a:close/>
                  <a:moveTo>
                    <a:pt x="909066" y="5577713"/>
                  </a:moveTo>
                  <a:lnTo>
                    <a:pt x="909066" y="5501513"/>
                  </a:lnTo>
                  <a:lnTo>
                    <a:pt x="909066" y="5577713"/>
                  </a:lnTo>
                  <a:close/>
                  <a:moveTo>
                    <a:pt x="909066" y="5399913"/>
                  </a:moveTo>
                  <a:lnTo>
                    <a:pt x="909066" y="5323713"/>
                  </a:lnTo>
                  <a:lnTo>
                    <a:pt x="909066" y="5399913"/>
                  </a:lnTo>
                  <a:close/>
                  <a:moveTo>
                    <a:pt x="909066" y="5222113"/>
                  </a:moveTo>
                  <a:lnTo>
                    <a:pt x="909066" y="5145913"/>
                  </a:lnTo>
                  <a:lnTo>
                    <a:pt x="909066" y="5222113"/>
                  </a:lnTo>
                  <a:close/>
                  <a:moveTo>
                    <a:pt x="909066" y="5044313"/>
                  </a:moveTo>
                  <a:lnTo>
                    <a:pt x="909066" y="4968113"/>
                  </a:lnTo>
                  <a:lnTo>
                    <a:pt x="909066" y="5044313"/>
                  </a:lnTo>
                  <a:close/>
                  <a:moveTo>
                    <a:pt x="909066" y="4866513"/>
                  </a:moveTo>
                  <a:lnTo>
                    <a:pt x="909066" y="4790313"/>
                  </a:lnTo>
                  <a:lnTo>
                    <a:pt x="909066" y="4866513"/>
                  </a:lnTo>
                  <a:close/>
                  <a:moveTo>
                    <a:pt x="909066" y="4688713"/>
                  </a:moveTo>
                  <a:lnTo>
                    <a:pt x="909066" y="4612513"/>
                  </a:lnTo>
                  <a:lnTo>
                    <a:pt x="909066" y="4688713"/>
                  </a:lnTo>
                  <a:close/>
                  <a:moveTo>
                    <a:pt x="909066" y="4510913"/>
                  </a:moveTo>
                  <a:lnTo>
                    <a:pt x="909066" y="4434713"/>
                  </a:lnTo>
                  <a:lnTo>
                    <a:pt x="909066" y="4510913"/>
                  </a:lnTo>
                  <a:close/>
                  <a:moveTo>
                    <a:pt x="909066" y="4333113"/>
                  </a:moveTo>
                  <a:lnTo>
                    <a:pt x="909066" y="4256913"/>
                  </a:lnTo>
                  <a:lnTo>
                    <a:pt x="909066" y="4333113"/>
                  </a:lnTo>
                  <a:close/>
                  <a:moveTo>
                    <a:pt x="909066" y="4155313"/>
                  </a:moveTo>
                  <a:lnTo>
                    <a:pt x="909066" y="4079113"/>
                  </a:lnTo>
                  <a:lnTo>
                    <a:pt x="909066" y="4155313"/>
                  </a:lnTo>
                  <a:close/>
                  <a:moveTo>
                    <a:pt x="909066" y="3977513"/>
                  </a:moveTo>
                  <a:lnTo>
                    <a:pt x="909066" y="3901313"/>
                  </a:lnTo>
                  <a:lnTo>
                    <a:pt x="909066" y="3977513"/>
                  </a:lnTo>
                  <a:close/>
                  <a:moveTo>
                    <a:pt x="909066" y="3799713"/>
                  </a:moveTo>
                  <a:lnTo>
                    <a:pt x="909066" y="3723513"/>
                  </a:lnTo>
                  <a:lnTo>
                    <a:pt x="909066" y="3799713"/>
                  </a:lnTo>
                  <a:close/>
                  <a:moveTo>
                    <a:pt x="909066" y="3621913"/>
                  </a:moveTo>
                  <a:lnTo>
                    <a:pt x="909066" y="3545713"/>
                  </a:lnTo>
                  <a:lnTo>
                    <a:pt x="909066" y="3621913"/>
                  </a:lnTo>
                  <a:close/>
                  <a:moveTo>
                    <a:pt x="909066" y="3444113"/>
                  </a:moveTo>
                  <a:lnTo>
                    <a:pt x="909066" y="3367913"/>
                  </a:lnTo>
                  <a:lnTo>
                    <a:pt x="909066" y="3444113"/>
                  </a:lnTo>
                  <a:close/>
                  <a:moveTo>
                    <a:pt x="909066" y="3266313"/>
                  </a:moveTo>
                  <a:lnTo>
                    <a:pt x="909066" y="3190113"/>
                  </a:lnTo>
                  <a:lnTo>
                    <a:pt x="909066" y="3266313"/>
                  </a:lnTo>
                  <a:close/>
                  <a:moveTo>
                    <a:pt x="909066" y="3088513"/>
                  </a:moveTo>
                  <a:lnTo>
                    <a:pt x="909066" y="3012313"/>
                  </a:lnTo>
                  <a:lnTo>
                    <a:pt x="909066" y="3088513"/>
                  </a:lnTo>
                  <a:close/>
                  <a:moveTo>
                    <a:pt x="909066" y="2910713"/>
                  </a:moveTo>
                  <a:lnTo>
                    <a:pt x="909066" y="2834513"/>
                  </a:lnTo>
                  <a:lnTo>
                    <a:pt x="909066" y="2910713"/>
                  </a:lnTo>
                  <a:close/>
                  <a:moveTo>
                    <a:pt x="909066" y="2732913"/>
                  </a:moveTo>
                  <a:lnTo>
                    <a:pt x="909066" y="2656713"/>
                  </a:lnTo>
                  <a:lnTo>
                    <a:pt x="909066" y="2732913"/>
                  </a:lnTo>
                  <a:close/>
                  <a:moveTo>
                    <a:pt x="909066" y="2555113"/>
                  </a:moveTo>
                  <a:lnTo>
                    <a:pt x="909066" y="2478913"/>
                  </a:lnTo>
                  <a:lnTo>
                    <a:pt x="909066" y="2555113"/>
                  </a:lnTo>
                  <a:close/>
                  <a:moveTo>
                    <a:pt x="909066" y="2377313"/>
                  </a:moveTo>
                  <a:lnTo>
                    <a:pt x="909066" y="2301113"/>
                  </a:lnTo>
                  <a:lnTo>
                    <a:pt x="909066" y="2377313"/>
                  </a:lnTo>
                  <a:close/>
                  <a:moveTo>
                    <a:pt x="909066" y="2199513"/>
                  </a:moveTo>
                  <a:lnTo>
                    <a:pt x="909066" y="2123313"/>
                  </a:lnTo>
                  <a:lnTo>
                    <a:pt x="909066" y="2199513"/>
                  </a:lnTo>
                  <a:close/>
                  <a:moveTo>
                    <a:pt x="909066" y="2021713"/>
                  </a:moveTo>
                  <a:lnTo>
                    <a:pt x="909066" y="1945513"/>
                  </a:lnTo>
                  <a:lnTo>
                    <a:pt x="909066" y="2021713"/>
                  </a:lnTo>
                  <a:close/>
                  <a:moveTo>
                    <a:pt x="909066" y="1843913"/>
                  </a:moveTo>
                  <a:lnTo>
                    <a:pt x="909066" y="1767713"/>
                  </a:lnTo>
                  <a:lnTo>
                    <a:pt x="909066" y="1843913"/>
                  </a:lnTo>
                  <a:close/>
                  <a:moveTo>
                    <a:pt x="909066" y="1666113"/>
                  </a:moveTo>
                  <a:lnTo>
                    <a:pt x="909066" y="1589913"/>
                  </a:lnTo>
                  <a:lnTo>
                    <a:pt x="909066" y="1666113"/>
                  </a:lnTo>
                  <a:close/>
                  <a:moveTo>
                    <a:pt x="909066" y="1488313"/>
                  </a:moveTo>
                  <a:lnTo>
                    <a:pt x="909066" y="1412113"/>
                  </a:lnTo>
                  <a:lnTo>
                    <a:pt x="909066" y="1488313"/>
                  </a:lnTo>
                  <a:close/>
                  <a:moveTo>
                    <a:pt x="909066" y="1310513"/>
                  </a:moveTo>
                  <a:lnTo>
                    <a:pt x="909066" y="1234313"/>
                  </a:lnTo>
                  <a:lnTo>
                    <a:pt x="909066" y="1310513"/>
                  </a:lnTo>
                  <a:close/>
                  <a:moveTo>
                    <a:pt x="909066" y="1132713"/>
                  </a:moveTo>
                  <a:lnTo>
                    <a:pt x="909066" y="1056513"/>
                  </a:lnTo>
                  <a:lnTo>
                    <a:pt x="909066" y="1132713"/>
                  </a:lnTo>
                  <a:close/>
                  <a:moveTo>
                    <a:pt x="909066" y="954913"/>
                  </a:moveTo>
                  <a:lnTo>
                    <a:pt x="909066" y="878713"/>
                  </a:lnTo>
                  <a:lnTo>
                    <a:pt x="909066" y="954913"/>
                  </a:lnTo>
                  <a:close/>
                  <a:moveTo>
                    <a:pt x="909066" y="777113"/>
                  </a:moveTo>
                  <a:lnTo>
                    <a:pt x="909066" y="700913"/>
                  </a:lnTo>
                  <a:lnTo>
                    <a:pt x="909066" y="777113"/>
                  </a:lnTo>
                  <a:close/>
                  <a:moveTo>
                    <a:pt x="909066" y="599313"/>
                  </a:moveTo>
                  <a:lnTo>
                    <a:pt x="909066" y="523113"/>
                  </a:lnTo>
                  <a:lnTo>
                    <a:pt x="909066" y="599313"/>
                  </a:lnTo>
                  <a:close/>
                  <a:moveTo>
                    <a:pt x="909066" y="421513"/>
                  </a:moveTo>
                  <a:lnTo>
                    <a:pt x="909066" y="345313"/>
                  </a:lnTo>
                  <a:lnTo>
                    <a:pt x="909066" y="421513"/>
                  </a:lnTo>
                  <a:close/>
                  <a:moveTo>
                    <a:pt x="909066" y="243713"/>
                  </a:moveTo>
                  <a:lnTo>
                    <a:pt x="909066" y="167513"/>
                  </a:lnTo>
                  <a:lnTo>
                    <a:pt x="909066" y="243713"/>
                  </a:lnTo>
                  <a:close/>
                  <a:moveTo>
                    <a:pt x="909066" y="65913"/>
                  </a:moveTo>
                  <a:lnTo>
                    <a:pt x="909066" y="12700"/>
                  </a:lnTo>
                  <a:cubicBezTo>
                    <a:pt x="883666" y="5715"/>
                    <a:pt x="889381" y="0"/>
                    <a:pt x="896366" y="0"/>
                  </a:cubicBezTo>
                  <a:lnTo>
                    <a:pt x="972566" y="0"/>
                  </a:lnTo>
                  <a:lnTo>
                    <a:pt x="972566" y="25400"/>
                  </a:lnTo>
                  <a:lnTo>
                    <a:pt x="896366" y="25400"/>
                  </a:lnTo>
                  <a:lnTo>
                    <a:pt x="896366" y="12700"/>
                  </a:lnTo>
                  <a:lnTo>
                    <a:pt x="909066" y="12700"/>
                  </a:lnTo>
                  <a:lnTo>
                    <a:pt x="909066" y="65913"/>
                  </a:lnTo>
                  <a:close/>
                </a:path>
              </a:pathLst>
            </a:custGeom>
            <a:solidFill>
              <a:srgbClr val="FFFFFF"/>
            </a:solidFill>
          </p:spPr>
        </p:sp>
      </p:grpSp>
      <p:grpSp>
        <p:nvGrpSpPr>
          <p:cNvPr id="64" name="Group 64"/>
          <p:cNvGrpSpPr/>
          <p:nvPr/>
        </p:nvGrpSpPr>
        <p:grpSpPr>
          <a:xfrm>
            <a:off x="2451002" y="8482984"/>
            <a:ext cx="4848886" cy="379849"/>
            <a:chOff x="0" y="0"/>
            <a:chExt cx="6465181" cy="506465"/>
          </a:xfrm>
        </p:grpSpPr>
        <p:sp>
          <p:nvSpPr>
            <p:cNvPr id="65" name="Freeform 65"/>
            <p:cNvSpPr/>
            <p:nvPr/>
          </p:nvSpPr>
          <p:spPr>
            <a:xfrm>
              <a:off x="0" y="0"/>
              <a:ext cx="6465189" cy="506476"/>
            </a:xfrm>
            <a:custGeom>
              <a:avLst/>
              <a:gdLst/>
              <a:ahLst/>
              <a:cxnLst/>
              <a:rect l="l" t="t" r="r" b="b"/>
              <a:pathLst>
                <a:path w="6465189" h="506476">
                  <a:moveTo>
                    <a:pt x="0" y="0"/>
                  </a:moveTo>
                  <a:lnTo>
                    <a:pt x="6465189" y="0"/>
                  </a:lnTo>
                  <a:lnTo>
                    <a:pt x="6465189" y="506476"/>
                  </a:lnTo>
                  <a:lnTo>
                    <a:pt x="0" y="506476"/>
                  </a:lnTo>
                  <a:close/>
                </a:path>
              </a:pathLst>
            </a:custGeom>
            <a:solidFill>
              <a:srgbClr val="232F3E"/>
            </a:solidFill>
          </p:spPr>
        </p:sp>
      </p:grpSp>
      <p:grpSp>
        <p:nvGrpSpPr>
          <p:cNvPr id="66" name="Group 66"/>
          <p:cNvGrpSpPr/>
          <p:nvPr/>
        </p:nvGrpSpPr>
        <p:grpSpPr>
          <a:xfrm>
            <a:off x="588320" y="8298787"/>
            <a:ext cx="8517009" cy="582849"/>
            <a:chOff x="0" y="0"/>
            <a:chExt cx="11356012" cy="777133"/>
          </a:xfrm>
        </p:grpSpPr>
        <p:sp>
          <p:nvSpPr>
            <p:cNvPr id="67" name="Freeform 67"/>
            <p:cNvSpPr/>
            <p:nvPr/>
          </p:nvSpPr>
          <p:spPr>
            <a:xfrm>
              <a:off x="0" y="0"/>
              <a:ext cx="11356012" cy="777133"/>
            </a:xfrm>
            <a:custGeom>
              <a:avLst/>
              <a:gdLst/>
              <a:ahLst/>
              <a:cxnLst/>
              <a:rect l="l" t="t" r="r" b="b"/>
              <a:pathLst>
                <a:path w="11356012" h="777133">
                  <a:moveTo>
                    <a:pt x="0" y="0"/>
                  </a:moveTo>
                  <a:lnTo>
                    <a:pt x="11356012" y="0"/>
                  </a:lnTo>
                  <a:lnTo>
                    <a:pt x="11356012" y="777133"/>
                  </a:lnTo>
                  <a:lnTo>
                    <a:pt x="0" y="777133"/>
                  </a:lnTo>
                  <a:close/>
                </a:path>
              </a:pathLst>
            </a:custGeom>
            <a:solidFill>
              <a:srgbClr val="000000">
                <a:alpha val="0"/>
              </a:srgbClr>
            </a:solidFill>
          </p:spPr>
        </p:sp>
        <p:sp>
          <p:nvSpPr>
            <p:cNvPr id="68" name="TextBox 68"/>
            <p:cNvSpPr txBox="1"/>
            <p:nvPr/>
          </p:nvSpPr>
          <p:spPr>
            <a:xfrm>
              <a:off x="0" y="19050"/>
              <a:ext cx="11356012" cy="758083"/>
            </a:xfrm>
            <a:prstGeom prst="rect">
              <a:avLst/>
            </a:prstGeom>
          </p:spPr>
          <p:txBody>
            <a:bodyPr lIns="0" tIns="0" rIns="0" bIns="0" rtlCol="0" anchor="t"/>
            <a:lstStyle/>
            <a:p>
              <a:pPr algn="ctr">
                <a:lnSpc>
                  <a:spcPts val="3888"/>
                </a:lnSpc>
              </a:pPr>
              <a:r>
                <a:rPr lang="en-US" sz="3600" b="1">
                  <a:solidFill>
                    <a:srgbClr val="EE7674"/>
                  </a:solidFill>
                  <a:latin typeface="Arimo Bold"/>
                  <a:ea typeface="Arimo Bold"/>
                  <a:cs typeface="Arimo Bold"/>
                  <a:sym typeface="Arimo Bold"/>
                </a:rPr>
                <a:t>Traditional ML models</a:t>
              </a:r>
            </a:p>
          </p:txBody>
        </p:sp>
      </p:grpSp>
      <p:grpSp>
        <p:nvGrpSpPr>
          <p:cNvPr id="69" name="Group 69"/>
          <p:cNvGrpSpPr/>
          <p:nvPr/>
        </p:nvGrpSpPr>
        <p:grpSpPr>
          <a:xfrm>
            <a:off x="6112078" y="3360460"/>
            <a:ext cx="2246909" cy="548136"/>
            <a:chOff x="0" y="0"/>
            <a:chExt cx="2995879" cy="730848"/>
          </a:xfrm>
        </p:grpSpPr>
        <p:sp>
          <p:nvSpPr>
            <p:cNvPr id="70" name="Freeform 70"/>
            <p:cNvSpPr/>
            <p:nvPr/>
          </p:nvSpPr>
          <p:spPr>
            <a:xfrm>
              <a:off x="19050" y="19050"/>
              <a:ext cx="2961005" cy="695960"/>
            </a:xfrm>
            <a:custGeom>
              <a:avLst/>
              <a:gdLst/>
              <a:ahLst/>
              <a:cxnLst/>
              <a:rect l="l" t="t" r="r" b="b"/>
              <a:pathLst>
                <a:path w="2961005" h="695960">
                  <a:moveTo>
                    <a:pt x="0" y="347980"/>
                  </a:moveTo>
                  <a:cubicBezTo>
                    <a:pt x="0" y="155829"/>
                    <a:pt x="161671" y="0"/>
                    <a:pt x="361188" y="0"/>
                  </a:cubicBezTo>
                  <a:lnTo>
                    <a:pt x="2599817" y="0"/>
                  </a:lnTo>
                  <a:cubicBezTo>
                    <a:pt x="2799334" y="0"/>
                    <a:pt x="2961005" y="155829"/>
                    <a:pt x="2961005" y="347980"/>
                  </a:cubicBezTo>
                  <a:cubicBezTo>
                    <a:pt x="2961005" y="540131"/>
                    <a:pt x="2799334" y="695960"/>
                    <a:pt x="2599817" y="695960"/>
                  </a:cubicBezTo>
                  <a:lnTo>
                    <a:pt x="361188" y="695960"/>
                  </a:lnTo>
                  <a:cubicBezTo>
                    <a:pt x="161671" y="695960"/>
                    <a:pt x="0" y="540131"/>
                    <a:pt x="0" y="347980"/>
                  </a:cubicBezTo>
                  <a:close/>
                </a:path>
              </a:pathLst>
            </a:custGeom>
            <a:gradFill rotWithShape="1">
              <a:gsLst>
                <a:gs pos="0">
                  <a:srgbClr val="7C59ED">
                    <a:alpha val="100000"/>
                  </a:srgbClr>
                </a:gs>
                <a:gs pos="100000">
                  <a:srgbClr val="F46DBA">
                    <a:alpha val="100000"/>
                  </a:srgbClr>
                </a:gs>
              </a:gsLst>
              <a:lin ang="4577424"/>
            </a:gradFill>
          </p:spPr>
        </p:sp>
        <p:sp>
          <p:nvSpPr>
            <p:cNvPr id="71" name="TextBox 71"/>
            <p:cNvSpPr txBox="1"/>
            <p:nvPr/>
          </p:nvSpPr>
          <p:spPr>
            <a:xfrm>
              <a:off x="0" y="-19050"/>
              <a:ext cx="2995879" cy="749898"/>
            </a:xfrm>
            <a:prstGeom prst="rect">
              <a:avLst/>
            </a:prstGeom>
          </p:spPr>
          <p:txBody>
            <a:bodyPr lIns="50800" tIns="50800" rIns="50800" bIns="50800" rtlCol="0" anchor="ctr"/>
            <a:lstStyle/>
            <a:p>
              <a:pPr algn="ctr">
                <a:lnSpc>
                  <a:spcPts val="2160"/>
                </a:lnSpc>
              </a:pPr>
              <a:r>
                <a:rPr lang="en-US" sz="1800" b="1">
                  <a:solidFill>
                    <a:srgbClr val="000000"/>
                  </a:solidFill>
                  <a:latin typeface="Arimo Bold"/>
                  <a:ea typeface="Arimo Bold"/>
                  <a:cs typeface="Arimo Bold"/>
                  <a:sym typeface="Arimo Bold"/>
                </a:rPr>
                <a:t>Text generation</a:t>
              </a:r>
            </a:p>
          </p:txBody>
        </p:sp>
      </p:grpSp>
      <p:grpSp>
        <p:nvGrpSpPr>
          <p:cNvPr id="72" name="Group 72"/>
          <p:cNvGrpSpPr/>
          <p:nvPr/>
        </p:nvGrpSpPr>
        <p:grpSpPr>
          <a:xfrm>
            <a:off x="6112078" y="4149529"/>
            <a:ext cx="2246909" cy="548136"/>
            <a:chOff x="0" y="0"/>
            <a:chExt cx="2995879" cy="730848"/>
          </a:xfrm>
        </p:grpSpPr>
        <p:sp>
          <p:nvSpPr>
            <p:cNvPr id="73" name="Freeform 73"/>
            <p:cNvSpPr/>
            <p:nvPr/>
          </p:nvSpPr>
          <p:spPr>
            <a:xfrm>
              <a:off x="19050" y="19050"/>
              <a:ext cx="2961005" cy="695960"/>
            </a:xfrm>
            <a:custGeom>
              <a:avLst/>
              <a:gdLst/>
              <a:ahLst/>
              <a:cxnLst/>
              <a:rect l="l" t="t" r="r" b="b"/>
              <a:pathLst>
                <a:path w="2961005" h="695960">
                  <a:moveTo>
                    <a:pt x="0" y="347980"/>
                  </a:moveTo>
                  <a:cubicBezTo>
                    <a:pt x="0" y="155829"/>
                    <a:pt x="161671" y="0"/>
                    <a:pt x="361188" y="0"/>
                  </a:cubicBezTo>
                  <a:lnTo>
                    <a:pt x="2599817" y="0"/>
                  </a:lnTo>
                  <a:cubicBezTo>
                    <a:pt x="2799334" y="0"/>
                    <a:pt x="2961005" y="155829"/>
                    <a:pt x="2961005" y="347980"/>
                  </a:cubicBezTo>
                  <a:cubicBezTo>
                    <a:pt x="2961005" y="540131"/>
                    <a:pt x="2799334" y="695960"/>
                    <a:pt x="2599817" y="695960"/>
                  </a:cubicBezTo>
                  <a:lnTo>
                    <a:pt x="361188" y="695960"/>
                  </a:lnTo>
                  <a:cubicBezTo>
                    <a:pt x="161671" y="695960"/>
                    <a:pt x="0" y="540131"/>
                    <a:pt x="0" y="347980"/>
                  </a:cubicBezTo>
                  <a:close/>
                </a:path>
              </a:pathLst>
            </a:custGeom>
            <a:gradFill rotWithShape="1">
              <a:gsLst>
                <a:gs pos="0">
                  <a:srgbClr val="7C59ED">
                    <a:alpha val="100000"/>
                  </a:srgbClr>
                </a:gs>
                <a:gs pos="100000">
                  <a:srgbClr val="F46DBA">
                    <a:alpha val="100000"/>
                  </a:srgbClr>
                </a:gs>
              </a:gsLst>
              <a:lin ang="4577424"/>
            </a:gradFill>
          </p:spPr>
        </p:sp>
        <p:sp>
          <p:nvSpPr>
            <p:cNvPr id="74" name="TextBox 74"/>
            <p:cNvSpPr txBox="1"/>
            <p:nvPr/>
          </p:nvSpPr>
          <p:spPr>
            <a:xfrm>
              <a:off x="0" y="-19050"/>
              <a:ext cx="2995879" cy="749898"/>
            </a:xfrm>
            <a:prstGeom prst="rect">
              <a:avLst/>
            </a:prstGeom>
          </p:spPr>
          <p:txBody>
            <a:bodyPr lIns="50800" tIns="50800" rIns="50800" bIns="50800" rtlCol="0" anchor="ctr"/>
            <a:lstStyle/>
            <a:p>
              <a:pPr algn="ctr">
                <a:lnSpc>
                  <a:spcPts val="2160"/>
                </a:lnSpc>
              </a:pPr>
              <a:r>
                <a:rPr lang="en-US" sz="1800" b="1">
                  <a:solidFill>
                    <a:srgbClr val="000000"/>
                  </a:solidFill>
                  <a:latin typeface="Arimo Bold"/>
                  <a:ea typeface="Arimo Bold"/>
                  <a:cs typeface="Arimo Bold"/>
                  <a:sym typeface="Arimo Bold"/>
                </a:rPr>
                <a:t>Summarization</a:t>
              </a:r>
            </a:p>
          </p:txBody>
        </p:sp>
      </p:grpSp>
      <p:grpSp>
        <p:nvGrpSpPr>
          <p:cNvPr id="75" name="Group 75"/>
          <p:cNvGrpSpPr/>
          <p:nvPr/>
        </p:nvGrpSpPr>
        <p:grpSpPr>
          <a:xfrm>
            <a:off x="6112078" y="4933270"/>
            <a:ext cx="2246909" cy="548136"/>
            <a:chOff x="0" y="0"/>
            <a:chExt cx="2995879" cy="730848"/>
          </a:xfrm>
        </p:grpSpPr>
        <p:sp>
          <p:nvSpPr>
            <p:cNvPr id="76" name="Freeform 76"/>
            <p:cNvSpPr/>
            <p:nvPr/>
          </p:nvSpPr>
          <p:spPr>
            <a:xfrm>
              <a:off x="19050" y="19050"/>
              <a:ext cx="2961005" cy="695960"/>
            </a:xfrm>
            <a:custGeom>
              <a:avLst/>
              <a:gdLst/>
              <a:ahLst/>
              <a:cxnLst/>
              <a:rect l="l" t="t" r="r" b="b"/>
              <a:pathLst>
                <a:path w="2961005" h="695960">
                  <a:moveTo>
                    <a:pt x="0" y="347980"/>
                  </a:moveTo>
                  <a:cubicBezTo>
                    <a:pt x="0" y="155829"/>
                    <a:pt x="161671" y="0"/>
                    <a:pt x="361188" y="0"/>
                  </a:cubicBezTo>
                  <a:lnTo>
                    <a:pt x="2599817" y="0"/>
                  </a:lnTo>
                  <a:cubicBezTo>
                    <a:pt x="2799334" y="0"/>
                    <a:pt x="2961005" y="155829"/>
                    <a:pt x="2961005" y="347980"/>
                  </a:cubicBezTo>
                  <a:cubicBezTo>
                    <a:pt x="2961005" y="540131"/>
                    <a:pt x="2799334" y="695960"/>
                    <a:pt x="2599817" y="695960"/>
                  </a:cubicBezTo>
                  <a:lnTo>
                    <a:pt x="361188" y="695960"/>
                  </a:lnTo>
                  <a:cubicBezTo>
                    <a:pt x="161671" y="695960"/>
                    <a:pt x="0" y="540131"/>
                    <a:pt x="0" y="347980"/>
                  </a:cubicBezTo>
                  <a:close/>
                </a:path>
              </a:pathLst>
            </a:custGeom>
            <a:gradFill rotWithShape="1">
              <a:gsLst>
                <a:gs pos="0">
                  <a:srgbClr val="7C59ED">
                    <a:alpha val="100000"/>
                  </a:srgbClr>
                </a:gs>
                <a:gs pos="100000">
                  <a:srgbClr val="F46DBA">
                    <a:alpha val="100000"/>
                  </a:srgbClr>
                </a:gs>
              </a:gsLst>
              <a:lin ang="4577424"/>
            </a:gradFill>
          </p:spPr>
        </p:sp>
        <p:sp>
          <p:nvSpPr>
            <p:cNvPr id="77" name="TextBox 77"/>
            <p:cNvSpPr txBox="1"/>
            <p:nvPr/>
          </p:nvSpPr>
          <p:spPr>
            <a:xfrm>
              <a:off x="0" y="-19050"/>
              <a:ext cx="2995879" cy="749898"/>
            </a:xfrm>
            <a:prstGeom prst="rect">
              <a:avLst/>
            </a:prstGeom>
          </p:spPr>
          <p:txBody>
            <a:bodyPr lIns="50800" tIns="50800" rIns="50800" bIns="50800" rtlCol="0" anchor="ctr"/>
            <a:lstStyle/>
            <a:p>
              <a:pPr algn="ctr">
                <a:lnSpc>
                  <a:spcPts val="2160"/>
                </a:lnSpc>
              </a:pPr>
              <a:r>
                <a:rPr lang="en-US" sz="1800" b="1">
                  <a:solidFill>
                    <a:srgbClr val="000000"/>
                  </a:solidFill>
                  <a:latin typeface="Arimo Bold"/>
                  <a:ea typeface="Arimo Bold"/>
                  <a:cs typeface="Arimo Bold"/>
                  <a:sym typeface="Arimo Bold"/>
                </a:rPr>
                <a:t>Information extraction</a:t>
              </a:r>
            </a:p>
          </p:txBody>
        </p:sp>
      </p:grpSp>
      <p:grpSp>
        <p:nvGrpSpPr>
          <p:cNvPr id="78" name="Group 78"/>
          <p:cNvGrpSpPr/>
          <p:nvPr/>
        </p:nvGrpSpPr>
        <p:grpSpPr>
          <a:xfrm>
            <a:off x="6112078" y="5706353"/>
            <a:ext cx="2246909" cy="548136"/>
            <a:chOff x="0" y="0"/>
            <a:chExt cx="2995879" cy="730848"/>
          </a:xfrm>
        </p:grpSpPr>
        <p:sp>
          <p:nvSpPr>
            <p:cNvPr id="79" name="Freeform 79"/>
            <p:cNvSpPr/>
            <p:nvPr/>
          </p:nvSpPr>
          <p:spPr>
            <a:xfrm>
              <a:off x="19050" y="19050"/>
              <a:ext cx="2961005" cy="695960"/>
            </a:xfrm>
            <a:custGeom>
              <a:avLst/>
              <a:gdLst/>
              <a:ahLst/>
              <a:cxnLst/>
              <a:rect l="l" t="t" r="r" b="b"/>
              <a:pathLst>
                <a:path w="2961005" h="695960">
                  <a:moveTo>
                    <a:pt x="0" y="347980"/>
                  </a:moveTo>
                  <a:cubicBezTo>
                    <a:pt x="0" y="155829"/>
                    <a:pt x="161671" y="0"/>
                    <a:pt x="361188" y="0"/>
                  </a:cubicBezTo>
                  <a:lnTo>
                    <a:pt x="2599817" y="0"/>
                  </a:lnTo>
                  <a:cubicBezTo>
                    <a:pt x="2799334" y="0"/>
                    <a:pt x="2961005" y="155829"/>
                    <a:pt x="2961005" y="347980"/>
                  </a:cubicBezTo>
                  <a:cubicBezTo>
                    <a:pt x="2961005" y="540131"/>
                    <a:pt x="2799334" y="695960"/>
                    <a:pt x="2599817" y="695960"/>
                  </a:cubicBezTo>
                  <a:lnTo>
                    <a:pt x="361188" y="695960"/>
                  </a:lnTo>
                  <a:cubicBezTo>
                    <a:pt x="161671" y="695960"/>
                    <a:pt x="0" y="540131"/>
                    <a:pt x="0" y="347980"/>
                  </a:cubicBezTo>
                  <a:close/>
                </a:path>
              </a:pathLst>
            </a:custGeom>
            <a:gradFill rotWithShape="1">
              <a:gsLst>
                <a:gs pos="0">
                  <a:srgbClr val="7C59ED">
                    <a:alpha val="100000"/>
                  </a:srgbClr>
                </a:gs>
                <a:gs pos="100000">
                  <a:srgbClr val="F46DBA">
                    <a:alpha val="100000"/>
                  </a:srgbClr>
                </a:gs>
              </a:gsLst>
              <a:lin ang="4577424"/>
            </a:gradFill>
          </p:spPr>
        </p:sp>
        <p:sp>
          <p:nvSpPr>
            <p:cNvPr id="80" name="TextBox 80"/>
            <p:cNvSpPr txBox="1"/>
            <p:nvPr/>
          </p:nvSpPr>
          <p:spPr>
            <a:xfrm>
              <a:off x="0" y="-19050"/>
              <a:ext cx="2995879" cy="749898"/>
            </a:xfrm>
            <a:prstGeom prst="rect">
              <a:avLst/>
            </a:prstGeom>
          </p:spPr>
          <p:txBody>
            <a:bodyPr lIns="50800" tIns="50800" rIns="50800" bIns="50800" rtlCol="0" anchor="ctr"/>
            <a:lstStyle/>
            <a:p>
              <a:pPr algn="ctr">
                <a:lnSpc>
                  <a:spcPts val="2160"/>
                </a:lnSpc>
              </a:pPr>
              <a:r>
                <a:rPr lang="en-US" sz="1800" b="1">
                  <a:solidFill>
                    <a:srgbClr val="000000"/>
                  </a:solidFill>
                  <a:latin typeface="Arimo Bold"/>
                  <a:ea typeface="Arimo Bold"/>
                  <a:cs typeface="Arimo Bold"/>
                  <a:sym typeface="Arimo Bold"/>
                </a:rPr>
                <a:t>Q&amp;A</a:t>
              </a:r>
            </a:p>
          </p:txBody>
        </p:sp>
      </p:grpSp>
      <p:grpSp>
        <p:nvGrpSpPr>
          <p:cNvPr id="81" name="Group 81"/>
          <p:cNvGrpSpPr/>
          <p:nvPr/>
        </p:nvGrpSpPr>
        <p:grpSpPr>
          <a:xfrm>
            <a:off x="6112078" y="6495421"/>
            <a:ext cx="2246909" cy="548136"/>
            <a:chOff x="0" y="0"/>
            <a:chExt cx="2995879" cy="730848"/>
          </a:xfrm>
        </p:grpSpPr>
        <p:sp>
          <p:nvSpPr>
            <p:cNvPr id="82" name="Freeform 82"/>
            <p:cNvSpPr/>
            <p:nvPr/>
          </p:nvSpPr>
          <p:spPr>
            <a:xfrm>
              <a:off x="19050" y="19050"/>
              <a:ext cx="2961005" cy="695960"/>
            </a:xfrm>
            <a:custGeom>
              <a:avLst/>
              <a:gdLst/>
              <a:ahLst/>
              <a:cxnLst/>
              <a:rect l="l" t="t" r="r" b="b"/>
              <a:pathLst>
                <a:path w="2961005" h="695960">
                  <a:moveTo>
                    <a:pt x="0" y="347980"/>
                  </a:moveTo>
                  <a:cubicBezTo>
                    <a:pt x="0" y="155829"/>
                    <a:pt x="161671" y="0"/>
                    <a:pt x="361188" y="0"/>
                  </a:cubicBezTo>
                  <a:lnTo>
                    <a:pt x="2599817" y="0"/>
                  </a:lnTo>
                  <a:cubicBezTo>
                    <a:pt x="2799334" y="0"/>
                    <a:pt x="2961005" y="155829"/>
                    <a:pt x="2961005" y="347980"/>
                  </a:cubicBezTo>
                  <a:cubicBezTo>
                    <a:pt x="2961005" y="540131"/>
                    <a:pt x="2799334" y="695960"/>
                    <a:pt x="2599817" y="695960"/>
                  </a:cubicBezTo>
                  <a:lnTo>
                    <a:pt x="361188" y="695960"/>
                  </a:lnTo>
                  <a:cubicBezTo>
                    <a:pt x="161671" y="695960"/>
                    <a:pt x="0" y="540131"/>
                    <a:pt x="0" y="347980"/>
                  </a:cubicBezTo>
                  <a:close/>
                </a:path>
              </a:pathLst>
            </a:custGeom>
            <a:gradFill rotWithShape="1">
              <a:gsLst>
                <a:gs pos="0">
                  <a:srgbClr val="7C59ED">
                    <a:alpha val="100000"/>
                  </a:srgbClr>
                </a:gs>
                <a:gs pos="100000">
                  <a:srgbClr val="F46DBA">
                    <a:alpha val="100000"/>
                  </a:srgbClr>
                </a:gs>
              </a:gsLst>
              <a:lin ang="4577424"/>
            </a:gradFill>
          </p:spPr>
        </p:sp>
        <p:sp>
          <p:nvSpPr>
            <p:cNvPr id="83" name="TextBox 83"/>
            <p:cNvSpPr txBox="1"/>
            <p:nvPr/>
          </p:nvSpPr>
          <p:spPr>
            <a:xfrm>
              <a:off x="0" y="-19050"/>
              <a:ext cx="2995879" cy="749898"/>
            </a:xfrm>
            <a:prstGeom prst="rect">
              <a:avLst/>
            </a:prstGeom>
          </p:spPr>
          <p:txBody>
            <a:bodyPr lIns="50800" tIns="50800" rIns="50800" bIns="50800" rtlCol="0" anchor="ctr"/>
            <a:lstStyle/>
            <a:p>
              <a:pPr algn="ctr">
                <a:lnSpc>
                  <a:spcPts val="2160"/>
                </a:lnSpc>
              </a:pPr>
              <a:r>
                <a:rPr lang="en-US" sz="1800" b="1">
                  <a:solidFill>
                    <a:srgbClr val="000000"/>
                  </a:solidFill>
                  <a:latin typeface="Arimo Bold"/>
                  <a:ea typeface="Arimo Bold"/>
                  <a:cs typeface="Arimo Bold"/>
                  <a:sym typeface="Arimo Bold"/>
                </a:rPr>
                <a:t>Chatbot</a:t>
              </a:r>
            </a:p>
          </p:txBody>
        </p:sp>
      </p:grpSp>
      <p:grpSp>
        <p:nvGrpSpPr>
          <p:cNvPr id="84" name="Group 84"/>
          <p:cNvGrpSpPr/>
          <p:nvPr/>
        </p:nvGrpSpPr>
        <p:grpSpPr>
          <a:xfrm>
            <a:off x="2564844" y="7225793"/>
            <a:ext cx="1310467" cy="401237"/>
            <a:chOff x="0" y="0"/>
            <a:chExt cx="1747290" cy="534982"/>
          </a:xfrm>
        </p:grpSpPr>
        <p:sp>
          <p:nvSpPr>
            <p:cNvPr id="85" name="Freeform 85"/>
            <p:cNvSpPr/>
            <p:nvPr/>
          </p:nvSpPr>
          <p:spPr>
            <a:xfrm>
              <a:off x="0" y="0"/>
              <a:ext cx="1747290" cy="534982"/>
            </a:xfrm>
            <a:custGeom>
              <a:avLst/>
              <a:gdLst/>
              <a:ahLst/>
              <a:cxnLst/>
              <a:rect l="l" t="t" r="r" b="b"/>
              <a:pathLst>
                <a:path w="1747290" h="534982">
                  <a:moveTo>
                    <a:pt x="0" y="0"/>
                  </a:moveTo>
                  <a:lnTo>
                    <a:pt x="1747290" y="0"/>
                  </a:lnTo>
                  <a:lnTo>
                    <a:pt x="1747290" y="534982"/>
                  </a:lnTo>
                  <a:lnTo>
                    <a:pt x="0" y="534982"/>
                  </a:lnTo>
                  <a:close/>
                </a:path>
              </a:pathLst>
            </a:custGeom>
            <a:solidFill>
              <a:srgbClr val="000000">
                <a:alpha val="0"/>
              </a:srgbClr>
            </a:solidFill>
          </p:spPr>
        </p:sp>
        <p:sp>
          <p:nvSpPr>
            <p:cNvPr id="86" name="TextBox 86"/>
            <p:cNvSpPr txBox="1"/>
            <p:nvPr/>
          </p:nvSpPr>
          <p:spPr>
            <a:xfrm>
              <a:off x="0" y="-19050"/>
              <a:ext cx="1747290" cy="554032"/>
            </a:xfrm>
            <a:prstGeom prst="rect">
              <a:avLst/>
            </a:prstGeom>
          </p:spPr>
          <p:txBody>
            <a:bodyPr lIns="0" tIns="0" rIns="0" bIns="0" rtlCol="0" anchor="t"/>
            <a:lstStyle/>
            <a:p>
              <a:pPr algn="ctr">
                <a:lnSpc>
                  <a:spcPts val="2340"/>
                </a:lnSpc>
              </a:pPr>
              <a:r>
                <a:rPr lang="en-US" sz="1950" b="1">
                  <a:solidFill>
                    <a:srgbClr val="FFFFFF"/>
                  </a:solidFill>
                  <a:latin typeface="Arimo Bold"/>
                  <a:ea typeface="Arimo Bold"/>
                  <a:cs typeface="Arimo Bold"/>
                  <a:sym typeface="Arimo Bold"/>
                </a:rPr>
                <a:t>Train</a:t>
              </a:r>
            </a:p>
          </p:txBody>
        </p:sp>
      </p:grpSp>
      <p:grpSp>
        <p:nvGrpSpPr>
          <p:cNvPr id="87" name="Group 87"/>
          <p:cNvGrpSpPr/>
          <p:nvPr/>
        </p:nvGrpSpPr>
        <p:grpSpPr>
          <a:xfrm>
            <a:off x="4908988" y="7225793"/>
            <a:ext cx="1298175" cy="401237"/>
            <a:chOff x="0" y="0"/>
            <a:chExt cx="1730899" cy="534982"/>
          </a:xfrm>
        </p:grpSpPr>
        <p:sp>
          <p:nvSpPr>
            <p:cNvPr id="88" name="Freeform 88"/>
            <p:cNvSpPr/>
            <p:nvPr/>
          </p:nvSpPr>
          <p:spPr>
            <a:xfrm>
              <a:off x="0" y="0"/>
              <a:ext cx="1730899" cy="534982"/>
            </a:xfrm>
            <a:custGeom>
              <a:avLst/>
              <a:gdLst/>
              <a:ahLst/>
              <a:cxnLst/>
              <a:rect l="l" t="t" r="r" b="b"/>
              <a:pathLst>
                <a:path w="1730899" h="534982">
                  <a:moveTo>
                    <a:pt x="0" y="0"/>
                  </a:moveTo>
                  <a:lnTo>
                    <a:pt x="1730899" y="0"/>
                  </a:lnTo>
                  <a:lnTo>
                    <a:pt x="1730899" y="534982"/>
                  </a:lnTo>
                  <a:lnTo>
                    <a:pt x="0" y="534982"/>
                  </a:lnTo>
                  <a:close/>
                </a:path>
              </a:pathLst>
            </a:custGeom>
            <a:solidFill>
              <a:srgbClr val="000000">
                <a:alpha val="0"/>
              </a:srgbClr>
            </a:solidFill>
          </p:spPr>
        </p:sp>
        <p:sp>
          <p:nvSpPr>
            <p:cNvPr id="89" name="TextBox 89"/>
            <p:cNvSpPr txBox="1"/>
            <p:nvPr/>
          </p:nvSpPr>
          <p:spPr>
            <a:xfrm>
              <a:off x="0" y="-19050"/>
              <a:ext cx="1730899" cy="554032"/>
            </a:xfrm>
            <a:prstGeom prst="rect">
              <a:avLst/>
            </a:prstGeom>
          </p:spPr>
          <p:txBody>
            <a:bodyPr lIns="0" tIns="0" rIns="0" bIns="0" rtlCol="0" anchor="t"/>
            <a:lstStyle/>
            <a:p>
              <a:pPr algn="ctr">
                <a:lnSpc>
                  <a:spcPts val="2340"/>
                </a:lnSpc>
              </a:pPr>
              <a:r>
                <a:rPr lang="en-US" sz="1950" b="1">
                  <a:solidFill>
                    <a:srgbClr val="FFFFFF"/>
                  </a:solidFill>
                  <a:latin typeface="Arimo Bold"/>
                  <a:ea typeface="Arimo Bold"/>
                  <a:cs typeface="Arimo Bold"/>
                  <a:sym typeface="Arimo Bold"/>
                </a:rPr>
                <a:t>Deploy</a:t>
              </a:r>
            </a:p>
          </p:txBody>
        </p:sp>
      </p:grpSp>
      <p:sp>
        <p:nvSpPr>
          <p:cNvPr id="90" name="AutoShape 90"/>
          <p:cNvSpPr/>
          <p:nvPr/>
        </p:nvSpPr>
        <p:spPr>
          <a:xfrm>
            <a:off x="2758543" y="5220409"/>
            <a:ext cx="963263" cy="0"/>
          </a:xfrm>
          <a:prstGeom prst="line">
            <a:avLst/>
          </a:prstGeom>
          <a:ln w="19050" cap="rnd">
            <a:solidFill>
              <a:srgbClr val="FFFFFF"/>
            </a:solidFill>
            <a:prstDash val="solid"/>
            <a:headEnd type="none" w="sm" len="sm"/>
            <a:tailEnd type="arrow" w="med" len="sm"/>
          </a:ln>
        </p:spPr>
      </p:sp>
      <p:grpSp>
        <p:nvGrpSpPr>
          <p:cNvPr id="91" name="Group 91"/>
          <p:cNvGrpSpPr/>
          <p:nvPr/>
        </p:nvGrpSpPr>
        <p:grpSpPr>
          <a:xfrm>
            <a:off x="6482346" y="2863834"/>
            <a:ext cx="1506371" cy="422355"/>
            <a:chOff x="0" y="0"/>
            <a:chExt cx="2008494" cy="563139"/>
          </a:xfrm>
        </p:grpSpPr>
        <p:sp>
          <p:nvSpPr>
            <p:cNvPr id="92" name="Freeform 92"/>
            <p:cNvSpPr/>
            <p:nvPr/>
          </p:nvSpPr>
          <p:spPr>
            <a:xfrm>
              <a:off x="0" y="0"/>
              <a:ext cx="2008494" cy="563140"/>
            </a:xfrm>
            <a:custGeom>
              <a:avLst/>
              <a:gdLst/>
              <a:ahLst/>
              <a:cxnLst/>
              <a:rect l="l" t="t" r="r" b="b"/>
              <a:pathLst>
                <a:path w="2008494" h="563140">
                  <a:moveTo>
                    <a:pt x="0" y="0"/>
                  </a:moveTo>
                  <a:lnTo>
                    <a:pt x="2008494" y="0"/>
                  </a:lnTo>
                  <a:lnTo>
                    <a:pt x="2008494" y="563140"/>
                  </a:lnTo>
                  <a:lnTo>
                    <a:pt x="0" y="563140"/>
                  </a:lnTo>
                  <a:close/>
                </a:path>
              </a:pathLst>
            </a:custGeom>
            <a:solidFill>
              <a:srgbClr val="000000">
                <a:alpha val="0"/>
              </a:srgbClr>
            </a:solidFill>
          </p:spPr>
        </p:sp>
        <p:sp>
          <p:nvSpPr>
            <p:cNvPr id="93" name="TextBox 93"/>
            <p:cNvSpPr txBox="1"/>
            <p:nvPr/>
          </p:nvSpPr>
          <p:spPr>
            <a:xfrm>
              <a:off x="0" y="-9525"/>
              <a:ext cx="2008494" cy="572664"/>
            </a:xfrm>
            <a:prstGeom prst="rect">
              <a:avLst/>
            </a:prstGeom>
          </p:spPr>
          <p:txBody>
            <a:bodyPr lIns="0" tIns="0" rIns="0" bIns="0" rtlCol="0" anchor="t"/>
            <a:lstStyle/>
            <a:p>
              <a:pPr algn="ctr">
                <a:lnSpc>
                  <a:spcPts val="2520"/>
                </a:lnSpc>
              </a:pPr>
              <a:r>
                <a:rPr lang="en-US" sz="2100" b="1">
                  <a:solidFill>
                    <a:srgbClr val="FFFFFF"/>
                  </a:solidFill>
                  <a:latin typeface="Arimo Bold"/>
                  <a:ea typeface="Arimo Bold"/>
                  <a:cs typeface="Arimo Bold"/>
                  <a:sym typeface="Arimo Bold"/>
                </a:rPr>
                <a:t>Tasks</a:t>
              </a:r>
            </a:p>
          </p:txBody>
        </p:sp>
      </p:grpSp>
      <p:sp>
        <p:nvSpPr>
          <p:cNvPr id="94" name="AutoShape 94"/>
          <p:cNvSpPr/>
          <p:nvPr/>
        </p:nvSpPr>
        <p:spPr>
          <a:xfrm rot="-107779">
            <a:off x="2718104" y="4414073"/>
            <a:ext cx="1003949" cy="0"/>
          </a:xfrm>
          <a:prstGeom prst="line">
            <a:avLst/>
          </a:prstGeom>
          <a:ln w="19050" cap="rnd">
            <a:solidFill>
              <a:srgbClr val="FFFFFF"/>
            </a:solidFill>
            <a:prstDash val="solid"/>
            <a:headEnd type="none" w="sm" len="sm"/>
            <a:tailEnd type="arrow" w="med" len="sm"/>
          </a:ln>
        </p:spPr>
      </p:sp>
      <p:sp>
        <p:nvSpPr>
          <p:cNvPr id="95" name="AutoShape 95"/>
          <p:cNvSpPr/>
          <p:nvPr/>
        </p:nvSpPr>
        <p:spPr>
          <a:xfrm rot="-95886">
            <a:off x="2718155" y="3623267"/>
            <a:ext cx="1003846" cy="0"/>
          </a:xfrm>
          <a:prstGeom prst="line">
            <a:avLst/>
          </a:prstGeom>
          <a:ln w="19050" cap="rnd">
            <a:solidFill>
              <a:srgbClr val="FFFFFF"/>
            </a:solidFill>
            <a:prstDash val="solid"/>
            <a:headEnd type="none" w="sm" len="sm"/>
            <a:tailEnd type="arrow" w="med" len="sm"/>
          </a:ln>
        </p:spPr>
      </p:sp>
      <p:sp>
        <p:nvSpPr>
          <p:cNvPr id="96" name="AutoShape 96"/>
          <p:cNvSpPr/>
          <p:nvPr/>
        </p:nvSpPr>
        <p:spPr>
          <a:xfrm rot="-107779">
            <a:off x="2718104" y="6759964"/>
            <a:ext cx="1003949" cy="0"/>
          </a:xfrm>
          <a:prstGeom prst="line">
            <a:avLst/>
          </a:prstGeom>
          <a:ln w="19050" cap="rnd">
            <a:solidFill>
              <a:srgbClr val="FFFFFF"/>
            </a:solidFill>
            <a:prstDash val="solid"/>
            <a:headEnd type="none" w="sm" len="sm"/>
            <a:tailEnd type="arrow" w="med" len="sm"/>
          </a:ln>
        </p:spPr>
      </p:sp>
      <p:sp>
        <p:nvSpPr>
          <p:cNvPr id="97" name="AutoShape 97"/>
          <p:cNvSpPr/>
          <p:nvPr/>
        </p:nvSpPr>
        <p:spPr>
          <a:xfrm>
            <a:off x="2718351" y="5996157"/>
            <a:ext cx="1038708" cy="33025"/>
          </a:xfrm>
          <a:prstGeom prst="line">
            <a:avLst/>
          </a:prstGeom>
          <a:ln w="19050" cap="rnd">
            <a:solidFill>
              <a:srgbClr val="FFFFFF"/>
            </a:solidFill>
            <a:prstDash val="solid"/>
            <a:headEnd type="none" w="sm" len="sm"/>
            <a:tailEnd type="arrow" w="med" len="sm"/>
          </a:ln>
        </p:spPr>
      </p:sp>
      <p:sp>
        <p:nvSpPr>
          <p:cNvPr id="98" name="AutoShape 98"/>
          <p:cNvSpPr/>
          <p:nvPr/>
        </p:nvSpPr>
        <p:spPr>
          <a:xfrm rot="81443">
            <a:off x="5034814" y="3625003"/>
            <a:ext cx="1103561" cy="0"/>
          </a:xfrm>
          <a:prstGeom prst="line">
            <a:avLst/>
          </a:prstGeom>
          <a:ln w="19050" cap="rnd">
            <a:solidFill>
              <a:srgbClr val="FFFFFF"/>
            </a:solidFill>
            <a:prstDash val="solid"/>
            <a:headEnd type="none" w="sm" len="sm"/>
            <a:tailEnd type="arrow" w="med" len="sm"/>
          </a:ln>
        </p:spPr>
      </p:sp>
      <p:sp>
        <p:nvSpPr>
          <p:cNvPr id="99" name="AutoShape 99"/>
          <p:cNvSpPr/>
          <p:nvPr/>
        </p:nvSpPr>
        <p:spPr>
          <a:xfrm flipV="1">
            <a:off x="5013681" y="5143500"/>
            <a:ext cx="1098397" cy="50767"/>
          </a:xfrm>
          <a:prstGeom prst="line">
            <a:avLst/>
          </a:prstGeom>
          <a:ln w="19050" cap="rnd">
            <a:solidFill>
              <a:srgbClr val="FFFFFF"/>
            </a:solidFill>
            <a:prstDash val="solid"/>
            <a:headEnd type="none" w="sm" len="sm"/>
            <a:tailEnd type="arrow" w="med" len="sm"/>
          </a:ln>
        </p:spPr>
      </p:sp>
      <p:sp>
        <p:nvSpPr>
          <p:cNvPr id="100" name="AutoShape 100"/>
          <p:cNvSpPr/>
          <p:nvPr/>
        </p:nvSpPr>
        <p:spPr>
          <a:xfrm rot="81443">
            <a:off x="5034814" y="4414072"/>
            <a:ext cx="1103561" cy="0"/>
          </a:xfrm>
          <a:prstGeom prst="line">
            <a:avLst/>
          </a:prstGeom>
          <a:ln w="19050" cap="rnd">
            <a:solidFill>
              <a:srgbClr val="FFFFFF"/>
            </a:solidFill>
            <a:prstDash val="solid"/>
            <a:headEnd type="none" w="sm" len="sm"/>
            <a:tailEnd type="arrow" w="med" len="sm"/>
          </a:ln>
        </p:spPr>
      </p:sp>
      <p:sp>
        <p:nvSpPr>
          <p:cNvPr id="101" name="AutoShape 101"/>
          <p:cNvSpPr/>
          <p:nvPr/>
        </p:nvSpPr>
        <p:spPr>
          <a:xfrm rot="77440">
            <a:off x="4977784" y="6759964"/>
            <a:ext cx="1160583" cy="0"/>
          </a:xfrm>
          <a:prstGeom prst="line">
            <a:avLst/>
          </a:prstGeom>
          <a:ln w="19050" cap="rnd">
            <a:solidFill>
              <a:srgbClr val="FFFFFF"/>
            </a:solidFill>
            <a:prstDash val="solid"/>
            <a:headEnd type="none" w="sm" len="sm"/>
            <a:tailEnd type="arrow" w="med" len="sm"/>
          </a:ln>
        </p:spPr>
      </p:sp>
      <p:sp>
        <p:nvSpPr>
          <p:cNvPr id="102" name="AutoShape 102"/>
          <p:cNvSpPr/>
          <p:nvPr/>
        </p:nvSpPr>
        <p:spPr>
          <a:xfrm rot="81443">
            <a:off x="5034814" y="5970896"/>
            <a:ext cx="1103561" cy="0"/>
          </a:xfrm>
          <a:prstGeom prst="line">
            <a:avLst/>
          </a:prstGeom>
          <a:ln w="19050" cap="rnd">
            <a:solidFill>
              <a:srgbClr val="FFFFFF"/>
            </a:solidFill>
            <a:prstDash val="solid"/>
            <a:headEnd type="none" w="sm" len="sm"/>
            <a:tailEnd type="arrow" w="med" len="sm"/>
          </a:ln>
        </p:spPr>
      </p:sp>
      <p:grpSp>
        <p:nvGrpSpPr>
          <p:cNvPr id="103" name="Group 103"/>
          <p:cNvGrpSpPr/>
          <p:nvPr/>
        </p:nvGrpSpPr>
        <p:grpSpPr>
          <a:xfrm>
            <a:off x="3721806" y="4843464"/>
            <a:ext cx="1299695" cy="701606"/>
            <a:chOff x="0" y="0"/>
            <a:chExt cx="1732927" cy="935474"/>
          </a:xfrm>
        </p:grpSpPr>
        <p:sp>
          <p:nvSpPr>
            <p:cNvPr id="104" name="Freeform 104"/>
            <p:cNvSpPr/>
            <p:nvPr/>
          </p:nvSpPr>
          <p:spPr>
            <a:xfrm>
              <a:off x="12700" y="12700"/>
              <a:ext cx="1709801" cy="912241"/>
            </a:xfrm>
            <a:custGeom>
              <a:avLst/>
              <a:gdLst/>
              <a:ahLst/>
              <a:cxnLst/>
              <a:rect l="l" t="t" r="r" b="b"/>
              <a:pathLst>
                <a:path w="1709801" h="912241">
                  <a:moveTo>
                    <a:pt x="0" y="456057"/>
                  </a:moveTo>
                  <a:cubicBezTo>
                    <a:pt x="0" y="204216"/>
                    <a:pt x="206629" y="0"/>
                    <a:pt x="461518" y="0"/>
                  </a:cubicBezTo>
                  <a:lnTo>
                    <a:pt x="1248283" y="0"/>
                  </a:lnTo>
                  <a:cubicBezTo>
                    <a:pt x="1503172" y="0"/>
                    <a:pt x="1709801" y="204216"/>
                    <a:pt x="1709801" y="456057"/>
                  </a:cubicBezTo>
                  <a:cubicBezTo>
                    <a:pt x="1709801" y="707898"/>
                    <a:pt x="1503045" y="912241"/>
                    <a:pt x="1248283" y="912241"/>
                  </a:cubicBezTo>
                  <a:lnTo>
                    <a:pt x="461518" y="912241"/>
                  </a:lnTo>
                  <a:cubicBezTo>
                    <a:pt x="206629" y="912241"/>
                    <a:pt x="0" y="708025"/>
                    <a:pt x="0" y="456057"/>
                  </a:cubicBezTo>
                  <a:close/>
                </a:path>
              </a:pathLst>
            </a:custGeom>
            <a:solidFill>
              <a:srgbClr val="0E1319"/>
            </a:solidFill>
          </p:spPr>
        </p:sp>
        <p:sp>
          <p:nvSpPr>
            <p:cNvPr id="105" name="TextBox 105"/>
            <p:cNvSpPr txBox="1"/>
            <p:nvPr/>
          </p:nvSpPr>
          <p:spPr>
            <a:xfrm>
              <a:off x="0" y="-19050"/>
              <a:ext cx="1732927" cy="954524"/>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ML models</a:t>
              </a:r>
            </a:p>
          </p:txBody>
        </p:sp>
      </p:grpSp>
      <p:grpSp>
        <p:nvGrpSpPr>
          <p:cNvPr id="106" name="Group 106"/>
          <p:cNvGrpSpPr/>
          <p:nvPr/>
        </p:nvGrpSpPr>
        <p:grpSpPr>
          <a:xfrm>
            <a:off x="3757058" y="4143232"/>
            <a:ext cx="1299695" cy="560731"/>
            <a:chOff x="0" y="0"/>
            <a:chExt cx="1732927" cy="747641"/>
          </a:xfrm>
        </p:grpSpPr>
        <p:sp>
          <p:nvSpPr>
            <p:cNvPr id="107" name="Freeform 107"/>
            <p:cNvSpPr/>
            <p:nvPr/>
          </p:nvSpPr>
          <p:spPr>
            <a:xfrm>
              <a:off x="12700" y="12700"/>
              <a:ext cx="1709674" cy="724408"/>
            </a:xfrm>
            <a:custGeom>
              <a:avLst/>
              <a:gdLst/>
              <a:ahLst/>
              <a:cxnLst/>
              <a:rect l="l" t="t" r="r" b="b"/>
              <a:pathLst>
                <a:path w="1709674" h="724408">
                  <a:moveTo>
                    <a:pt x="0" y="362204"/>
                  </a:moveTo>
                  <a:cubicBezTo>
                    <a:pt x="0" y="162179"/>
                    <a:pt x="165100" y="0"/>
                    <a:pt x="368808" y="0"/>
                  </a:cubicBezTo>
                  <a:lnTo>
                    <a:pt x="1340866" y="0"/>
                  </a:lnTo>
                  <a:cubicBezTo>
                    <a:pt x="1544574" y="0"/>
                    <a:pt x="1709674" y="162179"/>
                    <a:pt x="1709674" y="362204"/>
                  </a:cubicBezTo>
                  <a:cubicBezTo>
                    <a:pt x="1709674" y="562229"/>
                    <a:pt x="1544574" y="724408"/>
                    <a:pt x="1340866" y="724408"/>
                  </a:cubicBezTo>
                  <a:lnTo>
                    <a:pt x="368808" y="724408"/>
                  </a:lnTo>
                  <a:cubicBezTo>
                    <a:pt x="165100" y="724408"/>
                    <a:pt x="0" y="562229"/>
                    <a:pt x="0" y="362204"/>
                  </a:cubicBezTo>
                  <a:close/>
                </a:path>
              </a:pathLst>
            </a:custGeom>
            <a:solidFill>
              <a:srgbClr val="0E1319"/>
            </a:solidFill>
          </p:spPr>
        </p:sp>
        <p:sp>
          <p:nvSpPr>
            <p:cNvPr id="108" name="TextBox 108"/>
            <p:cNvSpPr txBox="1"/>
            <p:nvPr/>
          </p:nvSpPr>
          <p:spPr>
            <a:xfrm>
              <a:off x="0" y="-19050"/>
              <a:ext cx="1732927" cy="766691"/>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a:t>
              </a:r>
            </a:p>
          </p:txBody>
        </p:sp>
      </p:grpSp>
      <p:grpSp>
        <p:nvGrpSpPr>
          <p:cNvPr id="109" name="Group 109"/>
          <p:cNvGrpSpPr/>
          <p:nvPr/>
        </p:nvGrpSpPr>
        <p:grpSpPr>
          <a:xfrm>
            <a:off x="3757058" y="3354163"/>
            <a:ext cx="1299695" cy="560731"/>
            <a:chOff x="0" y="0"/>
            <a:chExt cx="1732927" cy="747641"/>
          </a:xfrm>
        </p:grpSpPr>
        <p:sp>
          <p:nvSpPr>
            <p:cNvPr id="110" name="Freeform 110"/>
            <p:cNvSpPr/>
            <p:nvPr/>
          </p:nvSpPr>
          <p:spPr>
            <a:xfrm>
              <a:off x="12700" y="12700"/>
              <a:ext cx="1709674" cy="724408"/>
            </a:xfrm>
            <a:custGeom>
              <a:avLst/>
              <a:gdLst/>
              <a:ahLst/>
              <a:cxnLst/>
              <a:rect l="l" t="t" r="r" b="b"/>
              <a:pathLst>
                <a:path w="1709674" h="724408">
                  <a:moveTo>
                    <a:pt x="0" y="362204"/>
                  </a:moveTo>
                  <a:cubicBezTo>
                    <a:pt x="0" y="162179"/>
                    <a:pt x="165100" y="0"/>
                    <a:pt x="368808" y="0"/>
                  </a:cubicBezTo>
                  <a:lnTo>
                    <a:pt x="1340866" y="0"/>
                  </a:lnTo>
                  <a:cubicBezTo>
                    <a:pt x="1544574" y="0"/>
                    <a:pt x="1709674" y="162179"/>
                    <a:pt x="1709674" y="362204"/>
                  </a:cubicBezTo>
                  <a:cubicBezTo>
                    <a:pt x="1709674" y="562229"/>
                    <a:pt x="1544574" y="724408"/>
                    <a:pt x="1340866" y="724408"/>
                  </a:cubicBezTo>
                  <a:lnTo>
                    <a:pt x="368808" y="724408"/>
                  </a:lnTo>
                  <a:cubicBezTo>
                    <a:pt x="165100" y="724408"/>
                    <a:pt x="0" y="562229"/>
                    <a:pt x="0" y="362204"/>
                  </a:cubicBezTo>
                  <a:close/>
                </a:path>
              </a:pathLst>
            </a:custGeom>
            <a:solidFill>
              <a:srgbClr val="0E1319"/>
            </a:solidFill>
          </p:spPr>
        </p:sp>
        <p:sp>
          <p:nvSpPr>
            <p:cNvPr id="111" name="TextBox 111"/>
            <p:cNvSpPr txBox="1"/>
            <p:nvPr/>
          </p:nvSpPr>
          <p:spPr>
            <a:xfrm>
              <a:off x="0" y="-19050"/>
              <a:ext cx="1732927" cy="766691"/>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a:t>
              </a:r>
            </a:p>
          </p:txBody>
        </p:sp>
      </p:grpSp>
      <p:grpSp>
        <p:nvGrpSpPr>
          <p:cNvPr id="112" name="Group 112"/>
          <p:cNvGrpSpPr/>
          <p:nvPr/>
        </p:nvGrpSpPr>
        <p:grpSpPr>
          <a:xfrm>
            <a:off x="3757058" y="6489123"/>
            <a:ext cx="1299695" cy="560731"/>
            <a:chOff x="0" y="0"/>
            <a:chExt cx="1732927" cy="747641"/>
          </a:xfrm>
        </p:grpSpPr>
        <p:sp>
          <p:nvSpPr>
            <p:cNvPr id="113" name="Freeform 113"/>
            <p:cNvSpPr/>
            <p:nvPr/>
          </p:nvSpPr>
          <p:spPr>
            <a:xfrm>
              <a:off x="12700" y="12700"/>
              <a:ext cx="1709674" cy="724408"/>
            </a:xfrm>
            <a:custGeom>
              <a:avLst/>
              <a:gdLst/>
              <a:ahLst/>
              <a:cxnLst/>
              <a:rect l="l" t="t" r="r" b="b"/>
              <a:pathLst>
                <a:path w="1709674" h="724408">
                  <a:moveTo>
                    <a:pt x="0" y="362204"/>
                  </a:moveTo>
                  <a:cubicBezTo>
                    <a:pt x="0" y="162179"/>
                    <a:pt x="165100" y="0"/>
                    <a:pt x="368808" y="0"/>
                  </a:cubicBezTo>
                  <a:lnTo>
                    <a:pt x="1340866" y="0"/>
                  </a:lnTo>
                  <a:cubicBezTo>
                    <a:pt x="1544574" y="0"/>
                    <a:pt x="1709674" y="162179"/>
                    <a:pt x="1709674" y="362204"/>
                  </a:cubicBezTo>
                  <a:cubicBezTo>
                    <a:pt x="1709674" y="562229"/>
                    <a:pt x="1544574" y="724408"/>
                    <a:pt x="1340866" y="724408"/>
                  </a:cubicBezTo>
                  <a:lnTo>
                    <a:pt x="368808" y="724408"/>
                  </a:lnTo>
                  <a:cubicBezTo>
                    <a:pt x="165100" y="724408"/>
                    <a:pt x="0" y="562229"/>
                    <a:pt x="0" y="362204"/>
                  </a:cubicBezTo>
                  <a:close/>
                </a:path>
              </a:pathLst>
            </a:custGeom>
            <a:solidFill>
              <a:srgbClr val="0E1319"/>
            </a:solidFill>
          </p:spPr>
        </p:sp>
        <p:sp>
          <p:nvSpPr>
            <p:cNvPr id="114" name="TextBox 114"/>
            <p:cNvSpPr txBox="1"/>
            <p:nvPr/>
          </p:nvSpPr>
          <p:spPr>
            <a:xfrm>
              <a:off x="0" y="-19050"/>
              <a:ext cx="1732927" cy="766691"/>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a:t>
              </a:r>
            </a:p>
          </p:txBody>
        </p:sp>
      </p:grpSp>
      <p:grpSp>
        <p:nvGrpSpPr>
          <p:cNvPr id="115" name="Group 115"/>
          <p:cNvGrpSpPr/>
          <p:nvPr/>
        </p:nvGrpSpPr>
        <p:grpSpPr>
          <a:xfrm>
            <a:off x="3757058" y="5700056"/>
            <a:ext cx="1299695" cy="560731"/>
            <a:chOff x="0" y="0"/>
            <a:chExt cx="1732927" cy="747641"/>
          </a:xfrm>
        </p:grpSpPr>
        <p:sp>
          <p:nvSpPr>
            <p:cNvPr id="116" name="Freeform 116"/>
            <p:cNvSpPr/>
            <p:nvPr/>
          </p:nvSpPr>
          <p:spPr>
            <a:xfrm>
              <a:off x="12700" y="12700"/>
              <a:ext cx="1709674" cy="724408"/>
            </a:xfrm>
            <a:custGeom>
              <a:avLst/>
              <a:gdLst/>
              <a:ahLst/>
              <a:cxnLst/>
              <a:rect l="l" t="t" r="r" b="b"/>
              <a:pathLst>
                <a:path w="1709674" h="724408">
                  <a:moveTo>
                    <a:pt x="0" y="362204"/>
                  </a:moveTo>
                  <a:cubicBezTo>
                    <a:pt x="0" y="162179"/>
                    <a:pt x="165100" y="0"/>
                    <a:pt x="368808" y="0"/>
                  </a:cubicBezTo>
                  <a:lnTo>
                    <a:pt x="1340866" y="0"/>
                  </a:lnTo>
                  <a:cubicBezTo>
                    <a:pt x="1544574" y="0"/>
                    <a:pt x="1709674" y="162179"/>
                    <a:pt x="1709674" y="362204"/>
                  </a:cubicBezTo>
                  <a:cubicBezTo>
                    <a:pt x="1709674" y="562229"/>
                    <a:pt x="1544574" y="724408"/>
                    <a:pt x="1340866" y="724408"/>
                  </a:cubicBezTo>
                  <a:lnTo>
                    <a:pt x="368808" y="724408"/>
                  </a:lnTo>
                  <a:cubicBezTo>
                    <a:pt x="165100" y="724408"/>
                    <a:pt x="0" y="562229"/>
                    <a:pt x="0" y="362204"/>
                  </a:cubicBezTo>
                  <a:close/>
                </a:path>
              </a:pathLst>
            </a:custGeom>
            <a:solidFill>
              <a:srgbClr val="0E1319"/>
            </a:solidFill>
          </p:spPr>
        </p:sp>
        <p:sp>
          <p:nvSpPr>
            <p:cNvPr id="117" name="TextBox 117"/>
            <p:cNvSpPr txBox="1"/>
            <p:nvPr/>
          </p:nvSpPr>
          <p:spPr>
            <a:xfrm>
              <a:off x="0" y="-19050"/>
              <a:ext cx="1732927" cy="766691"/>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a:t>
              </a:r>
            </a:p>
          </p:txBody>
        </p:sp>
      </p:grpSp>
      <p:grpSp>
        <p:nvGrpSpPr>
          <p:cNvPr id="118" name="Group 118"/>
          <p:cNvGrpSpPr/>
          <p:nvPr/>
        </p:nvGrpSpPr>
        <p:grpSpPr>
          <a:xfrm>
            <a:off x="1466763" y="4876316"/>
            <a:ext cx="1299695" cy="688185"/>
            <a:chOff x="0" y="0"/>
            <a:chExt cx="1732927" cy="917580"/>
          </a:xfrm>
        </p:grpSpPr>
        <p:sp>
          <p:nvSpPr>
            <p:cNvPr id="119" name="Freeform 119"/>
            <p:cNvSpPr/>
            <p:nvPr/>
          </p:nvSpPr>
          <p:spPr>
            <a:xfrm>
              <a:off x="12700" y="12700"/>
              <a:ext cx="1709674" cy="894334"/>
            </a:xfrm>
            <a:custGeom>
              <a:avLst/>
              <a:gdLst/>
              <a:ahLst/>
              <a:cxnLst/>
              <a:rect l="l" t="t" r="r" b="b"/>
              <a:pathLst>
                <a:path w="1709674" h="894334">
                  <a:moveTo>
                    <a:pt x="0" y="447167"/>
                  </a:moveTo>
                  <a:cubicBezTo>
                    <a:pt x="0" y="200152"/>
                    <a:pt x="202692" y="0"/>
                    <a:pt x="452628" y="0"/>
                  </a:cubicBezTo>
                  <a:lnTo>
                    <a:pt x="1257046" y="0"/>
                  </a:lnTo>
                  <a:cubicBezTo>
                    <a:pt x="1506982" y="0"/>
                    <a:pt x="1709674" y="200152"/>
                    <a:pt x="1709674" y="447167"/>
                  </a:cubicBezTo>
                  <a:cubicBezTo>
                    <a:pt x="1709674" y="694182"/>
                    <a:pt x="1506982" y="894334"/>
                    <a:pt x="1257046" y="894334"/>
                  </a:cubicBezTo>
                  <a:lnTo>
                    <a:pt x="452628" y="894334"/>
                  </a:lnTo>
                  <a:cubicBezTo>
                    <a:pt x="202692" y="894334"/>
                    <a:pt x="0" y="694182"/>
                    <a:pt x="0" y="447167"/>
                  </a:cubicBezTo>
                  <a:close/>
                </a:path>
              </a:pathLst>
            </a:custGeom>
            <a:solidFill>
              <a:srgbClr val="0E1319"/>
            </a:solidFill>
          </p:spPr>
        </p:sp>
        <p:sp>
          <p:nvSpPr>
            <p:cNvPr id="120" name="TextBox 120"/>
            <p:cNvSpPr txBox="1"/>
            <p:nvPr/>
          </p:nvSpPr>
          <p:spPr>
            <a:xfrm>
              <a:off x="0" y="-19050"/>
              <a:ext cx="1732927" cy="936630"/>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Labeled data</a:t>
              </a:r>
            </a:p>
          </p:txBody>
        </p:sp>
      </p:grpSp>
      <p:grpSp>
        <p:nvGrpSpPr>
          <p:cNvPr id="121" name="Group 121"/>
          <p:cNvGrpSpPr/>
          <p:nvPr/>
        </p:nvGrpSpPr>
        <p:grpSpPr>
          <a:xfrm>
            <a:off x="1414780" y="5652065"/>
            <a:ext cx="1299695" cy="688185"/>
            <a:chOff x="0" y="0"/>
            <a:chExt cx="1732927" cy="917580"/>
          </a:xfrm>
        </p:grpSpPr>
        <p:sp>
          <p:nvSpPr>
            <p:cNvPr id="122" name="Freeform 122"/>
            <p:cNvSpPr/>
            <p:nvPr/>
          </p:nvSpPr>
          <p:spPr>
            <a:xfrm>
              <a:off x="12700" y="12700"/>
              <a:ext cx="1709674" cy="894334"/>
            </a:xfrm>
            <a:custGeom>
              <a:avLst/>
              <a:gdLst/>
              <a:ahLst/>
              <a:cxnLst/>
              <a:rect l="l" t="t" r="r" b="b"/>
              <a:pathLst>
                <a:path w="1709674" h="894334">
                  <a:moveTo>
                    <a:pt x="0" y="447167"/>
                  </a:moveTo>
                  <a:cubicBezTo>
                    <a:pt x="0" y="200152"/>
                    <a:pt x="202692" y="0"/>
                    <a:pt x="452628" y="0"/>
                  </a:cubicBezTo>
                  <a:lnTo>
                    <a:pt x="1257046" y="0"/>
                  </a:lnTo>
                  <a:cubicBezTo>
                    <a:pt x="1506982" y="0"/>
                    <a:pt x="1709674" y="200152"/>
                    <a:pt x="1709674" y="447167"/>
                  </a:cubicBezTo>
                  <a:cubicBezTo>
                    <a:pt x="1709674" y="694182"/>
                    <a:pt x="1506982" y="894334"/>
                    <a:pt x="1257046" y="894334"/>
                  </a:cubicBezTo>
                  <a:lnTo>
                    <a:pt x="452628" y="894334"/>
                  </a:lnTo>
                  <a:cubicBezTo>
                    <a:pt x="202692" y="894334"/>
                    <a:pt x="0" y="694182"/>
                    <a:pt x="0" y="447167"/>
                  </a:cubicBezTo>
                  <a:close/>
                </a:path>
              </a:pathLst>
            </a:custGeom>
            <a:solidFill>
              <a:srgbClr val="0E1319"/>
            </a:solidFill>
          </p:spPr>
        </p:sp>
        <p:sp>
          <p:nvSpPr>
            <p:cNvPr id="123" name="TextBox 123"/>
            <p:cNvSpPr txBox="1"/>
            <p:nvPr/>
          </p:nvSpPr>
          <p:spPr>
            <a:xfrm>
              <a:off x="0" y="-19050"/>
              <a:ext cx="1732927" cy="936630"/>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Labeled data</a:t>
              </a:r>
            </a:p>
          </p:txBody>
        </p:sp>
      </p:grpSp>
      <p:grpSp>
        <p:nvGrpSpPr>
          <p:cNvPr id="124" name="Group 124"/>
          <p:cNvGrpSpPr/>
          <p:nvPr/>
        </p:nvGrpSpPr>
        <p:grpSpPr>
          <a:xfrm>
            <a:off x="1414780" y="6486280"/>
            <a:ext cx="1299695" cy="688185"/>
            <a:chOff x="0" y="0"/>
            <a:chExt cx="1732927" cy="917580"/>
          </a:xfrm>
        </p:grpSpPr>
        <p:sp>
          <p:nvSpPr>
            <p:cNvPr id="125" name="Freeform 125"/>
            <p:cNvSpPr/>
            <p:nvPr/>
          </p:nvSpPr>
          <p:spPr>
            <a:xfrm>
              <a:off x="12700" y="12700"/>
              <a:ext cx="1709674" cy="894334"/>
            </a:xfrm>
            <a:custGeom>
              <a:avLst/>
              <a:gdLst/>
              <a:ahLst/>
              <a:cxnLst/>
              <a:rect l="l" t="t" r="r" b="b"/>
              <a:pathLst>
                <a:path w="1709674" h="894334">
                  <a:moveTo>
                    <a:pt x="0" y="447167"/>
                  </a:moveTo>
                  <a:cubicBezTo>
                    <a:pt x="0" y="200152"/>
                    <a:pt x="202692" y="0"/>
                    <a:pt x="452628" y="0"/>
                  </a:cubicBezTo>
                  <a:lnTo>
                    <a:pt x="1257046" y="0"/>
                  </a:lnTo>
                  <a:cubicBezTo>
                    <a:pt x="1506982" y="0"/>
                    <a:pt x="1709674" y="200152"/>
                    <a:pt x="1709674" y="447167"/>
                  </a:cubicBezTo>
                  <a:cubicBezTo>
                    <a:pt x="1709674" y="694182"/>
                    <a:pt x="1506982" y="894334"/>
                    <a:pt x="1257046" y="894334"/>
                  </a:cubicBezTo>
                  <a:lnTo>
                    <a:pt x="452628" y="894334"/>
                  </a:lnTo>
                  <a:cubicBezTo>
                    <a:pt x="202692" y="894334"/>
                    <a:pt x="0" y="694182"/>
                    <a:pt x="0" y="447167"/>
                  </a:cubicBezTo>
                  <a:close/>
                </a:path>
              </a:pathLst>
            </a:custGeom>
            <a:solidFill>
              <a:srgbClr val="0E1319"/>
            </a:solidFill>
          </p:spPr>
        </p:sp>
        <p:sp>
          <p:nvSpPr>
            <p:cNvPr id="126" name="TextBox 126"/>
            <p:cNvSpPr txBox="1"/>
            <p:nvPr/>
          </p:nvSpPr>
          <p:spPr>
            <a:xfrm>
              <a:off x="0" y="-19050"/>
              <a:ext cx="1732927" cy="936630"/>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Labeled data</a:t>
              </a:r>
            </a:p>
          </p:txBody>
        </p:sp>
      </p:grpSp>
      <p:grpSp>
        <p:nvGrpSpPr>
          <p:cNvPr id="127" name="Group 127"/>
          <p:cNvGrpSpPr/>
          <p:nvPr/>
        </p:nvGrpSpPr>
        <p:grpSpPr>
          <a:xfrm>
            <a:off x="1380257" y="4102406"/>
            <a:ext cx="1299695" cy="688185"/>
            <a:chOff x="0" y="0"/>
            <a:chExt cx="1732927" cy="917580"/>
          </a:xfrm>
        </p:grpSpPr>
        <p:sp>
          <p:nvSpPr>
            <p:cNvPr id="128" name="Freeform 128"/>
            <p:cNvSpPr/>
            <p:nvPr/>
          </p:nvSpPr>
          <p:spPr>
            <a:xfrm>
              <a:off x="12700" y="12700"/>
              <a:ext cx="1709674" cy="894334"/>
            </a:xfrm>
            <a:custGeom>
              <a:avLst/>
              <a:gdLst/>
              <a:ahLst/>
              <a:cxnLst/>
              <a:rect l="l" t="t" r="r" b="b"/>
              <a:pathLst>
                <a:path w="1709674" h="894334">
                  <a:moveTo>
                    <a:pt x="0" y="447167"/>
                  </a:moveTo>
                  <a:cubicBezTo>
                    <a:pt x="0" y="200152"/>
                    <a:pt x="202692" y="0"/>
                    <a:pt x="452628" y="0"/>
                  </a:cubicBezTo>
                  <a:lnTo>
                    <a:pt x="1257046" y="0"/>
                  </a:lnTo>
                  <a:cubicBezTo>
                    <a:pt x="1506982" y="0"/>
                    <a:pt x="1709674" y="200152"/>
                    <a:pt x="1709674" y="447167"/>
                  </a:cubicBezTo>
                  <a:cubicBezTo>
                    <a:pt x="1709674" y="694182"/>
                    <a:pt x="1506982" y="894334"/>
                    <a:pt x="1257046" y="894334"/>
                  </a:cubicBezTo>
                  <a:lnTo>
                    <a:pt x="452628" y="894334"/>
                  </a:lnTo>
                  <a:cubicBezTo>
                    <a:pt x="202692" y="894334"/>
                    <a:pt x="0" y="694182"/>
                    <a:pt x="0" y="447167"/>
                  </a:cubicBezTo>
                  <a:close/>
                </a:path>
              </a:pathLst>
            </a:custGeom>
            <a:solidFill>
              <a:srgbClr val="0E1319"/>
            </a:solidFill>
          </p:spPr>
        </p:sp>
        <p:sp>
          <p:nvSpPr>
            <p:cNvPr id="129" name="TextBox 129"/>
            <p:cNvSpPr txBox="1"/>
            <p:nvPr/>
          </p:nvSpPr>
          <p:spPr>
            <a:xfrm>
              <a:off x="0" y="-19050"/>
              <a:ext cx="1732927" cy="936630"/>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Labeled data</a:t>
              </a:r>
            </a:p>
          </p:txBody>
        </p:sp>
      </p:grpSp>
      <p:grpSp>
        <p:nvGrpSpPr>
          <p:cNvPr id="130" name="Group 130"/>
          <p:cNvGrpSpPr/>
          <p:nvPr/>
        </p:nvGrpSpPr>
        <p:grpSpPr>
          <a:xfrm>
            <a:off x="1418655" y="3366597"/>
            <a:ext cx="1299695" cy="688185"/>
            <a:chOff x="0" y="0"/>
            <a:chExt cx="1732927" cy="917580"/>
          </a:xfrm>
        </p:grpSpPr>
        <p:sp>
          <p:nvSpPr>
            <p:cNvPr id="131" name="Freeform 131"/>
            <p:cNvSpPr/>
            <p:nvPr/>
          </p:nvSpPr>
          <p:spPr>
            <a:xfrm>
              <a:off x="12700" y="12700"/>
              <a:ext cx="1709674" cy="894334"/>
            </a:xfrm>
            <a:custGeom>
              <a:avLst/>
              <a:gdLst/>
              <a:ahLst/>
              <a:cxnLst/>
              <a:rect l="l" t="t" r="r" b="b"/>
              <a:pathLst>
                <a:path w="1709674" h="894334">
                  <a:moveTo>
                    <a:pt x="0" y="447167"/>
                  </a:moveTo>
                  <a:cubicBezTo>
                    <a:pt x="0" y="200152"/>
                    <a:pt x="202692" y="0"/>
                    <a:pt x="452628" y="0"/>
                  </a:cubicBezTo>
                  <a:lnTo>
                    <a:pt x="1257046" y="0"/>
                  </a:lnTo>
                  <a:cubicBezTo>
                    <a:pt x="1506982" y="0"/>
                    <a:pt x="1709674" y="200152"/>
                    <a:pt x="1709674" y="447167"/>
                  </a:cubicBezTo>
                  <a:cubicBezTo>
                    <a:pt x="1709674" y="694182"/>
                    <a:pt x="1506982" y="894334"/>
                    <a:pt x="1257046" y="894334"/>
                  </a:cubicBezTo>
                  <a:lnTo>
                    <a:pt x="452628" y="894334"/>
                  </a:lnTo>
                  <a:cubicBezTo>
                    <a:pt x="202692" y="894334"/>
                    <a:pt x="0" y="694182"/>
                    <a:pt x="0" y="447167"/>
                  </a:cubicBezTo>
                  <a:close/>
                </a:path>
              </a:pathLst>
            </a:custGeom>
            <a:solidFill>
              <a:srgbClr val="0E1319"/>
            </a:solidFill>
          </p:spPr>
        </p:sp>
        <p:sp>
          <p:nvSpPr>
            <p:cNvPr id="132" name="TextBox 132"/>
            <p:cNvSpPr txBox="1"/>
            <p:nvPr/>
          </p:nvSpPr>
          <p:spPr>
            <a:xfrm>
              <a:off x="0" y="-19050"/>
              <a:ext cx="1732927" cy="936630"/>
            </a:xfrm>
            <a:prstGeom prst="rect">
              <a:avLst/>
            </a:prstGeom>
          </p:spPr>
          <p:txBody>
            <a:bodyPr lIns="50800" tIns="50800" rIns="50800" bIns="50800" rtlCol="0" anchor="ctr"/>
            <a:lstStyle/>
            <a:p>
              <a:pPr algn="ctr">
                <a:lnSpc>
                  <a:spcPts val="2160"/>
                </a:lnSpc>
              </a:pPr>
              <a:r>
                <a:rPr lang="en-US" sz="1800" b="1">
                  <a:solidFill>
                    <a:srgbClr val="FFFFFF"/>
                  </a:solidFill>
                  <a:latin typeface="Arimo Bold"/>
                  <a:ea typeface="Arimo Bold"/>
                  <a:cs typeface="Arimo Bold"/>
                  <a:sym typeface="Arimo Bold"/>
                </a:rPr>
                <a:t>Labeled data</a:t>
              </a: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3"/>
            <a:stretch>
              <a:fillRect l="-37" r="-37"/>
            </a:stretch>
          </a:blipFill>
        </p:spPr>
      </p:sp>
      <p:grpSp>
        <p:nvGrpSpPr>
          <p:cNvPr id="3" name="Group 3"/>
          <p:cNvGrpSpPr/>
          <p:nvPr/>
        </p:nvGrpSpPr>
        <p:grpSpPr>
          <a:xfrm>
            <a:off x="840345" y="973334"/>
            <a:ext cx="16459200" cy="1398312"/>
            <a:chOff x="0" y="0"/>
            <a:chExt cx="21945600" cy="1864416"/>
          </a:xfrm>
        </p:grpSpPr>
        <p:sp>
          <p:nvSpPr>
            <p:cNvPr id="4" name="Freeform 4"/>
            <p:cNvSpPr/>
            <p:nvPr/>
          </p:nvSpPr>
          <p:spPr>
            <a:xfrm>
              <a:off x="0" y="0"/>
              <a:ext cx="21945600" cy="1864416"/>
            </a:xfrm>
            <a:custGeom>
              <a:avLst/>
              <a:gdLst/>
              <a:ahLst/>
              <a:cxnLst/>
              <a:rect l="l" t="t" r="r" b="b"/>
              <a:pathLst>
                <a:path w="21945600" h="1864416">
                  <a:moveTo>
                    <a:pt x="0" y="0"/>
                  </a:moveTo>
                  <a:lnTo>
                    <a:pt x="21945600" y="0"/>
                  </a:lnTo>
                  <a:lnTo>
                    <a:pt x="21945600" y="1864416"/>
                  </a:lnTo>
                  <a:lnTo>
                    <a:pt x="0" y="1864416"/>
                  </a:lnTo>
                  <a:close/>
                </a:path>
              </a:pathLst>
            </a:custGeom>
            <a:solidFill>
              <a:srgbClr val="000000">
                <a:alpha val="0"/>
              </a:srgbClr>
            </a:solidFill>
          </p:spPr>
        </p:sp>
        <p:sp>
          <p:nvSpPr>
            <p:cNvPr id="5" name="TextBox 5"/>
            <p:cNvSpPr txBox="1"/>
            <p:nvPr/>
          </p:nvSpPr>
          <p:spPr>
            <a:xfrm>
              <a:off x="0" y="28575"/>
              <a:ext cx="21945600" cy="1835841"/>
            </a:xfrm>
            <a:prstGeom prst="rect">
              <a:avLst/>
            </a:prstGeom>
          </p:spPr>
          <p:txBody>
            <a:bodyPr lIns="0" tIns="0" rIns="0" bIns="0" rtlCol="0" anchor="t"/>
            <a:lstStyle/>
            <a:p>
              <a:pPr algn="l">
                <a:lnSpc>
                  <a:spcPts val="5832"/>
                </a:lnSpc>
              </a:pPr>
              <a:r>
                <a:rPr lang="en-US" sz="5400" b="1" spc="-150">
                  <a:solidFill>
                    <a:srgbClr val="FFFFFF"/>
                  </a:solidFill>
                  <a:latin typeface="Arimo Bold"/>
                  <a:ea typeface="Arimo Bold"/>
                  <a:cs typeface="Arimo Bold"/>
                  <a:sym typeface="Arimo Bold"/>
                </a:rPr>
                <a:t>Building generative AI applications is challenging</a:t>
              </a:r>
            </a:p>
          </p:txBody>
        </p:sp>
      </p:grpSp>
      <p:grpSp>
        <p:nvGrpSpPr>
          <p:cNvPr id="6" name="Group 6"/>
          <p:cNvGrpSpPr/>
          <p:nvPr/>
        </p:nvGrpSpPr>
        <p:grpSpPr>
          <a:xfrm>
            <a:off x="630404" y="5904330"/>
            <a:ext cx="2743200" cy="2606040"/>
            <a:chOff x="0" y="0"/>
            <a:chExt cx="3657600" cy="3474720"/>
          </a:xfrm>
        </p:grpSpPr>
        <p:sp>
          <p:nvSpPr>
            <p:cNvPr id="7" name="Freeform 7"/>
            <p:cNvSpPr/>
            <p:nvPr/>
          </p:nvSpPr>
          <p:spPr>
            <a:xfrm>
              <a:off x="0" y="0"/>
              <a:ext cx="3657600" cy="3474720"/>
            </a:xfrm>
            <a:custGeom>
              <a:avLst/>
              <a:gdLst/>
              <a:ahLst/>
              <a:cxnLst/>
              <a:rect l="l" t="t" r="r" b="b"/>
              <a:pathLst>
                <a:path w="3657600" h="3474720">
                  <a:moveTo>
                    <a:pt x="0" y="0"/>
                  </a:moveTo>
                  <a:lnTo>
                    <a:pt x="3657600" y="0"/>
                  </a:lnTo>
                  <a:lnTo>
                    <a:pt x="3657600" y="3474720"/>
                  </a:lnTo>
                  <a:lnTo>
                    <a:pt x="0" y="3474720"/>
                  </a:lnTo>
                  <a:close/>
                </a:path>
              </a:pathLst>
            </a:custGeom>
            <a:solidFill>
              <a:srgbClr val="000000">
                <a:alpha val="0"/>
              </a:srgbClr>
            </a:solidFill>
          </p:spPr>
        </p:sp>
        <p:sp>
          <p:nvSpPr>
            <p:cNvPr id="8" name="TextBox 8"/>
            <p:cNvSpPr txBox="1"/>
            <p:nvPr/>
          </p:nvSpPr>
          <p:spPr>
            <a:xfrm>
              <a:off x="0" y="19050"/>
              <a:ext cx="3657600" cy="3455670"/>
            </a:xfrm>
            <a:prstGeom prst="rect">
              <a:avLst/>
            </a:prstGeom>
          </p:spPr>
          <p:txBody>
            <a:bodyPr lIns="0" tIns="0" rIns="0" bIns="0" rtlCol="0" anchor="t"/>
            <a:lstStyle/>
            <a:p>
              <a:pPr algn="ctr">
                <a:lnSpc>
                  <a:spcPts val="2754"/>
                </a:lnSpc>
              </a:pPr>
              <a:r>
                <a:rPr lang="en-US" sz="2550">
                  <a:solidFill>
                    <a:srgbClr val="FFFFFF"/>
                  </a:solidFill>
                  <a:latin typeface="Arimo"/>
                  <a:ea typeface="Arimo"/>
                  <a:cs typeface="Arimo"/>
                  <a:sym typeface="Arimo"/>
                </a:rPr>
                <a:t>Accessing </a:t>
              </a:r>
            </a:p>
            <a:p>
              <a:pPr algn="ctr">
                <a:lnSpc>
                  <a:spcPts val="2754"/>
                </a:lnSpc>
              </a:pPr>
              <a:r>
                <a:rPr lang="en-US" sz="2550">
                  <a:solidFill>
                    <a:srgbClr val="FFFFFF"/>
                  </a:solidFill>
                  <a:latin typeface="Arimo"/>
                  <a:ea typeface="Arimo"/>
                  <a:cs typeface="Arimo"/>
                  <a:sym typeface="Arimo"/>
                </a:rPr>
                <a:t>multiple FMs </a:t>
              </a:r>
            </a:p>
            <a:p>
              <a:pPr algn="ctr">
                <a:lnSpc>
                  <a:spcPts val="2754"/>
                </a:lnSpc>
              </a:pPr>
              <a:r>
                <a:rPr lang="en-US" sz="2550">
                  <a:solidFill>
                    <a:srgbClr val="FFFFFF"/>
                  </a:solidFill>
                  <a:latin typeface="Arimo"/>
                  <a:ea typeface="Arimo"/>
                  <a:cs typeface="Arimo"/>
                  <a:sym typeface="Arimo"/>
                </a:rPr>
                <a:t>and newer versions</a:t>
              </a:r>
            </a:p>
          </p:txBody>
        </p:sp>
      </p:grpSp>
      <p:grpSp>
        <p:nvGrpSpPr>
          <p:cNvPr id="9" name="Group 9"/>
          <p:cNvGrpSpPr/>
          <p:nvPr/>
        </p:nvGrpSpPr>
        <p:grpSpPr>
          <a:xfrm>
            <a:off x="3487203" y="5904330"/>
            <a:ext cx="2743200" cy="2606040"/>
            <a:chOff x="0" y="0"/>
            <a:chExt cx="3657600" cy="3474720"/>
          </a:xfrm>
        </p:grpSpPr>
        <p:sp>
          <p:nvSpPr>
            <p:cNvPr id="10" name="Freeform 10"/>
            <p:cNvSpPr/>
            <p:nvPr/>
          </p:nvSpPr>
          <p:spPr>
            <a:xfrm>
              <a:off x="0" y="0"/>
              <a:ext cx="3657600" cy="3474720"/>
            </a:xfrm>
            <a:custGeom>
              <a:avLst/>
              <a:gdLst/>
              <a:ahLst/>
              <a:cxnLst/>
              <a:rect l="l" t="t" r="r" b="b"/>
              <a:pathLst>
                <a:path w="3657600" h="3474720">
                  <a:moveTo>
                    <a:pt x="0" y="0"/>
                  </a:moveTo>
                  <a:lnTo>
                    <a:pt x="3657600" y="0"/>
                  </a:lnTo>
                  <a:lnTo>
                    <a:pt x="3657600" y="3474720"/>
                  </a:lnTo>
                  <a:lnTo>
                    <a:pt x="0" y="3474720"/>
                  </a:lnTo>
                  <a:close/>
                </a:path>
              </a:pathLst>
            </a:custGeom>
            <a:solidFill>
              <a:srgbClr val="000000">
                <a:alpha val="0"/>
              </a:srgbClr>
            </a:solidFill>
          </p:spPr>
        </p:sp>
        <p:sp>
          <p:nvSpPr>
            <p:cNvPr id="11" name="TextBox 11"/>
            <p:cNvSpPr txBox="1"/>
            <p:nvPr/>
          </p:nvSpPr>
          <p:spPr>
            <a:xfrm>
              <a:off x="0" y="19050"/>
              <a:ext cx="3657600" cy="3455670"/>
            </a:xfrm>
            <a:prstGeom prst="rect">
              <a:avLst/>
            </a:prstGeom>
          </p:spPr>
          <p:txBody>
            <a:bodyPr lIns="0" tIns="0" rIns="0" bIns="0" rtlCol="0" anchor="t"/>
            <a:lstStyle/>
            <a:p>
              <a:pPr algn="ctr">
                <a:lnSpc>
                  <a:spcPts val="2754"/>
                </a:lnSpc>
              </a:pPr>
              <a:r>
                <a:rPr lang="en-US" sz="2550">
                  <a:solidFill>
                    <a:srgbClr val="FFFFFF"/>
                  </a:solidFill>
                  <a:latin typeface="Arimo"/>
                  <a:ea typeface="Arimo"/>
                  <a:cs typeface="Arimo"/>
                  <a:sym typeface="Arimo"/>
                </a:rPr>
                <a:t>Customizing </a:t>
              </a:r>
            </a:p>
            <a:p>
              <a:pPr algn="ctr">
                <a:lnSpc>
                  <a:spcPts val="2754"/>
                </a:lnSpc>
              </a:pPr>
              <a:r>
                <a:rPr lang="en-US" sz="2550">
                  <a:solidFill>
                    <a:srgbClr val="FFFFFF"/>
                  </a:solidFill>
                  <a:latin typeface="Arimo"/>
                  <a:ea typeface="Arimo"/>
                  <a:cs typeface="Arimo"/>
                  <a:sym typeface="Arimo"/>
                </a:rPr>
                <a:t>FMs is not easy</a:t>
              </a:r>
            </a:p>
          </p:txBody>
        </p:sp>
      </p:grpSp>
      <p:grpSp>
        <p:nvGrpSpPr>
          <p:cNvPr id="12" name="Group 12"/>
          <p:cNvGrpSpPr/>
          <p:nvPr/>
        </p:nvGrpSpPr>
        <p:grpSpPr>
          <a:xfrm>
            <a:off x="6344003" y="5904330"/>
            <a:ext cx="2743200" cy="2606040"/>
            <a:chOff x="0" y="0"/>
            <a:chExt cx="3657600" cy="3474720"/>
          </a:xfrm>
        </p:grpSpPr>
        <p:sp>
          <p:nvSpPr>
            <p:cNvPr id="13" name="Freeform 13"/>
            <p:cNvSpPr/>
            <p:nvPr/>
          </p:nvSpPr>
          <p:spPr>
            <a:xfrm>
              <a:off x="0" y="0"/>
              <a:ext cx="3657600" cy="3474720"/>
            </a:xfrm>
            <a:custGeom>
              <a:avLst/>
              <a:gdLst/>
              <a:ahLst/>
              <a:cxnLst/>
              <a:rect l="l" t="t" r="r" b="b"/>
              <a:pathLst>
                <a:path w="3657600" h="3474720">
                  <a:moveTo>
                    <a:pt x="0" y="0"/>
                  </a:moveTo>
                  <a:lnTo>
                    <a:pt x="3657600" y="0"/>
                  </a:lnTo>
                  <a:lnTo>
                    <a:pt x="3657600" y="3474720"/>
                  </a:lnTo>
                  <a:lnTo>
                    <a:pt x="0" y="3474720"/>
                  </a:lnTo>
                  <a:close/>
                </a:path>
              </a:pathLst>
            </a:custGeom>
            <a:solidFill>
              <a:srgbClr val="000000">
                <a:alpha val="0"/>
              </a:srgbClr>
            </a:solidFill>
          </p:spPr>
        </p:sp>
        <p:sp>
          <p:nvSpPr>
            <p:cNvPr id="14" name="TextBox 14"/>
            <p:cNvSpPr txBox="1"/>
            <p:nvPr/>
          </p:nvSpPr>
          <p:spPr>
            <a:xfrm>
              <a:off x="0" y="19050"/>
              <a:ext cx="3657600" cy="3455670"/>
            </a:xfrm>
            <a:prstGeom prst="rect">
              <a:avLst/>
            </a:prstGeom>
          </p:spPr>
          <p:txBody>
            <a:bodyPr lIns="0" tIns="0" rIns="0" bIns="0" rtlCol="0" anchor="t"/>
            <a:lstStyle/>
            <a:p>
              <a:pPr algn="ctr">
                <a:lnSpc>
                  <a:spcPts val="2754"/>
                </a:lnSpc>
              </a:pPr>
              <a:r>
                <a:rPr lang="en-US" sz="2550">
                  <a:solidFill>
                    <a:srgbClr val="FFFFFF"/>
                  </a:solidFill>
                  <a:latin typeface="Arimo"/>
                  <a:ea typeface="Arimo"/>
                  <a:cs typeface="Arimo"/>
                  <a:sym typeface="Arimo"/>
                </a:rPr>
                <a:t>Data privacy </a:t>
              </a:r>
            </a:p>
            <a:p>
              <a:pPr algn="ctr">
                <a:lnSpc>
                  <a:spcPts val="2754"/>
                </a:lnSpc>
              </a:pPr>
              <a:r>
                <a:rPr lang="en-US" sz="2550">
                  <a:solidFill>
                    <a:srgbClr val="FFFFFF"/>
                  </a:solidFill>
                  <a:latin typeface="Arimo"/>
                  <a:ea typeface="Arimo"/>
                  <a:cs typeface="Arimo"/>
                  <a:sym typeface="Arimo"/>
                </a:rPr>
                <a:t>and security</a:t>
              </a:r>
            </a:p>
          </p:txBody>
        </p:sp>
      </p:grpSp>
      <p:grpSp>
        <p:nvGrpSpPr>
          <p:cNvPr id="15" name="Group 15"/>
          <p:cNvGrpSpPr/>
          <p:nvPr/>
        </p:nvGrpSpPr>
        <p:grpSpPr>
          <a:xfrm>
            <a:off x="9200802" y="5904330"/>
            <a:ext cx="2743200" cy="2606040"/>
            <a:chOff x="0" y="0"/>
            <a:chExt cx="3657600" cy="3474720"/>
          </a:xfrm>
        </p:grpSpPr>
        <p:sp>
          <p:nvSpPr>
            <p:cNvPr id="16" name="Freeform 16"/>
            <p:cNvSpPr/>
            <p:nvPr/>
          </p:nvSpPr>
          <p:spPr>
            <a:xfrm>
              <a:off x="0" y="0"/>
              <a:ext cx="3657600" cy="3474720"/>
            </a:xfrm>
            <a:custGeom>
              <a:avLst/>
              <a:gdLst/>
              <a:ahLst/>
              <a:cxnLst/>
              <a:rect l="l" t="t" r="r" b="b"/>
              <a:pathLst>
                <a:path w="3657600" h="3474720">
                  <a:moveTo>
                    <a:pt x="0" y="0"/>
                  </a:moveTo>
                  <a:lnTo>
                    <a:pt x="3657600" y="0"/>
                  </a:lnTo>
                  <a:lnTo>
                    <a:pt x="3657600" y="3474720"/>
                  </a:lnTo>
                  <a:lnTo>
                    <a:pt x="0" y="3474720"/>
                  </a:lnTo>
                  <a:close/>
                </a:path>
              </a:pathLst>
            </a:custGeom>
            <a:solidFill>
              <a:srgbClr val="000000">
                <a:alpha val="0"/>
              </a:srgbClr>
            </a:solidFill>
          </p:spPr>
        </p:sp>
        <p:sp>
          <p:nvSpPr>
            <p:cNvPr id="17" name="TextBox 17"/>
            <p:cNvSpPr txBox="1"/>
            <p:nvPr/>
          </p:nvSpPr>
          <p:spPr>
            <a:xfrm>
              <a:off x="0" y="19050"/>
              <a:ext cx="3657600" cy="3455670"/>
            </a:xfrm>
            <a:prstGeom prst="rect">
              <a:avLst/>
            </a:prstGeom>
          </p:spPr>
          <p:txBody>
            <a:bodyPr lIns="0" tIns="0" rIns="0" bIns="0" rtlCol="0" anchor="t"/>
            <a:lstStyle/>
            <a:p>
              <a:pPr algn="ctr">
                <a:lnSpc>
                  <a:spcPts val="2754"/>
                </a:lnSpc>
              </a:pPr>
              <a:r>
                <a:rPr lang="en-US" sz="2550">
                  <a:solidFill>
                    <a:srgbClr val="FFFFFF"/>
                  </a:solidFill>
                  <a:latin typeface="Arimo"/>
                  <a:ea typeface="Arimo"/>
                  <a:cs typeface="Arimo"/>
                  <a:sym typeface="Arimo"/>
                </a:rPr>
                <a:t>Getting FMs </a:t>
              </a:r>
            </a:p>
            <a:p>
              <a:pPr algn="ctr">
                <a:lnSpc>
                  <a:spcPts val="2754"/>
                </a:lnSpc>
              </a:pPr>
              <a:r>
                <a:rPr lang="en-US" sz="2550">
                  <a:solidFill>
                    <a:srgbClr val="FFFFFF"/>
                  </a:solidFill>
                  <a:latin typeface="Arimo"/>
                  <a:ea typeface="Arimo"/>
                  <a:cs typeface="Arimo"/>
                  <a:sym typeface="Arimo"/>
                </a:rPr>
                <a:t>to execute tasks</a:t>
              </a:r>
            </a:p>
          </p:txBody>
        </p:sp>
      </p:grpSp>
      <p:grpSp>
        <p:nvGrpSpPr>
          <p:cNvPr id="18" name="Group 18"/>
          <p:cNvGrpSpPr/>
          <p:nvPr/>
        </p:nvGrpSpPr>
        <p:grpSpPr>
          <a:xfrm>
            <a:off x="12057602" y="5904330"/>
            <a:ext cx="2743200" cy="2606040"/>
            <a:chOff x="0" y="0"/>
            <a:chExt cx="3657600" cy="3474720"/>
          </a:xfrm>
        </p:grpSpPr>
        <p:sp>
          <p:nvSpPr>
            <p:cNvPr id="19" name="Freeform 19"/>
            <p:cNvSpPr/>
            <p:nvPr/>
          </p:nvSpPr>
          <p:spPr>
            <a:xfrm>
              <a:off x="0" y="0"/>
              <a:ext cx="3657600" cy="3474720"/>
            </a:xfrm>
            <a:custGeom>
              <a:avLst/>
              <a:gdLst/>
              <a:ahLst/>
              <a:cxnLst/>
              <a:rect l="l" t="t" r="r" b="b"/>
              <a:pathLst>
                <a:path w="3657600" h="3474720">
                  <a:moveTo>
                    <a:pt x="0" y="0"/>
                  </a:moveTo>
                  <a:lnTo>
                    <a:pt x="3657600" y="0"/>
                  </a:lnTo>
                  <a:lnTo>
                    <a:pt x="3657600" y="3474720"/>
                  </a:lnTo>
                  <a:lnTo>
                    <a:pt x="0" y="3474720"/>
                  </a:lnTo>
                  <a:close/>
                </a:path>
              </a:pathLst>
            </a:custGeom>
            <a:solidFill>
              <a:srgbClr val="000000">
                <a:alpha val="0"/>
              </a:srgbClr>
            </a:solidFill>
          </p:spPr>
        </p:sp>
        <p:sp>
          <p:nvSpPr>
            <p:cNvPr id="20" name="TextBox 20"/>
            <p:cNvSpPr txBox="1"/>
            <p:nvPr/>
          </p:nvSpPr>
          <p:spPr>
            <a:xfrm>
              <a:off x="0" y="19050"/>
              <a:ext cx="3657600" cy="3455670"/>
            </a:xfrm>
            <a:prstGeom prst="rect">
              <a:avLst/>
            </a:prstGeom>
          </p:spPr>
          <p:txBody>
            <a:bodyPr lIns="0" tIns="0" rIns="0" bIns="0" rtlCol="0" anchor="t"/>
            <a:lstStyle/>
            <a:p>
              <a:pPr algn="ctr">
                <a:lnSpc>
                  <a:spcPts val="2754"/>
                </a:lnSpc>
              </a:pPr>
              <a:r>
                <a:rPr lang="en-US" sz="2550">
                  <a:solidFill>
                    <a:srgbClr val="FFFFFF"/>
                  </a:solidFill>
                  <a:latin typeface="Arimo"/>
                  <a:ea typeface="Arimo"/>
                  <a:cs typeface="Arimo"/>
                  <a:sym typeface="Arimo"/>
                </a:rPr>
                <a:t>Connecting to </a:t>
              </a:r>
            </a:p>
            <a:p>
              <a:pPr algn="ctr">
                <a:lnSpc>
                  <a:spcPts val="2754"/>
                </a:lnSpc>
              </a:pPr>
              <a:r>
                <a:rPr lang="en-US" sz="2550">
                  <a:solidFill>
                    <a:srgbClr val="FFFFFF"/>
                  </a:solidFill>
                  <a:latin typeface="Arimo"/>
                  <a:ea typeface="Arimo"/>
                  <a:cs typeface="Arimo"/>
                  <a:sym typeface="Arimo"/>
                </a:rPr>
                <a:t>data sources</a:t>
              </a:r>
            </a:p>
          </p:txBody>
        </p:sp>
      </p:grpSp>
      <p:grpSp>
        <p:nvGrpSpPr>
          <p:cNvPr id="21" name="Group 21"/>
          <p:cNvGrpSpPr/>
          <p:nvPr/>
        </p:nvGrpSpPr>
        <p:grpSpPr>
          <a:xfrm>
            <a:off x="14914398" y="5904330"/>
            <a:ext cx="2743198" cy="2606040"/>
            <a:chOff x="0" y="0"/>
            <a:chExt cx="3657598" cy="3474720"/>
          </a:xfrm>
        </p:grpSpPr>
        <p:sp>
          <p:nvSpPr>
            <p:cNvPr id="22" name="Freeform 22"/>
            <p:cNvSpPr/>
            <p:nvPr/>
          </p:nvSpPr>
          <p:spPr>
            <a:xfrm>
              <a:off x="0" y="0"/>
              <a:ext cx="3657598" cy="3474720"/>
            </a:xfrm>
            <a:custGeom>
              <a:avLst/>
              <a:gdLst/>
              <a:ahLst/>
              <a:cxnLst/>
              <a:rect l="l" t="t" r="r" b="b"/>
              <a:pathLst>
                <a:path w="3657598" h="3474720">
                  <a:moveTo>
                    <a:pt x="0" y="0"/>
                  </a:moveTo>
                  <a:lnTo>
                    <a:pt x="3657598" y="0"/>
                  </a:lnTo>
                  <a:lnTo>
                    <a:pt x="3657598" y="3474720"/>
                  </a:lnTo>
                  <a:lnTo>
                    <a:pt x="0" y="3474720"/>
                  </a:lnTo>
                  <a:close/>
                </a:path>
              </a:pathLst>
            </a:custGeom>
            <a:solidFill>
              <a:srgbClr val="000000">
                <a:alpha val="0"/>
              </a:srgbClr>
            </a:solidFill>
          </p:spPr>
        </p:sp>
        <p:sp>
          <p:nvSpPr>
            <p:cNvPr id="23" name="TextBox 23"/>
            <p:cNvSpPr txBox="1"/>
            <p:nvPr/>
          </p:nvSpPr>
          <p:spPr>
            <a:xfrm>
              <a:off x="0" y="19050"/>
              <a:ext cx="3657598" cy="3455670"/>
            </a:xfrm>
            <a:prstGeom prst="rect">
              <a:avLst/>
            </a:prstGeom>
          </p:spPr>
          <p:txBody>
            <a:bodyPr lIns="0" tIns="0" rIns="0" bIns="0" rtlCol="0" anchor="t"/>
            <a:lstStyle/>
            <a:p>
              <a:pPr algn="ctr">
                <a:lnSpc>
                  <a:spcPts val="2754"/>
                </a:lnSpc>
              </a:pPr>
              <a:r>
                <a:rPr lang="en-US" sz="2550">
                  <a:solidFill>
                    <a:srgbClr val="FFFFFF"/>
                  </a:solidFill>
                  <a:latin typeface="Arimo"/>
                  <a:ea typeface="Arimo"/>
                  <a:cs typeface="Arimo"/>
                  <a:sym typeface="Arimo"/>
                </a:rPr>
                <a:t>Difficult </a:t>
              </a:r>
            </a:p>
            <a:p>
              <a:pPr algn="ctr">
                <a:lnSpc>
                  <a:spcPts val="2754"/>
                </a:lnSpc>
              </a:pPr>
              <a:r>
                <a:rPr lang="en-US" sz="2550">
                  <a:solidFill>
                    <a:srgbClr val="FFFFFF"/>
                  </a:solidFill>
                  <a:latin typeface="Arimo"/>
                  <a:ea typeface="Arimo"/>
                  <a:cs typeface="Arimo"/>
                  <a:sym typeface="Arimo"/>
                </a:rPr>
                <a:t>to manage infrastructure</a:t>
              </a:r>
            </a:p>
          </p:txBody>
        </p:sp>
      </p:grpSp>
      <p:sp>
        <p:nvSpPr>
          <p:cNvPr id="24" name="Freeform 24"/>
          <p:cNvSpPr/>
          <p:nvPr/>
        </p:nvSpPr>
        <p:spPr>
          <a:xfrm>
            <a:off x="939148" y="3362246"/>
            <a:ext cx="2040845" cy="2040844"/>
          </a:xfrm>
          <a:custGeom>
            <a:avLst/>
            <a:gdLst/>
            <a:ahLst/>
            <a:cxnLst/>
            <a:rect l="l" t="t" r="r" b="b"/>
            <a:pathLst>
              <a:path w="2040845" h="2040844">
                <a:moveTo>
                  <a:pt x="0" y="0"/>
                </a:moveTo>
                <a:lnTo>
                  <a:pt x="2040845" y="0"/>
                </a:lnTo>
                <a:lnTo>
                  <a:pt x="2040845" y="2040844"/>
                </a:lnTo>
                <a:lnTo>
                  <a:pt x="0" y="2040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3816414" y="3362246"/>
            <a:ext cx="2040845" cy="2040844"/>
          </a:xfrm>
          <a:custGeom>
            <a:avLst/>
            <a:gdLst/>
            <a:ahLst/>
            <a:cxnLst/>
            <a:rect l="l" t="t" r="r" b="b"/>
            <a:pathLst>
              <a:path w="2040845" h="2040844">
                <a:moveTo>
                  <a:pt x="0" y="0"/>
                </a:moveTo>
                <a:lnTo>
                  <a:pt x="2040845" y="0"/>
                </a:lnTo>
                <a:lnTo>
                  <a:pt x="2040845" y="2040844"/>
                </a:lnTo>
                <a:lnTo>
                  <a:pt x="0" y="2040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6693680" y="3362246"/>
            <a:ext cx="2040845" cy="2040844"/>
          </a:xfrm>
          <a:custGeom>
            <a:avLst/>
            <a:gdLst/>
            <a:ahLst/>
            <a:cxnLst/>
            <a:rect l="l" t="t" r="r" b="b"/>
            <a:pathLst>
              <a:path w="2040845" h="2040844">
                <a:moveTo>
                  <a:pt x="0" y="0"/>
                </a:moveTo>
                <a:lnTo>
                  <a:pt x="2040844" y="0"/>
                </a:lnTo>
                <a:lnTo>
                  <a:pt x="2040844" y="2040844"/>
                </a:lnTo>
                <a:lnTo>
                  <a:pt x="0" y="20408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2448210" y="3362246"/>
            <a:ext cx="2040844" cy="2040844"/>
          </a:xfrm>
          <a:custGeom>
            <a:avLst/>
            <a:gdLst/>
            <a:ahLst/>
            <a:cxnLst/>
            <a:rect l="l" t="t" r="r" b="b"/>
            <a:pathLst>
              <a:path w="2040844" h="2040844">
                <a:moveTo>
                  <a:pt x="0" y="0"/>
                </a:moveTo>
                <a:lnTo>
                  <a:pt x="2040845" y="0"/>
                </a:lnTo>
                <a:lnTo>
                  <a:pt x="2040845" y="2040844"/>
                </a:lnTo>
                <a:lnTo>
                  <a:pt x="0" y="20408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15325476" y="3362246"/>
            <a:ext cx="2040844" cy="2040844"/>
          </a:xfrm>
          <a:custGeom>
            <a:avLst/>
            <a:gdLst/>
            <a:ahLst/>
            <a:cxnLst/>
            <a:rect l="l" t="t" r="r" b="b"/>
            <a:pathLst>
              <a:path w="2040844" h="2040844">
                <a:moveTo>
                  <a:pt x="0" y="0"/>
                </a:moveTo>
                <a:lnTo>
                  <a:pt x="2040844" y="0"/>
                </a:lnTo>
                <a:lnTo>
                  <a:pt x="2040844" y="2040844"/>
                </a:lnTo>
                <a:lnTo>
                  <a:pt x="0" y="20408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9570945" y="3362246"/>
            <a:ext cx="2040844" cy="2040844"/>
          </a:xfrm>
          <a:custGeom>
            <a:avLst/>
            <a:gdLst/>
            <a:ahLst/>
            <a:cxnLst/>
            <a:rect l="l" t="t" r="r" b="b"/>
            <a:pathLst>
              <a:path w="2040844" h="2040844">
                <a:moveTo>
                  <a:pt x="0" y="0"/>
                </a:moveTo>
                <a:lnTo>
                  <a:pt x="2040844" y="0"/>
                </a:lnTo>
                <a:lnTo>
                  <a:pt x="2040844" y="2040844"/>
                </a:lnTo>
                <a:lnTo>
                  <a:pt x="0" y="20408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2" name="Freeform 2"/>
          <p:cNvSpPr/>
          <p:nvPr/>
        </p:nvSpPr>
        <p:spPr>
          <a:xfrm>
            <a:off x="3592295" y="4272022"/>
            <a:ext cx="3377842" cy="1209973"/>
          </a:xfrm>
          <a:custGeom>
            <a:avLst/>
            <a:gdLst/>
            <a:ahLst/>
            <a:cxnLst/>
            <a:rect l="l" t="t" r="r" b="b"/>
            <a:pathLst>
              <a:path w="3377842" h="1209973">
                <a:moveTo>
                  <a:pt x="0" y="0"/>
                </a:moveTo>
                <a:lnTo>
                  <a:pt x="3377842" y="0"/>
                </a:lnTo>
                <a:lnTo>
                  <a:pt x="3377842" y="1209973"/>
                </a:lnTo>
                <a:lnTo>
                  <a:pt x="0" y="1209973"/>
                </a:lnTo>
                <a:lnTo>
                  <a:pt x="0" y="0"/>
                </a:lnTo>
                <a:close/>
              </a:path>
            </a:pathLst>
          </a:custGeom>
          <a:blipFill>
            <a:blip r:embed="rId2"/>
            <a:stretch>
              <a:fillRect/>
            </a:stretch>
          </a:blipFill>
        </p:spPr>
      </p:sp>
      <p:sp>
        <p:nvSpPr>
          <p:cNvPr id="3" name="Freeform 3"/>
          <p:cNvSpPr/>
          <p:nvPr/>
        </p:nvSpPr>
        <p:spPr>
          <a:xfrm>
            <a:off x="6300813" y="2387975"/>
            <a:ext cx="2168571" cy="1050923"/>
          </a:xfrm>
          <a:custGeom>
            <a:avLst/>
            <a:gdLst/>
            <a:ahLst/>
            <a:cxnLst/>
            <a:rect l="l" t="t" r="r" b="b"/>
            <a:pathLst>
              <a:path w="2168571" h="1050923">
                <a:moveTo>
                  <a:pt x="0" y="0"/>
                </a:moveTo>
                <a:lnTo>
                  <a:pt x="2168571" y="0"/>
                </a:lnTo>
                <a:lnTo>
                  <a:pt x="2168571" y="1050923"/>
                </a:lnTo>
                <a:lnTo>
                  <a:pt x="0" y="1050923"/>
                </a:lnTo>
                <a:lnTo>
                  <a:pt x="0" y="0"/>
                </a:lnTo>
                <a:close/>
              </a:path>
            </a:pathLst>
          </a:custGeom>
          <a:blipFill>
            <a:blip r:embed="rId3"/>
            <a:stretch>
              <a:fillRect/>
            </a:stretch>
          </a:blipFill>
        </p:spPr>
      </p:sp>
      <p:sp>
        <p:nvSpPr>
          <p:cNvPr id="4" name="Freeform 4"/>
          <p:cNvSpPr/>
          <p:nvPr/>
        </p:nvSpPr>
        <p:spPr>
          <a:xfrm>
            <a:off x="7385098" y="3691836"/>
            <a:ext cx="2886297" cy="1151276"/>
          </a:xfrm>
          <a:custGeom>
            <a:avLst/>
            <a:gdLst/>
            <a:ahLst/>
            <a:cxnLst/>
            <a:rect l="l" t="t" r="r" b="b"/>
            <a:pathLst>
              <a:path w="2886297" h="1151276">
                <a:moveTo>
                  <a:pt x="0" y="0"/>
                </a:moveTo>
                <a:lnTo>
                  <a:pt x="2886297" y="0"/>
                </a:lnTo>
                <a:lnTo>
                  <a:pt x="2886297" y="1151276"/>
                </a:lnTo>
                <a:lnTo>
                  <a:pt x="0" y="1151276"/>
                </a:lnTo>
                <a:lnTo>
                  <a:pt x="0" y="0"/>
                </a:lnTo>
                <a:close/>
              </a:path>
            </a:pathLst>
          </a:custGeom>
          <a:blipFill>
            <a:blip r:embed="rId4"/>
            <a:stretch>
              <a:fillRect/>
            </a:stretch>
          </a:blipFill>
        </p:spPr>
      </p:sp>
      <p:sp>
        <p:nvSpPr>
          <p:cNvPr id="5" name="Freeform 5"/>
          <p:cNvSpPr/>
          <p:nvPr/>
        </p:nvSpPr>
        <p:spPr>
          <a:xfrm>
            <a:off x="5676093" y="5653445"/>
            <a:ext cx="2793291" cy="1025785"/>
          </a:xfrm>
          <a:custGeom>
            <a:avLst/>
            <a:gdLst/>
            <a:ahLst/>
            <a:cxnLst/>
            <a:rect l="l" t="t" r="r" b="b"/>
            <a:pathLst>
              <a:path w="2793291" h="1025785">
                <a:moveTo>
                  <a:pt x="0" y="0"/>
                </a:moveTo>
                <a:lnTo>
                  <a:pt x="2793291" y="0"/>
                </a:lnTo>
                <a:lnTo>
                  <a:pt x="2793291" y="1025785"/>
                </a:lnTo>
                <a:lnTo>
                  <a:pt x="0" y="1025785"/>
                </a:lnTo>
                <a:lnTo>
                  <a:pt x="0" y="0"/>
                </a:lnTo>
                <a:close/>
              </a:path>
            </a:pathLst>
          </a:custGeom>
          <a:blipFill>
            <a:blip r:embed="rId5"/>
            <a:stretch>
              <a:fillRect/>
            </a:stretch>
          </a:blipFill>
        </p:spPr>
      </p:sp>
      <p:sp>
        <p:nvSpPr>
          <p:cNvPr id="6" name="Freeform 6"/>
          <p:cNvSpPr/>
          <p:nvPr/>
        </p:nvSpPr>
        <p:spPr>
          <a:xfrm>
            <a:off x="9929377" y="1877925"/>
            <a:ext cx="5040263" cy="1424885"/>
          </a:xfrm>
          <a:custGeom>
            <a:avLst/>
            <a:gdLst/>
            <a:ahLst/>
            <a:cxnLst/>
            <a:rect l="l" t="t" r="r" b="b"/>
            <a:pathLst>
              <a:path w="5040263" h="1424885">
                <a:moveTo>
                  <a:pt x="0" y="0"/>
                </a:moveTo>
                <a:lnTo>
                  <a:pt x="5040263" y="0"/>
                </a:lnTo>
                <a:lnTo>
                  <a:pt x="5040263" y="1424885"/>
                </a:lnTo>
                <a:lnTo>
                  <a:pt x="0" y="1424885"/>
                </a:lnTo>
                <a:lnTo>
                  <a:pt x="0" y="0"/>
                </a:lnTo>
                <a:close/>
              </a:path>
            </a:pathLst>
          </a:custGeom>
          <a:blipFill>
            <a:blip r:embed="rId6"/>
            <a:stretch>
              <a:fillRect/>
            </a:stretch>
          </a:blipFill>
        </p:spPr>
      </p:sp>
      <p:sp>
        <p:nvSpPr>
          <p:cNvPr id="7" name="Freeform 7"/>
          <p:cNvSpPr/>
          <p:nvPr/>
        </p:nvSpPr>
        <p:spPr>
          <a:xfrm>
            <a:off x="9177026" y="5096050"/>
            <a:ext cx="4181217" cy="1583179"/>
          </a:xfrm>
          <a:custGeom>
            <a:avLst/>
            <a:gdLst/>
            <a:ahLst/>
            <a:cxnLst/>
            <a:rect l="l" t="t" r="r" b="b"/>
            <a:pathLst>
              <a:path w="4181217" h="1583179">
                <a:moveTo>
                  <a:pt x="0" y="0"/>
                </a:moveTo>
                <a:lnTo>
                  <a:pt x="4181218" y="0"/>
                </a:lnTo>
                <a:lnTo>
                  <a:pt x="4181218" y="1583180"/>
                </a:lnTo>
                <a:lnTo>
                  <a:pt x="0" y="1583180"/>
                </a:lnTo>
                <a:lnTo>
                  <a:pt x="0" y="0"/>
                </a:lnTo>
                <a:close/>
              </a:path>
            </a:pathLst>
          </a:custGeom>
          <a:blipFill>
            <a:blip r:embed="rId7"/>
            <a:stretch>
              <a:fillRect/>
            </a:stretch>
          </a:blipFill>
        </p:spPr>
      </p:sp>
      <p:sp>
        <p:nvSpPr>
          <p:cNvPr id="8" name="Freeform 8"/>
          <p:cNvSpPr/>
          <p:nvPr/>
        </p:nvSpPr>
        <p:spPr>
          <a:xfrm>
            <a:off x="2453789" y="1685279"/>
            <a:ext cx="3222304" cy="1905497"/>
          </a:xfrm>
          <a:custGeom>
            <a:avLst/>
            <a:gdLst/>
            <a:ahLst/>
            <a:cxnLst/>
            <a:rect l="l" t="t" r="r" b="b"/>
            <a:pathLst>
              <a:path w="3222304" h="1905497">
                <a:moveTo>
                  <a:pt x="0" y="0"/>
                </a:moveTo>
                <a:lnTo>
                  <a:pt x="3222304" y="0"/>
                </a:lnTo>
                <a:lnTo>
                  <a:pt x="3222304" y="1905497"/>
                </a:lnTo>
                <a:lnTo>
                  <a:pt x="0" y="1905497"/>
                </a:lnTo>
                <a:lnTo>
                  <a:pt x="0" y="0"/>
                </a:lnTo>
                <a:close/>
              </a:path>
            </a:pathLst>
          </a:custGeom>
          <a:blipFill>
            <a:blip r:embed="rId8"/>
            <a:stretch>
              <a:fillRect/>
            </a:stretch>
          </a:blipFill>
        </p:spPr>
      </p:sp>
      <p:sp>
        <p:nvSpPr>
          <p:cNvPr id="9" name="Freeform 9"/>
          <p:cNvSpPr/>
          <p:nvPr/>
        </p:nvSpPr>
        <p:spPr>
          <a:xfrm>
            <a:off x="2863636" y="1837158"/>
            <a:ext cx="2402610" cy="1601740"/>
          </a:xfrm>
          <a:custGeom>
            <a:avLst/>
            <a:gdLst/>
            <a:ahLst/>
            <a:cxnLst/>
            <a:rect l="l" t="t" r="r" b="b"/>
            <a:pathLst>
              <a:path w="2402610" h="1601740">
                <a:moveTo>
                  <a:pt x="0" y="0"/>
                </a:moveTo>
                <a:lnTo>
                  <a:pt x="2402610" y="0"/>
                </a:lnTo>
                <a:lnTo>
                  <a:pt x="2402610" y="1601740"/>
                </a:lnTo>
                <a:lnTo>
                  <a:pt x="0" y="1601740"/>
                </a:lnTo>
                <a:lnTo>
                  <a:pt x="0" y="0"/>
                </a:lnTo>
                <a:close/>
              </a:path>
            </a:pathLst>
          </a:custGeom>
          <a:blipFill>
            <a:blip r:embed="rId9"/>
            <a:stretch>
              <a:fillRect/>
            </a:stretch>
          </a:blipFill>
        </p:spPr>
      </p:sp>
      <p:sp>
        <p:nvSpPr>
          <p:cNvPr id="10" name="Freeform 10"/>
          <p:cNvSpPr/>
          <p:nvPr/>
        </p:nvSpPr>
        <p:spPr>
          <a:xfrm>
            <a:off x="11100437" y="3723680"/>
            <a:ext cx="3304111" cy="951500"/>
          </a:xfrm>
          <a:custGeom>
            <a:avLst/>
            <a:gdLst/>
            <a:ahLst/>
            <a:cxnLst/>
            <a:rect l="l" t="t" r="r" b="b"/>
            <a:pathLst>
              <a:path w="3304111" h="951500">
                <a:moveTo>
                  <a:pt x="0" y="0"/>
                </a:moveTo>
                <a:lnTo>
                  <a:pt x="3304111" y="0"/>
                </a:lnTo>
                <a:lnTo>
                  <a:pt x="3304111" y="951500"/>
                </a:lnTo>
                <a:lnTo>
                  <a:pt x="0" y="951500"/>
                </a:lnTo>
                <a:lnTo>
                  <a:pt x="0" y="0"/>
                </a:lnTo>
                <a:close/>
              </a:path>
            </a:pathLst>
          </a:custGeom>
          <a:blipFill>
            <a:blip r:embed="rId10"/>
            <a:stretch>
              <a:fillRect/>
            </a:stretch>
          </a:blipFill>
        </p:spPr>
      </p:sp>
      <p:sp>
        <p:nvSpPr>
          <p:cNvPr id="11" name="Freeform 11"/>
          <p:cNvSpPr/>
          <p:nvPr/>
        </p:nvSpPr>
        <p:spPr>
          <a:xfrm>
            <a:off x="7699792" y="7041180"/>
            <a:ext cx="2890663" cy="1161351"/>
          </a:xfrm>
          <a:custGeom>
            <a:avLst/>
            <a:gdLst/>
            <a:ahLst/>
            <a:cxnLst/>
            <a:rect l="l" t="t" r="r" b="b"/>
            <a:pathLst>
              <a:path w="2890663" h="1161351">
                <a:moveTo>
                  <a:pt x="0" y="0"/>
                </a:moveTo>
                <a:lnTo>
                  <a:pt x="2890663" y="0"/>
                </a:lnTo>
                <a:lnTo>
                  <a:pt x="2890663" y="1161351"/>
                </a:lnTo>
                <a:lnTo>
                  <a:pt x="0" y="1161351"/>
                </a:lnTo>
                <a:lnTo>
                  <a:pt x="0" y="0"/>
                </a:lnTo>
                <a:close/>
              </a:path>
            </a:pathLst>
          </a:custGeom>
          <a:blipFill>
            <a:blip r:embed="rId11"/>
            <a:stretch>
              <a:fillRect/>
            </a:stretch>
          </a:blipFill>
        </p:spPr>
      </p:sp>
      <p:grpSp>
        <p:nvGrpSpPr>
          <p:cNvPr id="12" name="Group 12"/>
          <p:cNvGrpSpPr/>
          <p:nvPr/>
        </p:nvGrpSpPr>
        <p:grpSpPr>
          <a:xfrm>
            <a:off x="482114" y="462470"/>
            <a:ext cx="16459200" cy="1415455"/>
            <a:chOff x="0" y="0"/>
            <a:chExt cx="21945600" cy="1887274"/>
          </a:xfrm>
        </p:grpSpPr>
        <p:sp>
          <p:nvSpPr>
            <p:cNvPr id="13" name="Freeform 13"/>
            <p:cNvSpPr/>
            <p:nvPr/>
          </p:nvSpPr>
          <p:spPr>
            <a:xfrm>
              <a:off x="0" y="0"/>
              <a:ext cx="21945600" cy="1887274"/>
            </a:xfrm>
            <a:custGeom>
              <a:avLst/>
              <a:gdLst/>
              <a:ahLst/>
              <a:cxnLst/>
              <a:rect l="l" t="t" r="r" b="b"/>
              <a:pathLst>
                <a:path w="21945600" h="1887274">
                  <a:moveTo>
                    <a:pt x="0" y="0"/>
                  </a:moveTo>
                  <a:lnTo>
                    <a:pt x="21945600" y="0"/>
                  </a:lnTo>
                  <a:lnTo>
                    <a:pt x="21945600" y="1887274"/>
                  </a:lnTo>
                  <a:lnTo>
                    <a:pt x="0" y="1887274"/>
                  </a:lnTo>
                  <a:close/>
                </a:path>
              </a:pathLst>
            </a:custGeom>
            <a:solidFill>
              <a:srgbClr val="000000">
                <a:alpha val="0"/>
              </a:srgbClr>
            </a:solidFill>
          </p:spPr>
        </p:sp>
        <p:sp>
          <p:nvSpPr>
            <p:cNvPr id="14" name="TextBox 14"/>
            <p:cNvSpPr txBox="1"/>
            <p:nvPr/>
          </p:nvSpPr>
          <p:spPr>
            <a:xfrm>
              <a:off x="0" y="38100"/>
              <a:ext cx="21945600" cy="1849174"/>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Foundation Model on AWS</a:t>
              </a:r>
            </a:p>
          </p:txBody>
        </p:sp>
      </p:grpSp>
      <p:sp>
        <p:nvSpPr>
          <p:cNvPr id="15" name="TextBox 15"/>
          <p:cNvSpPr txBox="1"/>
          <p:nvPr/>
        </p:nvSpPr>
        <p:spPr>
          <a:xfrm>
            <a:off x="1601959" y="8756341"/>
            <a:ext cx="15453302" cy="380731"/>
          </a:xfrm>
          <a:prstGeom prst="rect">
            <a:avLst/>
          </a:prstGeom>
        </p:spPr>
        <p:txBody>
          <a:bodyPr lIns="0" tIns="0" rIns="0" bIns="0" rtlCol="0" anchor="t">
            <a:spAutoFit/>
          </a:bodyPr>
          <a:lstStyle/>
          <a:p>
            <a:pPr algn="ctr">
              <a:lnSpc>
                <a:spcPts val="2953"/>
              </a:lnSpc>
              <a:spcBef>
                <a:spcPct val="0"/>
              </a:spcBef>
            </a:pPr>
            <a:r>
              <a:rPr lang="en-US" sz="2461" b="1">
                <a:solidFill>
                  <a:srgbClr val="FFFFFF"/>
                </a:solidFill>
                <a:latin typeface="Arimo Bold"/>
                <a:ea typeface="Arimo Bold"/>
                <a:cs typeface="Arimo Bold"/>
                <a:sym typeface="Arimo Bold"/>
              </a:rPr>
              <a:t>Amazon Bedrock Marketplace: offering over 100 models from third-party partners (such as DeepSeek...)</a:t>
            </a:r>
          </a:p>
        </p:txBody>
      </p:sp>
      <p:sp>
        <p:nvSpPr>
          <p:cNvPr id="16" name="Freeform 16"/>
          <p:cNvSpPr/>
          <p:nvPr/>
        </p:nvSpPr>
        <p:spPr>
          <a:xfrm>
            <a:off x="891540" y="9512158"/>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12"/>
            <a:stretch>
              <a:fillRect l="-37" r="-37"/>
            </a:stretch>
          </a:blipFill>
        </p:spPr>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grpSp>
        <p:nvGrpSpPr>
          <p:cNvPr id="2" name="Group 2"/>
          <p:cNvGrpSpPr/>
          <p:nvPr/>
        </p:nvGrpSpPr>
        <p:grpSpPr>
          <a:xfrm rot="-2730921">
            <a:off x="-2859525" y="-27054930"/>
            <a:ext cx="24958766" cy="24958766"/>
            <a:chOff x="0" y="0"/>
            <a:chExt cx="33278354" cy="33278354"/>
          </a:xfrm>
        </p:grpSpPr>
        <p:sp>
          <p:nvSpPr>
            <p:cNvPr id="3" name="Freeform 3"/>
            <p:cNvSpPr/>
            <p:nvPr/>
          </p:nvSpPr>
          <p:spPr>
            <a:xfrm>
              <a:off x="0" y="0"/>
              <a:ext cx="33278353" cy="33278353"/>
            </a:xfrm>
            <a:custGeom>
              <a:avLst/>
              <a:gdLst/>
              <a:ahLst/>
              <a:cxnLst/>
              <a:rect l="l" t="t" r="r" b="b"/>
              <a:pathLst>
                <a:path w="33278353" h="33278353">
                  <a:moveTo>
                    <a:pt x="0" y="0"/>
                  </a:moveTo>
                  <a:lnTo>
                    <a:pt x="33278353" y="0"/>
                  </a:lnTo>
                  <a:lnTo>
                    <a:pt x="33278353" y="33278353"/>
                  </a:lnTo>
                  <a:lnTo>
                    <a:pt x="0" y="33278353"/>
                  </a:lnTo>
                  <a:close/>
                </a:path>
              </a:pathLst>
            </a:custGeom>
            <a:solidFill>
              <a:srgbClr val="000000">
                <a:alpha val="0"/>
              </a:srgbClr>
            </a:solidFill>
          </p:spPr>
        </p:sp>
        <p:sp>
          <p:nvSpPr>
            <p:cNvPr id="4" name="TextBox 4"/>
            <p:cNvSpPr txBox="1"/>
            <p:nvPr/>
          </p:nvSpPr>
          <p:spPr>
            <a:xfrm>
              <a:off x="0" y="-9525"/>
              <a:ext cx="33278354" cy="33287879"/>
            </a:xfrm>
            <a:prstGeom prst="rect">
              <a:avLst/>
            </a:prstGeom>
          </p:spPr>
          <p:txBody>
            <a:bodyPr lIns="0" tIns="0" rIns="0" bIns="0" rtlCol="0" anchor="ctr"/>
            <a:lstStyle/>
            <a:p>
              <a:pPr algn="ctr">
                <a:lnSpc>
                  <a:spcPts val="1899"/>
                </a:lnSpc>
              </a:pPr>
              <a:r>
                <a:rPr lang="en-US" sz="1582">
                  <a:solidFill>
                    <a:srgbClr val="FFFFFF"/>
                  </a:solidFill>
                  <a:latin typeface="Arimo"/>
                  <a:ea typeface="Arimo"/>
                  <a:cs typeface="Arimo"/>
                  <a:sym typeface="Arimo"/>
                </a:rPr>
                <a:t>z</a:t>
              </a:r>
            </a:p>
          </p:txBody>
        </p:sp>
      </p:grpSp>
      <p:sp>
        <p:nvSpPr>
          <p:cNvPr id="5" name="Freeform 5"/>
          <p:cNvSpPr/>
          <p:nvPr/>
        </p:nvSpPr>
        <p:spPr>
          <a:xfrm>
            <a:off x="1150014" y="2992654"/>
            <a:ext cx="1074021" cy="654426"/>
          </a:xfrm>
          <a:custGeom>
            <a:avLst/>
            <a:gdLst/>
            <a:ahLst/>
            <a:cxnLst/>
            <a:rect l="l" t="t" r="r" b="b"/>
            <a:pathLst>
              <a:path w="1074021" h="654426">
                <a:moveTo>
                  <a:pt x="0" y="0"/>
                </a:moveTo>
                <a:lnTo>
                  <a:pt x="1074021" y="0"/>
                </a:lnTo>
                <a:lnTo>
                  <a:pt x="1074021" y="654426"/>
                </a:lnTo>
                <a:lnTo>
                  <a:pt x="0" y="654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324517" y="4469120"/>
            <a:ext cx="3475688" cy="913069"/>
            <a:chOff x="0" y="0"/>
            <a:chExt cx="4634250" cy="1217426"/>
          </a:xfrm>
        </p:grpSpPr>
        <p:sp>
          <p:nvSpPr>
            <p:cNvPr id="7" name="Freeform 7"/>
            <p:cNvSpPr/>
            <p:nvPr/>
          </p:nvSpPr>
          <p:spPr>
            <a:xfrm>
              <a:off x="0" y="0"/>
              <a:ext cx="4634250" cy="1217426"/>
            </a:xfrm>
            <a:custGeom>
              <a:avLst/>
              <a:gdLst/>
              <a:ahLst/>
              <a:cxnLst/>
              <a:rect l="l" t="t" r="r" b="b"/>
              <a:pathLst>
                <a:path w="4634250" h="1217426">
                  <a:moveTo>
                    <a:pt x="0" y="0"/>
                  </a:moveTo>
                  <a:lnTo>
                    <a:pt x="4634250" y="0"/>
                  </a:lnTo>
                  <a:lnTo>
                    <a:pt x="4634250" y="1217426"/>
                  </a:lnTo>
                  <a:lnTo>
                    <a:pt x="0" y="1217426"/>
                  </a:lnTo>
                  <a:close/>
                </a:path>
              </a:pathLst>
            </a:custGeom>
            <a:solidFill>
              <a:srgbClr val="000000">
                <a:alpha val="0"/>
              </a:srgbClr>
            </a:solidFill>
          </p:spPr>
        </p:sp>
        <p:sp>
          <p:nvSpPr>
            <p:cNvPr id="8" name="TextBox 8"/>
            <p:cNvSpPr txBox="1"/>
            <p:nvPr/>
          </p:nvSpPr>
          <p:spPr>
            <a:xfrm>
              <a:off x="0" y="19050"/>
              <a:ext cx="4634250" cy="1198376"/>
            </a:xfrm>
            <a:prstGeom prst="rect">
              <a:avLst/>
            </a:prstGeom>
          </p:spPr>
          <p:txBody>
            <a:bodyPr lIns="0" tIns="0" rIns="0" bIns="0" rtlCol="0" anchor="t"/>
            <a:lstStyle/>
            <a:p>
              <a:pPr algn="l">
                <a:lnSpc>
                  <a:spcPts val="3240"/>
                </a:lnSpc>
              </a:pPr>
              <a:r>
                <a:rPr lang="en-US" sz="3000" b="1">
                  <a:solidFill>
                    <a:srgbClr val="FF8500"/>
                  </a:solidFill>
                  <a:latin typeface="Arimo Bold"/>
                  <a:ea typeface="Arimo Bold"/>
                  <a:cs typeface="Arimo Bold"/>
                  <a:sym typeface="Arimo Bold"/>
                </a:rPr>
                <a:t>Creativity and content creation</a:t>
              </a:r>
            </a:p>
          </p:txBody>
        </p:sp>
      </p:grpSp>
      <p:grpSp>
        <p:nvGrpSpPr>
          <p:cNvPr id="9" name="Group 9"/>
          <p:cNvGrpSpPr/>
          <p:nvPr/>
        </p:nvGrpSpPr>
        <p:grpSpPr>
          <a:xfrm>
            <a:off x="10353516" y="5491500"/>
            <a:ext cx="1789233" cy="2578333"/>
            <a:chOff x="0" y="0"/>
            <a:chExt cx="2385644" cy="3437778"/>
          </a:xfrm>
        </p:grpSpPr>
        <p:sp>
          <p:nvSpPr>
            <p:cNvPr id="10" name="Freeform 10"/>
            <p:cNvSpPr/>
            <p:nvPr/>
          </p:nvSpPr>
          <p:spPr>
            <a:xfrm>
              <a:off x="0" y="0"/>
              <a:ext cx="2385644" cy="3437778"/>
            </a:xfrm>
            <a:custGeom>
              <a:avLst/>
              <a:gdLst/>
              <a:ahLst/>
              <a:cxnLst/>
              <a:rect l="l" t="t" r="r" b="b"/>
              <a:pathLst>
                <a:path w="2385644" h="3437778">
                  <a:moveTo>
                    <a:pt x="0" y="0"/>
                  </a:moveTo>
                  <a:lnTo>
                    <a:pt x="2385644" y="0"/>
                  </a:lnTo>
                  <a:lnTo>
                    <a:pt x="2385644" y="3437778"/>
                  </a:lnTo>
                  <a:lnTo>
                    <a:pt x="0" y="3437778"/>
                  </a:lnTo>
                  <a:close/>
                </a:path>
              </a:pathLst>
            </a:custGeom>
            <a:solidFill>
              <a:srgbClr val="000000">
                <a:alpha val="0"/>
              </a:srgbClr>
            </a:solidFill>
          </p:spPr>
        </p:sp>
        <p:sp>
          <p:nvSpPr>
            <p:cNvPr id="11" name="TextBox 11"/>
            <p:cNvSpPr txBox="1"/>
            <p:nvPr/>
          </p:nvSpPr>
          <p:spPr>
            <a:xfrm>
              <a:off x="0" y="-247650"/>
              <a:ext cx="2385644" cy="3685428"/>
            </a:xfrm>
            <a:prstGeom prst="rect">
              <a:avLst/>
            </a:prstGeom>
          </p:spPr>
          <p:txBody>
            <a:bodyPr lIns="0" tIns="0" rIns="0" bIns="0" rtlCol="0" anchor="t"/>
            <a:lstStyle/>
            <a:p>
              <a:pPr algn="l">
                <a:lnSpc>
                  <a:spcPts val="5040"/>
                </a:lnSpc>
              </a:pPr>
              <a:r>
                <a:rPr lang="en-US" sz="2100">
                  <a:solidFill>
                    <a:srgbClr val="FFFFFF"/>
                  </a:solidFill>
                  <a:latin typeface="Arimo"/>
                  <a:ea typeface="Arimo"/>
                  <a:cs typeface="Arimo"/>
                  <a:sym typeface="Arimo"/>
                </a:rPr>
                <a:t>WRITING MEDIA DESIGN MODELING </a:t>
              </a:r>
            </a:p>
          </p:txBody>
        </p:sp>
      </p:grpSp>
      <p:sp>
        <p:nvSpPr>
          <p:cNvPr id="12" name="AutoShape 12"/>
          <p:cNvSpPr/>
          <p:nvPr/>
        </p:nvSpPr>
        <p:spPr>
          <a:xfrm rot="65888">
            <a:off x="10267360" y="4159504"/>
            <a:ext cx="2982011" cy="0"/>
          </a:xfrm>
          <a:prstGeom prst="line">
            <a:avLst/>
          </a:prstGeom>
          <a:ln w="28575" cap="rnd">
            <a:solidFill>
              <a:srgbClr val="7C59ED"/>
            </a:solidFill>
            <a:prstDash val="solid"/>
            <a:headEnd type="none" w="sm" len="sm"/>
            <a:tailEnd type="none" w="sm" len="sm"/>
          </a:ln>
        </p:spPr>
      </p:sp>
      <p:sp>
        <p:nvSpPr>
          <p:cNvPr id="13" name="Freeform 13"/>
          <p:cNvSpPr/>
          <p:nvPr/>
        </p:nvSpPr>
        <p:spPr>
          <a:xfrm>
            <a:off x="13998726" y="2766816"/>
            <a:ext cx="769845" cy="993189"/>
          </a:xfrm>
          <a:custGeom>
            <a:avLst/>
            <a:gdLst/>
            <a:ahLst/>
            <a:cxnLst/>
            <a:rect l="l" t="t" r="r" b="b"/>
            <a:pathLst>
              <a:path w="769845" h="993189">
                <a:moveTo>
                  <a:pt x="0" y="0"/>
                </a:moveTo>
                <a:lnTo>
                  <a:pt x="769845" y="0"/>
                </a:lnTo>
                <a:lnTo>
                  <a:pt x="769845" y="993189"/>
                </a:lnTo>
                <a:lnTo>
                  <a:pt x="0" y="9931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4000487" y="4481658"/>
            <a:ext cx="3410427" cy="913070"/>
            <a:chOff x="0" y="0"/>
            <a:chExt cx="4547236" cy="1217426"/>
          </a:xfrm>
        </p:grpSpPr>
        <p:sp>
          <p:nvSpPr>
            <p:cNvPr id="15" name="Freeform 15"/>
            <p:cNvSpPr/>
            <p:nvPr/>
          </p:nvSpPr>
          <p:spPr>
            <a:xfrm>
              <a:off x="0" y="0"/>
              <a:ext cx="4547236" cy="1217426"/>
            </a:xfrm>
            <a:custGeom>
              <a:avLst/>
              <a:gdLst/>
              <a:ahLst/>
              <a:cxnLst/>
              <a:rect l="l" t="t" r="r" b="b"/>
              <a:pathLst>
                <a:path w="4547236" h="1217426">
                  <a:moveTo>
                    <a:pt x="0" y="0"/>
                  </a:moveTo>
                  <a:lnTo>
                    <a:pt x="4547236" y="0"/>
                  </a:lnTo>
                  <a:lnTo>
                    <a:pt x="4547236" y="1217426"/>
                  </a:lnTo>
                  <a:lnTo>
                    <a:pt x="0" y="1217426"/>
                  </a:lnTo>
                  <a:close/>
                </a:path>
              </a:pathLst>
            </a:custGeom>
            <a:solidFill>
              <a:srgbClr val="000000">
                <a:alpha val="0"/>
              </a:srgbClr>
            </a:solidFill>
          </p:spPr>
        </p:sp>
        <p:sp>
          <p:nvSpPr>
            <p:cNvPr id="16" name="TextBox 16"/>
            <p:cNvSpPr txBox="1"/>
            <p:nvPr/>
          </p:nvSpPr>
          <p:spPr>
            <a:xfrm>
              <a:off x="0" y="19050"/>
              <a:ext cx="4547236" cy="1198376"/>
            </a:xfrm>
            <a:prstGeom prst="rect">
              <a:avLst/>
            </a:prstGeom>
          </p:spPr>
          <p:txBody>
            <a:bodyPr lIns="0" tIns="0" rIns="0" bIns="0" rtlCol="0" anchor="t"/>
            <a:lstStyle/>
            <a:p>
              <a:pPr algn="l">
                <a:lnSpc>
                  <a:spcPts val="3240"/>
                </a:lnSpc>
              </a:pPr>
              <a:r>
                <a:rPr lang="en-US" sz="3000" b="1">
                  <a:solidFill>
                    <a:srgbClr val="FF8500"/>
                  </a:solidFill>
                  <a:latin typeface="Arimo Bold"/>
                  <a:ea typeface="Arimo Bold"/>
                  <a:cs typeface="Arimo Bold"/>
                  <a:sym typeface="Arimo Bold"/>
                </a:rPr>
                <a:t>Improve business operations</a:t>
              </a:r>
            </a:p>
          </p:txBody>
        </p:sp>
      </p:grpSp>
      <p:grpSp>
        <p:nvGrpSpPr>
          <p:cNvPr id="17" name="Group 17"/>
          <p:cNvGrpSpPr/>
          <p:nvPr/>
        </p:nvGrpSpPr>
        <p:grpSpPr>
          <a:xfrm>
            <a:off x="14022322" y="5504038"/>
            <a:ext cx="4023437" cy="2578333"/>
            <a:chOff x="0" y="0"/>
            <a:chExt cx="5364582" cy="3437778"/>
          </a:xfrm>
        </p:grpSpPr>
        <p:sp>
          <p:nvSpPr>
            <p:cNvPr id="18" name="Freeform 18"/>
            <p:cNvSpPr/>
            <p:nvPr/>
          </p:nvSpPr>
          <p:spPr>
            <a:xfrm>
              <a:off x="0" y="0"/>
              <a:ext cx="5364582" cy="3437778"/>
            </a:xfrm>
            <a:custGeom>
              <a:avLst/>
              <a:gdLst/>
              <a:ahLst/>
              <a:cxnLst/>
              <a:rect l="l" t="t" r="r" b="b"/>
              <a:pathLst>
                <a:path w="5364582" h="3437778">
                  <a:moveTo>
                    <a:pt x="0" y="0"/>
                  </a:moveTo>
                  <a:lnTo>
                    <a:pt x="5364582" y="0"/>
                  </a:lnTo>
                  <a:lnTo>
                    <a:pt x="5364582" y="3437778"/>
                  </a:lnTo>
                  <a:lnTo>
                    <a:pt x="0" y="3437778"/>
                  </a:lnTo>
                  <a:close/>
                </a:path>
              </a:pathLst>
            </a:custGeom>
            <a:solidFill>
              <a:srgbClr val="000000">
                <a:alpha val="0"/>
              </a:srgbClr>
            </a:solidFill>
          </p:spPr>
        </p:sp>
        <p:sp>
          <p:nvSpPr>
            <p:cNvPr id="19" name="TextBox 19"/>
            <p:cNvSpPr txBox="1"/>
            <p:nvPr/>
          </p:nvSpPr>
          <p:spPr>
            <a:xfrm>
              <a:off x="0" y="-247650"/>
              <a:ext cx="5364582" cy="3685428"/>
            </a:xfrm>
            <a:prstGeom prst="rect">
              <a:avLst/>
            </a:prstGeom>
          </p:spPr>
          <p:txBody>
            <a:bodyPr lIns="0" tIns="0" rIns="0" bIns="0" rtlCol="0" anchor="t"/>
            <a:lstStyle/>
            <a:p>
              <a:pPr algn="l">
                <a:lnSpc>
                  <a:spcPts val="5040"/>
                </a:lnSpc>
              </a:pPr>
              <a:r>
                <a:rPr lang="en-US" sz="2100">
                  <a:solidFill>
                    <a:srgbClr val="FFFFFF"/>
                  </a:solidFill>
                  <a:latin typeface="Arimo"/>
                  <a:ea typeface="Arimo"/>
                  <a:cs typeface="Arimo"/>
                  <a:sym typeface="Arimo"/>
                </a:rPr>
                <a:t>DOCUMENT PROCESSING </a:t>
              </a:r>
            </a:p>
            <a:p>
              <a:pPr algn="l">
                <a:lnSpc>
                  <a:spcPts val="5040"/>
                </a:lnSpc>
              </a:pPr>
              <a:r>
                <a:rPr lang="en-US" sz="2100">
                  <a:solidFill>
                    <a:srgbClr val="FFFFFF"/>
                  </a:solidFill>
                  <a:latin typeface="Arimo"/>
                  <a:ea typeface="Arimo"/>
                  <a:cs typeface="Arimo"/>
                  <a:sym typeface="Arimo"/>
                </a:rPr>
                <a:t>PROCESS OPTIMIZATION CYBERSECURITY                               DATA AUGMENTATION  </a:t>
              </a:r>
            </a:p>
          </p:txBody>
        </p:sp>
      </p:grpSp>
      <p:sp>
        <p:nvSpPr>
          <p:cNvPr id="20" name="AutoShape 20"/>
          <p:cNvSpPr/>
          <p:nvPr/>
        </p:nvSpPr>
        <p:spPr>
          <a:xfrm rot="55372">
            <a:off x="13917172" y="4152938"/>
            <a:ext cx="3548256" cy="0"/>
          </a:xfrm>
          <a:prstGeom prst="line">
            <a:avLst/>
          </a:prstGeom>
          <a:ln w="28575" cap="rnd">
            <a:solidFill>
              <a:srgbClr val="7C59ED"/>
            </a:solidFill>
            <a:prstDash val="solid"/>
            <a:headEnd type="none" w="sm" len="sm"/>
            <a:tailEnd type="none" w="sm" len="sm"/>
          </a:ln>
        </p:spPr>
      </p:sp>
      <p:grpSp>
        <p:nvGrpSpPr>
          <p:cNvPr id="21" name="Group 21"/>
          <p:cNvGrpSpPr/>
          <p:nvPr/>
        </p:nvGrpSpPr>
        <p:grpSpPr>
          <a:xfrm>
            <a:off x="1078404" y="4469120"/>
            <a:ext cx="3596004" cy="913069"/>
            <a:chOff x="0" y="0"/>
            <a:chExt cx="4794672" cy="1217426"/>
          </a:xfrm>
        </p:grpSpPr>
        <p:sp>
          <p:nvSpPr>
            <p:cNvPr id="22" name="Freeform 22"/>
            <p:cNvSpPr/>
            <p:nvPr/>
          </p:nvSpPr>
          <p:spPr>
            <a:xfrm>
              <a:off x="0" y="0"/>
              <a:ext cx="4794672" cy="1217426"/>
            </a:xfrm>
            <a:custGeom>
              <a:avLst/>
              <a:gdLst/>
              <a:ahLst/>
              <a:cxnLst/>
              <a:rect l="l" t="t" r="r" b="b"/>
              <a:pathLst>
                <a:path w="4794672" h="1217426">
                  <a:moveTo>
                    <a:pt x="0" y="0"/>
                  </a:moveTo>
                  <a:lnTo>
                    <a:pt x="4794672" y="0"/>
                  </a:lnTo>
                  <a:lnTo>
                    <a:pt x="4794672" y="1217426"/>
                  </a:lnTo>
                  <a:lnTo>
                    <a:pt x="0" y="1217426"/>
                  </a:lnTo>
                  <a:close/>
                </a:path>
              </a:pathLst>
            </a:custGeom>
            <a:solidFill>
              <a:srgbClr val="000000">
                <a:alpha val="0"/>
              </a:srgbClr>
            </a:solidFill>
          </p:spPr>
        </p:sp>
        <p:sp>
          <p:nvSpPr>
            <p:cNvPr id="23" name="TextBox 23"/>
            <p:cNvSpPr txBox="1"/>
            <p:nvPr/>
          </p:nvSpPr>
          <p:spPr>
            <a:xfrm>
              <a:off x="0" y="19050"/>
              <a:ext cx="4794672" cy="1198376"/>
            </a:xfrm>
            <a:prstGeom prst="rect">
              <a:avLst/>
            </a:prstGeom>
          </p:spPr>
          <p:txBody>
            <a:bodyPr lIns="0" tIns="0" rIns="0" bIns="0" rtlCol="0" anchor="t"/>
            <a:lstStyle/>
            <a:p>
              <a:pPr algn="l">
                <a:lnSpc>
                  <a:spcPts val="3240"/>
                </a:lnSpc>
              </a:pPr>
              <a:r>
                <a:rPr lang="en-US" sz="3000" b="1">
                  <a:solidFill>
                    <a:srgbClr val="FF8500"/>
                  </a:solidFill>
                  <a:latin typeface="Arimo Bold"/>
                  <a:ea typeface="Arimo Bold"/>
                  <a:cs typeface="Arimo Bold"/>
                  <a:sym typeface="Arimo Bold"/>
                </a:rPr>
                <a:t>Enhance customer experience</a:t>
              </a:r>
            </a:p>
          </p:txBody>
        </p:sp>
      </p:grpSp>
      <p:grpSp>
        <p:nvGrpSpPr>
          <p:cNvPr id="24" name="Group 24"/>
          <p:cNvGrpSpPr/>
          <p:nvPr/>
        </p:nvGrpSpPr>
        <p:grpSpPr>
          <a:xfrm>
            <a:off x="1006095" y="6718240"/>
            <a:ext cx="4656093" cy="1285671"/>
            <a:chOff x="0" y="0"/>
            <a:chExt cx="6208124" cy="1714228"/>
          </a:xfrm>
        </p:grpSpPr>
        <p:sp>
          <p:nvSpPr>
            <p:cNvPr id="25" name="Freeform 25"/>
            <p:cNvSpPr/>
            <p:nvPr/>
          </p:nvSpPr>
          <p:spPr>
            <a:xfrm>
              <a:off x="0" y="0"/>
              <a:ext cx="6208124" cy="1714228"/>
            </a:xfrm>
            <a:custGeom>
              <a:avLst/>
              <a:gdLst/>
              <a:ahLst/>
              <a:cxnLst/>
              <a:rect l="l" t="t" r="r" b="b"/>
              <a:pathLst>
                <a:path w="6208124" h="1714228">
                  <a:moveTo>
                    <a:pt x="0" y="0"/>
                  </a:moveTo>
                  <a:lnTo>
                    <a:pt x="6208124" y="0"/>
                  </a:lnTo>
                  <a:lnTo>
                    <a:pt x="6208124" y="1714228"/>
                  </a:lnTo>
                  <a:lnTo>
                    <a:pt x="0" y="1714228"/>
                  </a:lnTo>
                  <a:close/>
                </a:path>
              </a:pathLst>
            </a:custGeom>
            <a:solidFill>
              <a:srgbClr val="000000">
                <a:alpha val="0"/>
              </a:srgbClr>
            </a:solidFill>
          </p:spPr>
        </p:sp>
        <p:sp>
          <p:nvSpPr>
            <p:cNvPr id="26" name="TextBox 26"/>
            <p:cNvSpPr txBox="1"/>
            <p:nvPr/>
          </p:nvSpPr>
          <p:spPr>
            <a:xfrm>
              <a:off x="0" y="-247650"/>
              <a:ext cx="6208124" cy="1961878"/>
            </a:xfrm>
            <a:prstGeom prst="rect">
              <a:avLst/>
            </a:prstGeom>
          </p:spPr>
          <p:txBody>
            <a:bodyPr lIns="0" tIns="0" rIns="0" bIns="0" rtlCol="0" anchor="t"/>
            <a:lstStyle/>
            <a:p>
              <a:pPr algn="l">
                <a:lnSpc>
                  <a:spcPts val="5040"/>
                </a:lnSpc>
              </a:pPr>
              <a:r>
                <a:rPr lang="en-US" sz="2100">
                  <a:solidFill>
                    <a:srgbClr val="FFFFFF"/>
                  </a:solidFill>
                  <a:latin typeface="Arimo"/>
                  <a:ea typeface="Arimo"/>
                  <a:cs typeface="Arimo"/>
                  <a:sym typeface="Arimo"/>
                </a:rPr>
                <a:t>AI-POWERED CONTACT CENTER PERSONALIZATION</a:t>
              </a:r>
            </a:p>
          </p:txBody>
        </p:sp>
      </p:grpSp>
      <p:sp>
        <p:nvSpPr>
          <p:cNvPr id="27" name="Freeform 27"/>
          <p:cNvSpPr/>
          <p:nvPr/>
        </p:nvSpPr>
        <p:spPr>
          <a:xfrm>
            <a:off x="10496681" y="2768219"/>
            <a:ext cx="686541" cy="971156"/>
          </a:xfrm>
          <a:custGeom>
            <a:avLst/>
            <a:gdLst/>
            <a:ahLst/>
            <a:cxnLst/>
            <a:rect l="l" t="t" r="r" b="b"/>
            <a:pathLst>
              <a:path w="686541" h="971156">
                <a:moveTo>
                  <a:pt x="0" y="0"/>
                </a:moveTo>
                <a:lnTo>
                  <a:pt x="686541" y="0"/>
                </a:lnTo>
                <a:lnTo>
                  <a:pt x="686541" y="971157"/>
                </a:lnTo>
                <a:lnTo>
                  <a:pt x="0" y="9711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8" name="Group 28"/>
          <p:cNvGrpSpPr/>
          <p:nvPr/>
        </p:nvGrpSpPr>
        <p:grpSpPr>
          <a:xfrm>
            <a:off x="1006096" y="5361160"/>
            <a:ext cx="3446046" cy="1285671"/>
            <a:chOff x="0" y="0"/>
            <a:chExt cx="4594728" cy="1714228"/>
          </a:xfrm>
        </p:grpSpPr>
        <p:sp>
          <p:nvSpPr>
            <p:cNvPr id="29" name="Freeform 29"/>
            <p:cNvSpPr/>
            <p:nvPr/>
          </p:nvSpPr>
          <p:spPr>
            <a:xfrm>
              <a:off x="0" y="0"/>
              <a:ext cx="4594728" cy="1714228"/>
            </a:xfrm>
            <a:custGeom>
              <a:avLst/>
              <a:gdLst/>
              <a:ahLst/>
              <a:cxnLst/>
              <a:rect l="l" t="t" r="r" b="b"/>
              <a:pathLst>
                <a:path w="4594728" h="1714228">
                  <a:moveTo>
                    <a:pt x="0" y="0"/>
                  </a:moveTo>
                  <a:lnTo>
                    <a:pt x="4594728" y="0"/>
                  </a:lnTo>
                  <a:lnTo>
                    <a:pt x="4594728" y="1714228"/>
                  </a:lnTo>
                  <a:lnTo>
                    <a:pt x="0" y="1714228"/>
                  </a:lnTo>
                  <a:close/>
                </a:path>
              </a:pathLst>
            </a:custGeom>
            <a:solidFill>
              <a:srgbClr val="000000">
                <a:alpha val="0"/>
              </a:srgbClr>
            </a:solidFill>
          </p:spPr>
        </p:sp>
        <p:sp>
          <p:nvSpPr>
            <p:cNvPr id="30" name="TextBox 30"/>
            <p:cNvSpPr txBox="1"/>
            <p:nvPr/>
          </p:nvSpPr>
          <p:spPr>
            <a:xfrm>
              <a:off x="0" y="-247650"/>
              <a:ext cx="4594728" cy="1961878"/>
            </a:xfrm>
            <a:prstGeom prst="rect">
              <a:avLst/>
            </a:prstGeom>
          </p:spPr>
          <p:txBody>
            <a:bodyPr lIns="0" tIns="0" rIns="0" bIns="0" rtlCol="0" anchor="t"/>
            <a:lstStyle/>
            <a:p>
              <a:pPr algn="l">
                <a:lnSpc>
                  <a:spcPts val="5040"/>
                </a:lnSpc>
              </a:pPr>
              <a:r>
                <a:rPr lang="en-US" sz="2100">
                  <a:solidFill>
                    <a:srgbClr val="FFFFFF"/>
                  </a:solidFill>
                  <a:latin typeface="Arimo"/>
                  <a:ea typeface="Arimo"/>
                  <a:cs typeface="Arimo"/>
                  <a:sym typeface="Arimo"/>
                </a:rPr>
                <a:t>CHATBOTS</a:t>
              </a:r>
            </a:p>
            <a:p>
              <a:pPr algn="l">
                <a:lnSpc>
                  <a:spcPts val="5040"/>
                </a:lnSpc>
              </a:pPr>
              <a:r>
                <a:rPr lang="en-US" sz="2100">
                  <a:solidFill>
                    <a:srgbClr val="FFFFFF"/>
                  </a:solidFill>
                  <a:latin typeface="Arimo"/>
                  <a:ea typeface="Arimo"/>
                  <a:cs typeface="Arimo"/>
                  <a:sym typeface="Arimo"/>
                </a:rPr>
                <a:t>VIRTUAL ASSISTANTS</a:t>
              </a:r>
            </a:p>
          </p:txBody>
        </p:sp>
      </p:grpSp>
      <p:sp>
        <p:nvSpPr>
          <p:cNvPr id="31" name="AutoShape 31"/>
          <p:cNvSpPr/>
          <p:nvPr/>
        </p:nvSpPr>
        <p:spPr>
          <a:xfrm rot="53470">
            <a:off x="995491" y="4151952"/>
            <a:ext cx="3674459" cy="0"/>
          </a:xfrm>
          <a:prstGeom prst="line">
            <a:avLst/>
          </a:prstGeom>
          <a:ln w="28575" cap="rnd">
            <a:solidFill>
              <a:srgbClr val="7C59ED"/>
            </a:solidFill>
            <a:prstDash val="solid"/>
            <a:headEnd type="none" w="sm" len="sm"/>
            <a:tailEnd type="none" w="sm" len="sm"/>
          </a:ln>
        </p:spPr>
      </p:sp>
      <p:sp>
        <p:nvSpPr>
          <p:cNvPr id="32" name="Freeform 32"/>
          <p:cNvSpPr/>
          <p:nvPr/>
        </p:nvSpPr>
        <p:spPr>
          <a:xfrm>
            <a:off x="6042942" y="2817870"/>
            <a:ext cx="892647" cy="883300"/>
          </a:xfrm>
          <a:custGeom>
            <a:avLst/>
            <a:gdLst/>
            <a:ahLst/>
            <a:cxnLst/>
            <a:rect l="l" t="t" r="r" b="b"/>
            <a:pathLst>
              <a:path w="892647" h="883300">
                <a:moveTo>
                  <a:pt x="0" y="0"/>
                </a:moveTo>
                <a:lnTo>
                  <a:pt x="892647" y="0"/>
                </a:lnTo>
                <a:lnTo>
                  <a:pt x="892647" y="883300"/>
                </a:lnTo>
                <a:lnTo>
                  <a:pt x="0" y="8833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3" name="Group 33"/>
          <p:cNvGrpSpPr/>
          <p:nvPr/>
        </p:nvGrpSpPr>
        <p:grpSpPr>
          <a:xfrm>
            <a:off x="5811252" y="4492005"/>
            <a:ext cx="3161991" cy="913069"/>
            <a:chOff x="0" y="0"/>
            <a:chExt cx="4215988" cy="1217426"/>
          </a:xfrm>
        </p:grpSpPr>
        <p:sp>
          <p:nvSpPr>
            <p:cNvPr id="34" name="Freeform 34"/>
            <p:cNvSpPr/>
            <p:nvPr/>
          </p:nvSpPr>
          <p:spPr>
            <a:xfrm>
              <a:off x="0" y="0"/>
              <a:ext cx="4215988" cy="1217426"/>
            </a:xfrm>
            <a:custGeom>
              <a:avLst/>
              <a:gdLst/>
              <a:ahLst/>
              <a:cxnLst/>
              <a:rect l="l" t="t" r="r" b="b"/>
              <a:pathLst>
                <a:path w="4215988" h="1217426">
                  <a:moveTo>
                    <a:pt x="0" y="0"/>
                  </a:moveTo>
                  <a:lnTo>
                    <a:pt x="4215988" y="0"/>
                  </a:lnTo>
                  <a:lnTo>
                    <a:pt x="4215988" y="1217426"/>
                  </a:lnTo>
                  <a:lnTo>
                    <a:pt x="0" y="1217426"/>
                  </a:lnTo>
                  <a:close/>
                </a:path>
              </a:pathLst>
            </a:custGeom>
            <a:solidFill>
              <a:srgbClr val="000000">
                <a:alpha val="0"/>
              </a:srgbClr>
            </a:solidFill>
          </p:spPr>
        </p:sp>
        <p:sp>
          <p:nvSpPr>
            <p:cNvPr id="35" name="TextBox 35"/>
            <p:cNvSpPr txBox="1"/>
            <p:nvPr/>
          </p:nvSpPr>
          <p:spPr>
            <a:xfrm>
              <a:off x="0" y="19050"/>
              <a:ext cx="4215988" cy="1198376"/>
            </a:xfrm>
            <a:prstGeom prst="rect">
              <a:avLst/>
            </a:prstGeom>
          </p:spPr>
          <p:txBody>
            <a:bodyPr lIns="0" tIns="0" rIns="0" bIns="0" rtlCol="0" anchor="t"/>
            <a:lstStyle/>
            <a:p>
              <a:pPr algn="l">
                <a:lnSpc>
                  <a:spcPts val="3240"/>
                </a:lnSpc>
              </a:pPr>
              <a:r>
                <a:rPr lang="en-US" sz="3000" b="1">
                  <a:solidFill>
                    <a:srgbClr val="FF8500"/>
                  </a:solidFill>
                  <a:latin typeface="Arimo Bold"/>
                  <a:ea typeface="Arimo Bold"/>
                  <a:cs typeface="Arimo Bold"/>
                  <a:sym typeface="Arimo Bold"/>
                </a:rPr>
                <a:t>Boost employee productivity</a:t>
              </a:r>
            </a:p>
          </p:txBody>
        </p:sp>
      </p:grpSp>
      <p:grpSp>
        <p:nvGrpSpPr>
          <p:cNvPr id="36" name="Group 36"/>
          <p:cNvGrpSpPr/>
          <p:nvPr/>
        </p:nvGrpSpPr>
        <p:grpSpPr>
          <a:xfrm>
            <a:off x="5834056" y="5453480"/>
            <a:ext cx="3542502" cy="2578333"/>
            <a:chOff x="0" y="0"/>
            <a:chExt cx="4723336" cy="3437778"/>
          </a:xfrm>
        </p:grpSpPr>
        <p:sp>
          <p:nvSpPr>
            <p:cNvPr id="37" name="Freeform 37"/>
            <p:cNvSpPr/>
            <p:nvPr/>
          </p:nvSpPr>
          <p:spPr>
            <a:xfrm>
              <a:off x="0" y="0"/>
              <a:ext cx="4723336" cy="3437778"/>
            </a:xfrm>
            <a:custGeom>
              <a:avLst/>
              <a:gdLst/>
              <a:ahLst/>
              <a:cxnLst/>
              <a:rect l="l" t="t" r="r" b="b"/>
              <a:pathLst>
                <a:path w="4723336" h="3437778">
                  <a:moveTo>
                    <a:pt x="0" y="0"/>
                  </a:moveTo>
                  <a:lnTo>
                    <a:pt x="4723336" y="0"/>
                  </a:lnTo>
                  <a:lnTo>
                    <a:pt x="4723336" y="3437778"/>
                  </a:lnTo>
                  <a:lnTo>
                    <a:pt x="0" y="3437778"/>
                  </a:lnTo>
                  <a:close/>
                </a:path>
              </a:pathLst>
            </a:custGeom>
            <a:solidFill>
              <a:srgbClr val="000000">
                <a:alpha val="0"/>
              </a:srgbClr>
            </a:solidFill>
          </p:spPr>
        </p:sp>
        <p:sp>
          <p:nvSpPr>
            <p:cNvPr id="38" name="TextBox 38"/>
            <p:cNvSpPr txBox="1"/>
            <p:nvPr/>
          </p:nvSpPr>
          <p:spPr>
            <a:xfrm>
              <a:off x="0" y="-247650"/>
              <a:ext cx="4723336" cy="3685428"/>
            </a:xfrm>
            <a:prstGeom prst="rect">
              <a:avLst/>
            </a:prstGeom>
          </p:spPr>
          <p:txBody>
            <a:bodyPr lIns="0" tIns="0" rIns="0" bIns="0" rtlCol="0" anchor="t"/>
            <a:lstStyle/>
            <a:p>
              <a:pPr algn="l">
                <a:lnSpc>
                  <a:spcPts val="5040"/>
                </a:lnSpc>
              </a:pPr>
              <a:r>
                <a:rPr lang="en-US" sz="2100">
                  <a:solidFill>
                    <a:srgbClr val="FFFFFF"/>
                  </a:solidFill>
                  <a:latin typeface="Arimo"/>
                  <a:ea typeface="Arimo"/>
                  <a:cs typeface="Arimo"/>
                  <a:sym typeface="Arimo"/>
                </a:rPr>
                <a:t>CONVERSATIONAL SEARCH SUMMARIZATION           CODE GENERATION                                      DATA TO INSIGHTS</a:t>
              </a:r>
            </a:p>
          </p:txBody>
        </p:sp>
      </p:grpSp>
      <p:sp>
        <p:nvSpPr>
          <p:cNvPr id="39" name="AutoShape 39"/>
          <p:cNvSpPr/>
          <p:nvPr/>
        </p:nvSpPr>
        <p:spPr>
          <a:xfrm rot="53470">
            <a:off x="5782455" y="4151952"/>
            <a:ext cx="3674459" cy="0"/>
          </a:xfrm>
          <a:prstGeom prst="line">
            <a:avLst/>
          </a:prstGeom>
          <a:ln w="28575" cap="rnd">
            <a:solidFill>
              <a:srgbClr val="7C59ED"/>
            </a:solidFill>
            <a:prstDash val="solid"/>
            <a:headEnd type="none" w="sm" len="sm"/>
            <a:tailEnd type="none" w="sm" len="sm"/>
          </a:ln>
        </p:spPr>
      </p:sp>
      <p:grpSp>
        <p:nvGrpSpPr>
          <p:cNvPr id="40" name="Group 40"/>
          <p:cNvGrpSpPr/>
          <p:nvPr/>
        </p:nvGrpSpPr>
        <p:grpSpPr>
          <a:xfrm>
            <a:off x="2572512" y="-9176970"/>
            <a:ext cx="13142976" cy="835509"/>
            <a:chOff x="0" y="0"/>
            <a:chExt cx="17523968" cy="1114012"/>
          </a:xfrm>
        </p:grpSpPr>
        <p:sp>
          <p:nvSpPr>
            <p:cNvPr id="41" name="Freeform 41"/>
            <p:cNvSpPr/>
            <p:nvPr/>
          </p:nvSpPr>
          <p:spPr>
            <a:xfrm>
              <a:off x="0" y="0"/>
              <a:ext cx="17523968" cy="1114012"/>
            </a:xfrm>
            <a:custGeom>
              <a:avLst/>
              <a:gdLst/>
              <a:ahLst/>
              <a:cxnLst/>
              <a:rect l="l" t="t" r="r" b="b"/>
              <a:pathLst>
                <a:path w="17523968" h="1114012">
                  <a:moveTo>
                    <a:pt x="0" y="0"/>
                  </a:moveTo>
                  <a:lnTo>
                    <a:pt x="17523968" y="0"/>
                  </a:lnTo>
                  <a:lnTo>
                    <a:pt x="17523968" y="1114012"/>
                  </a:lnTo>
                  <a:lnTo>
                    <a:pt x="0" y="1114012"/>
                  </a:lnTo>
                  <a:close/>
                </a:path>
              </a:pathLst>
            </a:custGeom>
            <a:solidFill>
              <a:srgbClr val="000000">
                <a:alpha val="0"/>
              </a:srgbClr>
            </a:solidFill>
          </p:spPr>
        </p:sp>
        <p:sp>
          <p:nvSpPr>
            <p:cNvPr id="42" name="TextBox 42"/>
            <p:cNvSpPr txBox="1"/>
            <p:nvPr/>
          </p:nvSpPr>
          <p:spPr>
            <a:xfrm>
              <a:off x="0" y="38100"/>
              <a:ext cx="17523968" cy="1075912"/>
            </a:xfrm>
            <a:prstGeom prst="rect">
              <a:avLst/>
            </a:prstGeom>
          </p:spPr>
          <p:txBody>
            <a:bodyPr lIns="0" tIns="0" rIns="0" bIns="0" rtlCol="0" anchor="ctr"/>
            <a:lstStyle/>
            <a:p>
              <a:pPr algn="ctr">
                <a:lnSpc>
                  <a:spcPts val="5184"/>
                </a:lnSpc>
              </a:pPr>
              <a:r>
                <a:rPr lang="en-US" sz="4800">
                  <a:solidFill>
                    <a:srgbClr val="FFFFFF"/>
                  </a:solidFill>
                  <a:latin typeface="Arimo"/>
                  <a:ea typeface="Arimo"/>
                  <a:cs typeface="Arimo"/>
                  <a:sym typeface="Arimo"/>
                </a:rPr>
                <a:t>Unlocking the value of</a:t>
              </a:r>
            </a:p>
            <a:p>
              <a:pPr algn="ctr">
                <a:lnSpc>
                  <a:spcPts val="5184"/>
                </a:lnSpc>
              </a:pPr>
              <a:r>
                <a:rPr lang="en-US" sz="4800" b="1">
                  <a:solidFill>
                    <a:srgbClr val="FDCC65"/>
                  </a:solidFill>
                  <a:latin typeface="Arimo Bold"/>
                  <a:ea typeface="Arimo Bold"/>
                  <a:cs typeface="Arimo Bold"/>
                  <a:sym typeface="Arimo Bold"/>
                </a:rPr>
                <a:t>Generative AI</a:t>
              </a:r>
            </a:p>
          </p:txBody>
        </p:sp>
      </p:grpSp>
      <p:grpSp>
        <p:nvGrpSpPr>
          <p:cNvPr id="43" name="Group 43"/>
          <p:cNvGrpSpPr/>
          <p:nvPr/>
        </p:nvGrpSpPr>
        <p:grpSpPr>
          <a:xfrm>
            <a:off x="4929731" y="-8505309"/>
            <a:ext cx="3819774" cy="904479"/>
            <a:chOff x="0" y="0"/>
            <a:chExt cx="5093032" cy="1205972"/>
          </a:xfrm>
        </p:grpSpPr>
        <p:sp>
          <p:nvSpPr>
            <p:cNvPr id="44" name="Freeform 44"/>
            <p:cNvSpPr/>
            <p:nvPr/>
          </p:nvSpPr>
          <p:spPr>
            <a:xfrm>
              <a:off x="0" y="0"/>
              <a:ext cx="5093032" cy="1205972"/>
            </a:xfrm>
            <a:custGeom>
              <a:avLst/>
              <a:gdLst/>
              <a:ahLst/>
              <a:cxnLst/>
              <a:rect l="l" t="t" r="r" b="b"/>
              <a:pathLst>
                <a:path w="5093032" h="1205972">
                  <a:moveTo>
                    <a:pt x="0" y="0"/>
                  </a:moveTo>
                  <a:lnTo>
                    <a:pt x="5093032" y="0"/>
                  </a:lnTo>
                  <a:lnTo>
                    <a:pt x="5093032" y="1205972"/>
                  </a:lnTo>
                  <a:lnTo>
                    <a:pt x="0" y="1205972"/>
                  </a:lnTo>
                  <a:close/>
                </a:path>
              </a:pathLst>
            </a:custGeom>
            <a:solidFill>
              <a:srgbClr val="000000">
                <a:alpha val="0"/>
              </a:srgbClr>
            </a:solidFill>
          </p:spPr>
        </p:sp>
        <p:sp>
          <p:nvSpPr>
            <p:cNvPr id="45" name="TextBox 45"/>
            <p:cNvSpPr txBox="1"/>
            <p:nvPr/>
          </p:nvSpPr>
          <p:spPr>
            <a:xfrm>
              <a:off x="0" y="-9525"/>
              <a:ext cx="5093032" cy="1215497"/>
            </a:xfrm>
            <a:prstGeom prst="rect">
              <a:avLst/>
            </a:prstGeom>
          </p:spPr>
          <p:txBody>
            <a:bodyPr lIns="0" tIns="0" rIns="0" bIns="0" rtlCol="0" anchor="ctr"/>
            <a:lstStyle/>
            <a:p>
              <a:pPr algn="ctr">
                <a:lnSpc>
                  <a:spcPts val="2986"/>
                </a:lnSpc>
              </a:pPr>
              <a:r>
                <a:rPr lang="en-US" sz="2488">
                  <a:solidFill>
                    <a:srgbClr val="FFFFFF"/>
                  </a:solidFill>
                  <a:latin typeface="Arimo"/>
                  <a:ea typeface="Arimo"/>
                  <a:cs typeface="Arimo"/>
                  <a:sym typeface="Arimo"/>
                </a:rPr>
                <a:t>Massive amounts of</a:t>
              </a:r>
            </a:p>
            <a:p>
              <a:pPr algn="ctr">
                <a:lnSpc>
                  <a:spcPts val="2986"/>
                </a:lnSpc>
              </a:pPr>
              <a:r>
                <a:rPr lang="en-US" sz="2488" b="1">
                  <a:solidFill>
                    <a:srgbClr val="FFFFFF"/>
                  </a:solidFill>
                  <a:latin typeface="Arimo Bold"/>
                  <a:ea typeface="Arimo Bold"/>
                  <a:cs typeface="Arimo Bold"/>
                  <a:sym typeface="Arimo Bold"/>
                </a:rPr>
                <a:t>unlabeled</a:t>
              </a:r>
              <a:r>
                <a:rPr lang="en-US" sz="2488">
                  <a:solidFill>
                    <a:srgbClr val="FFFFFF"/>
                  </a:solidFill>
                  <a:latin typeface="Arimo"/>
                  <a:ea typeface="Arimo"/>
                  <a:cs typeface="Arimo"/>
                  <a:sym typeface="Arimo"/>
                </a:rPr>
                <a:t> data</a:t>
              </a:r>
            </a:p>
          </p:txBody>
        </p:sp>
      </p:grpSp>
      <p:grpSp>
        <p:nvGrpSpPr>
          <p:cNvPr id="46" name="Group 46"/>
          <p:cNvGrpSpPr/>
          <p:nvPr/>
        </p:nvGrpSpPr>
        <p:grpSpPr>
          <a:xfrm>
            <a:off x="1333828" y="-8505309"/>
            <a:ext cx="3819774" cy="904479"/>
            <a:chOff x="0" y="0"/>
            <a:chExt cx="5093032" cy="1205972"/>
          </a:xfrm>
        </p:grpSpPr>
        <p:sp>
          <p:nvSpPr>
            <p:cNvPr id="47" name="Freeform 47"/>
            <p:cNvSpPr/>
            <p:nvPr/>
          </p:nvSpPr>
          <p:spPr>
            <a:xfrm>
              <a:off x="0" y="0"/>
              <a:ext cx="5093032" cy="1205972"/>
            </a:xfrm>
            <a:custGeom>
              <a:avLst/>
              <a:gdLst/>
              <a:ahLst/>
              <a:cxnLst/>
              <a:rect l="l" t="t" r="r" b="b"/>
              <a:pathLst>
                <a:path w="5093032" h="1205972">
                  <a:moveTo>
                    <a:pt x="0" y="0"/>
                  </a:moveTo>
                  <a:lnTo>
                    <a:pt x="5093032" y="0"/>
                  </a:lnTo>
                  <a:lnTo>
                    <a:pt x="5093032" y="1205972"/>
                  </a:lnTo>
                  <a:lnTo>
                    <a:pt x="0" y="1205972"/>
                  </a:lnTo>
                  <a:close/>
                </a:path>
              </a:pathLst>
            </a:custGeom>
            <a:solidFill>
              <a:srgbClr val="000000">
                <a:alpha val="0"/>
              </a:srgbClr>
            </a:solidFill>
          </p:spPr>
        </p:sp>
        <p:sp>
          <p:nvSpPr>
            <p:cNvPr id="48" name="TextBox 48"/>
            <p:cNvSpPr txBox="1"/>
            <p:nvPr/>
          </p:nvSpPr>
          <p:spPr>
            <a:xfrm>
              <a:off x="0" y="-9525"/>
              <a:ext cx="5093032" cy="1215497"/>
            </a:xfrm>
            <a:prstGeom prst="rect">
              <a:avLst/>
            </a:prstGeom>
          </p:spPr>
          <p:txBody>
            <a:bodyPr lIns="0" tIns="0" rIns="0" bIns="0" rtlCol="0" anchor="ctr"/>
            <a:lstStyle/>
            <a:p>
              <a:pPr algn="ctr">
                <a:lnSpc>
                  <a:spcPts val="2986"/>
                </a:lnSpc>
              </a:pPr>
              <a:r>
                <a:rPr lang="en-US" sz="2488">
                  <a:solidFill>
                    <a:srgbClr val="FFFFFF"/>
                  </a:solidFill>
                  <a:latin typeface="Arimo"/>
                  <a:ea typeface="Arimo"/>
                  <a:cs typeface="Arimo"/>
                  <a:sym typeface="Arimo"/>
                </a:rPr>
                <a:t>Maximizing accuracy for</a:t>
              </a:r>
            </a:p>
            <a:p>
              <a:pPr algn="ctr">
                <a:lnSpc>
                  <a:spcPts val="2986"/>
                </a:lnSpc>
              </a:pPr>
              <a:r>
                <a:rPr lang="en-US" sz="2488" b="1">
                  <a:solidFill>
                    <a:srgbClr val="FFFFFF"/>
                  </a:solidFill>
                  <a:latin typeface="Arimo Bold"/>
                  <a:ea typeface="Arimo Bold"/>
                  <a:cs typeface="Arimo Bold"/>
                  <a:sym typeface="Arimo Bold"/>
                </a:rPr>
                <a:t>broad domain</a:t>
              </a:r>
            </a:p>
          </p:txBody>
        </p:sp>
      </p:grpSp>
      <p:grpSp>
        <p:nvGrpSpPr>
          <p:cNvPr id="49" name="Group 49"/>
          <p:cNvGrpSpPr/>
          <p:nvPr/>
        </p:nvGrpSpPr>
        <p:grpSpPr>
          <a:xfrm>
            <a:off x="3233067" y="-9603214"/>
            <a:ext cx="3675687" cy="795025"/>
            <a:chOff x="0" y="0"/>
            <a:chExt cx="4900916" cy="1060034"/>
          </a:xfrm>
        </p:grpSpPr>
        <p:sp>
          <p:nvSpPr>
            <p:cNvPr id="50" name="Freeform 50"/>
            <p:cNvSpPr/>
            <p:nvPr/>
          </p:nvSpPr>
          <p:spPr>
            <a:xfrm>
              <a:off x="0" y="0"/>
              <a:ext cx="4900916" cy="1060034"/>
            </a:xfrm>
            <a:custGeom>
              <a:avLst/>
              <a:gdLst/>
              <a:ahLst/>
              <a:cxnLst/>
              <a:rect l="l" t="t" r="r" b="b"/>
              <a:pathLst>
                <a:path w="4900916" h="1060034">
                  <a:moveTo>
                    <a:pt x="0" y="0"/>
                  </a:moveTo>
                  <a:lnTo>
                    <a:pt x="4900916" y="0"/>
                  </a:lnTo>
                  <a:lnTo>
                    <a:pt x="4900916" y="1060034"/>
                  </a:lnTo>
                  <a:lnTo>
                    <a:pt x="0" y="1060034"/>
                  </a:lnTo>
                  <a:close/>
                </a:path>
              </a:pathLst>
            </a:custGeom>
            <a:solidFill>
              <a:srgbClr val="000000">
                <a:alpha val="0"/>
              </a:srgbClr>
            </a:solidFill>
          </p:spPr>
        </p:sp>
        <p:sp>
          <p:nvSpPr>
            <p:cNvPr id="51" name="TextBox 51"/>
            <p:cNvSpPr txBox="1"/>
            <p:nvPr/>
          </p:nvSpPr>
          <p:spPr>
            <a:xfrm>
              <a:off x="0" y="-19050"/>
              <a:ext cx="4900916" cy="1079084"/>
            </a:xfrm>
            <a:prstGeom prst="rect">
              <a:avLst/>
            </a:prstGeom>
          </p:spPr>
          <p:txBody>
            <a:bodyPr lIns="0" tIns="0" rIns="0" bIns="0" rtlCol="0" anchor="t"/>
            <a:lstStyle/>
            <a:p>
              <a:pPr algn="ctr">
                <a:lnSpc>
                  <a:spcPts val="5119"/>
                </a:lnSpc>
              </a:pPr>
              <a:r>
                <a:rPr lang="en-US" sz="4266" b="1">
                  <a:solidFill>
                    <a:srgbClr val="FDCC65"/>
                  </a:solidFill>
                  <a:latin typeface="Arimo Bold"/>
                  <a:ea typeface="Arimo Bold"/>
                  <a:cs typeface="Arimo Bold"/>
                  <a:sym typeface="Arimo Bold"/>
                </a:rPr>
                <a:t>Pre-training</a:t>
              </a:r>
            </a:p>
          </p:txBody>
        </p:sp>
      </p:grpSp>
      <p:sp>
        <p:nvSpPr>
          <p:cNvPr id="52" name="Freeform 52"/>
          <p:cNvSpPr/>
          <p:nvPr/>
        </p:nvSpPr>
        <p:spPr>
          <a:xfrm>
            <a:off x="4247735" y="-10690561"/>
            <a:ext cx="1646350" cy="925412"/>
          </a:xfrm>
          <a:custGeom>
            <a:avLst/>
            <a:gdLst/>
            <a:ahLst/>
            <a:cxnLst/>
            <a:rect l="l" t="t" r="r" b="b"/>
            <a:pathLst>
              <a:path w="1646350" h="925412">
                <a:moveTo>
                  <a:pt x="0" y="0"/>
                </a:moveTo>
                <a:lnTo>
                  <a:pt x="1646350" y="0"/>
                </a:lnTo>
                <a:lnTo>
                  <a:pt x="1646350" y="925412"/>
                </a:lnTo>
                <a:lnTo>
                  <a:pt x="0" y="92541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53" name="Group 53"/>
          <p:cNvGrpSpPr/>
          <p:nvPr/>
        </p:nvGrpSpPr>
        <p:grpSpPr>
          <a:xfrm>
            <a:off x="2064297" y="-8809591"/>
            <a:ext cx="2387845" cy="466763"/>
            <a:chOff x="0" y="0"/>
            <a:chExt cx="3183794" cy="622350"/>
          </a:xfrm>
        </p:grpSpPr>
        <p:sp>
          <p:nvSpPr>
            <p:cNvPr id="54" name="Freeform 54"/>
            <p:cNvSpPr/>
            <p:nvPr/>
          </p:nvSpPr>
          <p:spPr>
            <a:xfrm>
              <a:off x="0" y="0"/>
              <a:ext cx="3183794" cy="622350"/>
            </a:xfrm>
            <a:custGeom>
              <a:avLst/>
              <a:gdLst/>
              <a:ahLst/>
              <a:cxnLst/>
              <a:rect l="l" t="t" r="r" b="b"/>
              <a:pathLst>
                <a:path w="3183794" h="622350">
                  <a:moveTo>
                    <a:pt x="0" y="0"/>
                  </a:moveTo>
                  <a:lnTo>
                    <a:pt x="3183794" y="0"/>
                  </a:lnTo>
                  <a:lnTo>
                    <a:pt x="3183794" y="622350"/>
                  </a:lnTo>
                  <a:lnTo>
                    <a:pt x="0" y="622350"/>
                  </a:lnTo>
                  <a:close/>
                </a:path>
              </a:pathLst>
            </a:custGeom>
            <a:solidFill>
              <a:srgbClr val="000000">
                <a:alpha val="0"/>
              </a:srgbClr>
            </a:solidFill>
          </p:spPr>
        </p:sp>
        <p:sp>
          <p:nvSpPr>
            <p:cNvPr id="55" name="TextBox 55"/>
            <p:cNvSpPr txBox="1"/>
            <p:nvPr/>
          </p:nvSpPr>
          <p:spPr>
            <a:xfrm>
              <a:off x="0" y="-9525"/>
              <a:ext cx="3183794" cy="631875"/>
            </a:xfrm>
            <a:prstGeom prst="rect">
              <a:avLst/>
            </a:prstGeom>
          </p:spPr>
          <p:txBody>
            <a:bodyPr lIns="0" tIns="0" rIns="0" bIns="0" rtlCol="0" anchor="t"/>
            <a:lstStyle/>
            <a:p>
              <a:pPr algn="ctr">
                <a:lnSpc>
                  <a:spcPts val="2559"/>
                </a:lnSpc>
              </a:pPr>
              <a:r>
                <a:rPr lang="en-US" sz="2133" b="1" spc="267">
                  <a:solidFill>
                    <a:srgbClr val="FFFFFF"/>
                  </a:solidFill>
                  <a:latin typeface="Arimo Bold"/>
                  <a:ea typeface="Arimo Bold"/>
                  <a:cs typeface="Arimo Bold"/>
                  <a:sym typeface="Arimo Bold"/>
                </a:rPr>
                <a:t>PURPOSE</a:t>
              </a:r>
            </a:p>
          </p:txBody>
        </p:sp>
      </p:grpSp>
      <p:grpSp>
        <p:nvGrpSpPr>
          <p:cNvPr id="56" name="Group 56"/>
          <p:cNvGrpSpPr/>
          <p:nvPr/>
        </p:nvGrpSpPr>
        <p:grpSpPr>
          <a:xfrm>
            <a:off x="5662188" y="-8809591"/>
            <a:ext cx="2387845" cy="466763"/>
            <a:chOff x="0" y="0"/>
            <a:chExt cx="3183794" cy="622350"/>
          </a:xfrm>
        </p:grpSpPr>
        <p:sp>
          <p:nvSpPr>
            <p:cNvPr id="57" name="Freeform 57"/>
            <p:cNvSpPr/>
            <p:nvPr/>
          </p:nvSpPr>
          <p:spPr>
            <a:xfrm>
              <a:off x="0" y="0"/>
              <a:ext cx="3183794" cy="622350"/>
            </a:xfrm>
            <a:custGeom>
              <a:avLst/>
              <a:gdLst/>
              <a:ahLst/>
              <a:cxnLst/>
              <a:rect l="l" t="t" r="r" b="b"/>
              <a:pathLst>
                <a:path w="3183794" h="622350">
                  <a:moveTo>
                    <a:pt x="0" y="0"/>
                  </a:moveTo>
                  <a:lnTo>
                    <a:pt x="3183794" y="0"/>
                  </a:lnTo>
                  <a:lnTo>
                    <a:pt x="3183794" y="622350"/>
                  </a:lnTo>
                  <a:lnTo>
                    <a:pt x="0" y="622350"/>
                  </a:lnTo>
                  <a:close/>
                </a:path>
              </a:pathLst>
            </a:custGeom>
            <a:solidFill>
              <a:srgbClr val="000000">
                <a:alpha val="0"/>
              </a:srgbClr>
            </a:solidFill>
          </p:spPr>
        </p:sp>
        <p:sp>
          <p:nvSpPr>
            <p:cNvPr id="58" name="TextBox 58"/>
            <p:cNvSpPr txBox="1"/>
            <p:nvPr/>
          </p:nvSpPr>
          <p:spPr>
            <a:xfrm>
              <a:off x="0" y="-9525"/>
              <a:ext cx="3183794" cy="631875"/>
            </a:xfrm>
            <a:prstGeom prst="rect">
              <a:avLst/>
            </a:prstGeom>
          </p:spPr>
          <p:txBody>
            <a:bodyPr lIns="0" tIns="0" rIns="0" bIns="0" rtlCol="0" anchor="t"/>
            <a:lstStyle/>
            <a:p>
              <a:pPr algn="ctr">
                <a:lnSpc>
                  <a:spcPts val="2559"/>
                </a:lnSpc>
              </a:pPr>
              <a:r>
                <a:rPr lang="en-US" sz="2133" b="1" spc="267">
                  <a:solidFill>
                    <a:srgbClr val="FFFFFF"/>
                  </a:solidFill>
                  <a:latin typeface="Arimo Bold"/>
                  <a:ea typeface="Arimo Bold"/>
                  <a:cs typeface="Arimo Bold"/>
                  <a:sym typeface="Arimo Bold"/>
                </a:rPr>
                <a:t>DATA NEED</a:t>
              </a:r>
            </a:p>
          </p:txBody>
        </p:sp>
      </p:grpSp>
      <p:sp>
        <p:nvSpPr>
          <p:cNvPr id="59" name="AutoShape 59"/>
          <p:cNvSpPr/>
          <p:nvPr/>
        </p:nvSpPr>
        <p:spPr>
          <a:xfrm rot="24819">
            <a:off x="7319925" y="-9331366"/>
            <a:ext cx="3648151" cy="0"/>
          </a:xfrm>
          <a:prstGeom prst="line">
            <a:avLst/>
          </a:prstGeom>
          <a:ln w="28575" cap="rnd">
            <a:solidFill>
              <a:srgbClr val="000000"/>
            </a:solidFill>
            <a:prstDash val="solid"/>
            <a:headEnd type="none" w="sm" len="sm"/>
            <a:tailEnd type="none" w="sm" len="sm"/>
          </a:ln>
        </p:spPr>
      </p:sp>
      <p:sp>
        <p:nvSpPr>
          <p:cNvPr id="60" name="Freeform 60"/>
          <p:cNvSpPr/>
          <p:nvPr/>
        </p:nvSpPr>
        <p:spPr>
          <a:xfrm>
            <a:off x="8749262" y="-9628837"/>
            <a:ext cx="789475" cy="613992"/>
          </a:xfrm>
          <a:custGeom>
            <a:avLst/>
            <a:gdLst/>
            <a:ahLst/>
            <a:cxnLst/>
            <a:rect l="l" t="t" r="r" b="b"/>
            <a:pathLst>
              <a:path w="789475" h="613992">
                <a:moveTo>
                  <a:pt x="0" y="0"/>
                </a:moveTo>
                <a:lnTo>
                  <a:pt x="789476" y="0"/>
                </a:lnTo>
                <a:lnTo>
                  <a:pt x="789476" y="613991"/>
                </a:lnTo>
                <a:lnTo>
                  <a:pt x="0" y="6139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61" name="Group 61"/>
          <p:cNvGrpSpPr/>
          <p:nvPr/>
        </p:nvGrpSpPr>
        <p:grpSpPr>
          <a:xfrm>
            <a:off x="9648263" y="-8505310"/>
            <a:ext cx="3659596" cy="904479"/>
            <a:chOff x="0" y="0"/>
            <a:chExt cx="4879462" cy="1205973"/>
          </a:xfrm>
        </p:grpSpPr>
        <p:sp>
          <p:nvSpPr>
            <p:cNvPr id="62" name="Freeform 62"/>
            <p:cNvSpPr/>
            <p:nvPr/>
          </p:nvSpPr>
          <p:spPr>
            <a:xfrm>
              <a:off x="0" y="0"/>
              <a:ext cx="4879462" cy="1205973"/>
            </a:xfrm>
            <a:custGeom>
              <a:avLst/>
              <a:gdLst/>
              <a:ahLst/>
              <a:cxnLst/>
              <a:rect l="l" t="t" r="r" b="b"/>
              <a:pathLst>
                <a:path w="4879462" h="1205973">
                  <a:moveTo>
                    <a:pt x="0" y="0"/>
                  </a:moveTo>
                  <a:lnTo>
                    <a:pt x="4879462" y="0"/>
                  </a:lnTo>
                  <a:lnTo>
                    <a:pt x="4879462" y="1205973"/>
                  </a:lnTo>
                  <a:lnTo>
                    <a:pt x="0" y="1205973"/>
                  </a:lnTo>
                  <a:close/>
                </a:path>
              </a:pathLst>
            </a:custGeom>
            <a:solidFill>
              <a:srgbClr val="000000">
                <a:alpha val="0"/>
              </a:srgbClr>
            </a:solidFill>
          </p:spPr>
        </p:sp>
        <p:sp>
          <p:nvSpPr>
            <p:cNvPr id="63" name="TextBox 63"/>
            <p:cNvSpPr txBox="1"/>
            <p:nvPr/>
          </p:nvSpPr>
          <p:spPr>
            <a:xfrm>
              <a:off x="0" y="-9525"/>
              <a:ext cx="4879462" cy="1215498"/>
            </a:xfrm>
            <a:prstGeom prst="rect">
              <a:avLst/>
            </a:prstGeom>
          </p:spPr>
          <p:txBody>
            <a:bodyPr lIns="0" tIns="0" rIns="0" bIns="0" rtlCol="0" anchor="ctr"/>
            <a:lstStyle/>
            <a:p>
              <a:pPr algn="ctr">
                <a:lnSpc>
                  <a:spcPts val="2986"/>
                </a:lnSpc>
              </a:pPr>
              <a:r>
                <a:rPr lang="en-US" sz="2488">
                  <a:solidFill>
                    <a:srgbClr val="FFFFFF"/>
                  </a:solidFill>
                  <a:latin typeface="Arimo"/>
                  <a:ea typeface="Arimo"/>
                  <a:cs typeface="Arimo"/>
                  <a:sym typeface="Arimo"/>
                </a:rPr>
                <a:t>Maximizing accuracy </a:t>
              </a:r>
            </a:p>
            <a:p>
              <a:pPr algn="ctr">
                <a:lnSpc>
                  <a:spcPts val="2986"/>
                </a:lnSpc>
              </a:pPr>
              <a:r>
                <a:rPr lang="en-US" sz="2488">
                  <a:solidFill>
                    <a:srgbClr val="FFFFFF"/>
                  </a:solidFill>
                  <a:latin typeface="Arimo"/>
                  <a:ea typeface="Arimo"/>
                  <a:cs typeface="Arimo"/>
                  <a:sym typeface="Arimo"/>
                </a:rPr>
                <a:t>for </a:t>
              </a:r>
              <a:r>
                <a:rPr lang="en-US" sz="2488" b="1">
                  <a:solidFill>
                    <a:srgbClr val="FFFFFF"/>
                  </a:solidFill>
                  <a:latin typeface="Arimo Bold"/>
                  <a:ea typeface="Arimo Bold"/>
                  <a:cs typeface="Arimo Bold"/>
                  <a:sym typeface="Arimo Bold"/>
                </a:rPr>
                <a:t>specific tasks </a:t>
              </a:r>
            </a:p>
          </p:txBody>
        </p:sp>
      </p:grpSp>
      <p:grpSp>
        <p:nvGrpSpPr>
          <p:cNvPr id="64" name="Group 64"/>
          <p:cNvGrpSpPr/>
          <p:nvPr/>
        </p:nvGrpSpPr>
        <p:grpSpPr>
          <a:xfrm>
            <a:off x="11360428" y="-9603213"/>
            <a:ext cx="3675687" cy="795025"/>
            <a:chOff x="0" y="0"/>
            <a:chExt cx="4900916" cy="1060034"/>
          </a:xfrm>
        </p:grpSpPr>
        <p:sp>
          <p:nvSpPr>
            <p:cNvPr id="65" name="Freeform 65"/>
            <p:cNvSpPr/>
            <p:nvPr/>
          </p:nvSpPr>
          <p:spPr>
            <a:xfrm>
              <a:off x="0" y="0"/>
              <a:ext cx="4900916" cy="1060034"/>
            </a:xfrm>
            <a:custGeom>
              <a:avLst/>
              <a:gdLst/>
              <a:ahLst/>
              <a:cxnLst/>
              <a:rect l="l" t="t" r="r" b="b"/>
              <a:pathLst>
                <a:path w="4900916" h="1060034">
                  <a:moveTo>
                    <a:pt x="0" y="0"/>
                  </a:moveTo>
                  <a:lnTo>
                    <a:pt x="4900916" y="0"/>
                  </a:lnTo>
                  <a:lnTo>
                    <a:pt x="4900916" y="1060034"/>
                  </a:lnTo>
                  <a:lnTo>
                    <a:pt x="0" y="1060034"/>
                  </a:lnTo>
                  <a:close/>
                </a:path>
              </a:pathLst>
            </a:custGeom>
            <a:solidFill>
              <a:srgbClr val="000000">
                <a:alpha val="0"/>
              </a:srgbClr>
            </a:solidFill>
          </p:spPr>
        </p:sp>
        <p:sp>
          <p:nvSpPr>
            <p:cNvPr id="66" name="TextBox 66"/>
            <p:cNvSpPr txBox="1"/>
            <p:nvPr/>
          </p:nvSpPr>
          <p:spPr>
            <a:xfrm>
              <a:off x="0" y="-19050"/>
              <a:ext cx="4900916" cy="1079084"/>
            </a:xfrm>
            <a:prstGeom prst="rect">
              <a:avLst/>
            </a:prstGeom>
          </p:spPr>
          <p:txBody>
            <a:bodyPr lIns="0" tIns="0" rIns="0" bIns="0" rtlCol="0" anchor="t"/>
            <a:lstStyle/>
            <a:p>
              <a:pPr algn="ctr">
                <a:lnSpc>
                  <a:spcPts val="5119"/>
                </a:lnSpc>
              </a:pPr>
              <a:r>
                <a:rPr lang="en-US" sz="4266" b="1">
                  <a:solidFill>
                    <a:srgbClr val="DF2885"/>
                  </a:solidFill>
                  <a:latin typeface="Arimo Bold"/>
                  <a:ea typeface="Arimo Bold"/>
                  <a:cs typeface="Arimo Bold"/>
                  <a:sym typeface="Arimo Bold"/>
                </a:rPr>
                <a:t>Fine-tuning</a:t>
              </a:r>
            </a:p>
          </p:txBody>
        </p:sp>
      </p:grpSp>
      <p:sp>
        <p:nvSpPr>
          <p:cNvPr id="67" name="Freeform 67"/>
          <p:cNvSpPr/>
          <p:nvPr/>
        </p:nvSpPr>
        <p:spPr>
          <a:xfrm>
            <a:off x="12150950" y="-10426707"/>
            <a:ext cx="1646345" cy="724238"/>
          </a:xfrm>
          <a:custGeom>
            <a:avLst/>
            <a:gdLst/>
            <a:ahLst/>
            <a:cxnLst/>
            <a:rect l="l" t="t" r="r" b="b"/>
            <a:pathLst>
              <a:path w="1646345" h="724238">
                <a:moveTo>
                  <a:pt x="0" y="0"/>
                </a:moveTo>
                <a:lnTo>
                  <a:pt x="1646345" y="0"/>
                </a:lnTo>
                <a:lnTo>
                  <a:pt x="1646345" y="724238"/>
                </a:lnTo>
                <a:lnTo>
                  <a:pt x="0" y="72423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68" name="Group 68"/>
          <p:cNvGrpSpPr/>
          <p:nvPr/>
        </p:nvGrpSpPr>
        <p:grpSpPr>
          <a:xfrm>
            <a:off x="13029414" y="-8505309"/>
            <a:ext cx="3659596" cy="904479"/>
            <a:chOff x="0" y="0"/>
            <a:chExt cx="4879462" cy="1205972"/>
          </a:xfrm>
        </p:grpSpPr>
        <p:sp>
          <p:nvSpPr>
            <p:cNvPr id="69" name="Freeform 69"/>
            <p:cNvSpPr/>
            <p:nvPr/>
          </p:nvSpPr>
          <p:spPr>
            <a:xfrm>
              <a:off x="0" y="0"/>
              <a:ext cx="4879462" cy="1205972"/>
            </a:xfrm>
            <a:custGeom>
              <a:avLst/>
              <a:gdLst/>
              <a:ahLst/>
              <a:cxnLst/>
              <a:rect l="l" t="t" r="r" b="b"/>
              <a:pathLst>
                <a:path w="4879462" h="1205972">
                  <a:moveTo>
                    <a:pt x="0" y="0"/>
                  </a:moveTo>
                  <a:lnTo>
                    <a:pt x="4879462" y="0"/>
                  </a:lnTo>
                  <a:lnTo>
                    <a:pt x="4879462" y="1205972"/>
                  </a:lnTo>
                  <a:lnTo>
                    <a:pt x="0" y="1205972"/>
                  </a:lnTo>
                  <a:close/>
                </a:path>
              </a:pathLst>
            </a:custGeom>
            <a:solidFill>
              <a:srgbClr val="000000">
                <a:alpha val="0"/>
              </a:srgbClr>
            </a:solidFill>
          </p:spPr>
        </p:sp>
        <p:sp>
          <p:nvSpPr>
            <p:cNvPr id="70" name="TextBox 70"/>
            <p:cNvSpPr txBox="1"/>
            <p:nvPr/>
          </p:nvSpPr>
          <p:spPr>
            <a:xfrm>
              <a:off x="0" y="-9525"/>
              <a:ext cx="4879462" cy="1215497"/>
            </a:xfrm>
            <a:prstGeom prst="rect">
              <a:avLst/>
            </a:prstGeom>
          </p:spPr>
          <p:txBody>
            <a:bodyPr lIns="0" tIns="0" rIns="0" bIns="0" rtlCol="0" anchor="ctr"/>
            <a:lstStyle/>
            <a:p>
              <a:pPr algn="ctr">
                <a:lnSpc>
                  <a:spcPts val="2986"/>
                </a:lnSpc>
              </a:pPr>
              <a:r>
                <a:rPr lang="en-US" sz="2488" b="1">
                  <a:solidFill>
                    <a:srgbClr val="FFFFFF"/>
                  </a:solidFill>
                  <a:latin typeface="Arimo Bold"/>
                  <a:ea typeface="Arimo Bold"/>
                  <a:cs typeface="Arimo Bold"/>
                  <a:sym typeface="Arimo Bold"/>
                </a:rPr>
                <a:t>Small number </a:t>
              </a:r>
            </a:p>
            <a:p>
              <a:pPr algn="ctr">
                <a:lnSpc>
                  <a:spcPts val="2986"/>
                </a:lnSpc>
              </a:pPr>
              <a:r>
                <a:rPr lang="en-US" sz="2488">
                  <a:solidFill>
                    <a:srgbClr val="FFFFFF"/>
                  </a:solidFill>
                  <a:latin typeface="Arimo"/>
                  <a:ea typeface="Arimo"/>
                  <a:cs typeface="Arimo"/>
                  <a:sym typeface="Arimo"/>
                </a:rPr>
                <a:t>of labeled examples</a:t>
              </a:r>
            </a:p>
          </p:txBody>
        </p:sp>
      </p:grpSp>
      <p:grpSp>
        <p:nvGrpSpPr>
          <p:cNvPr id="71" name="Group 71"/>
          <p:cNvGrpSpPr/>
          <p:nvPr/>
        </p:nvGrpSpPr>
        <p:grpSpPr>
          <a:xfrm>
            <a:off x="10314770" y="-8809592"/>
            <a:ext cx="2387845" cy="466763"/>
            <a:chOff x="0" y="0"/>
            <a:chExt cx="3183794" cy="622350"/>
          </a:xfrm>
        </p:grpSpPr>
        <p:sp>
          <p:nvSpPr>
            <p:cNvPr id="72" name="Freeform 72"/>
            <p:cNvSpPr/>
            <p:nvPr/>
          </p:nvSpPr>
          <p:spPr>
            <a:xfrm>
              <a:off x="0" y="0"/>
              <a:ext cx="3183794" cy="622350"/>
            </a:xfrm>
            <a:custGeom>
              <a:avLst/>
              <a:gdLst/>
              <a:ahLst/>
              <a:cxnLst/>
              <a:rect l="l" t="t" r="r" b="b"/>
              <a:pathLst>
                <a:path w="3183794" h="622350">
                  <a:moveTo>
                    <a:pt x="0" y="0"/>
                  </a:moveTo>
                  <a:lnTo>
                    <a:pt x="3183794" y="0"/>
                  </a:lnTo>
                  <a:lnTo>
                    <a:pt x="3183794" y="622350"/>
                  </a:lnTo>
                  <a:lnTo>
                    <a:pt x="0" y="622350"/>
                  </a:lnTo>
                  <a:close/>
                </a:path>
              </a:pathLst>
            </a:custGeom>
            <a:solidFill>
              <a:srgbClr val="000000">
                <a:alpha val="0"/>
              </a:srgbClr>
            </a:solidFill>
          </p:spPr>
        </p:sp>
        <p:sp>
          <p:nvSpPr>
            <p:cNvPr id="73" name="TextBox 73"/>
            <p:cNvSpPr txBox="1"/>
            <p:nvPr/>
          </p:nvSpPr>
          <p:spPr>
            <a:xfrm>
              <a:off x="0" y="-9525"/>
              <a:ext cx="3183794" cy="631875"/>
            </a:xfrm>
            <a:prstGeom prst="rect">
              <a:avLst/>
            </a:prstGeom>
          </p:spPr>
          <p:txBody>
            <a:bodyPr lIns="0" tIns="0" rIns="0" bIns="0" rtlCol="0" anchor="t"/>
            <a:lstStyle/>
            <a:p>
              <a:pPr algn="ctr">
                <a:lnSpc>
                  <a:spcPts val="2559"/>
                </a:lnSpc>
              </a:pPr>
              <a:r>
                <a:rPr lang="en-US" sz="2133" b="1" spc="267">
                  <a:solidFill>
                    <a:srgbClr val="FFFFFF"/>
                  </a:solidFill>
                  <a:latin typeface="Arimo Bold"/>
                  <a:ea typeface="Arimo Bold"/>
                  <a:cs typeface="Arimo Bold"/>
                  <a:sym typeface="Arimo Bold"/>
                </a:rPr>
                <a:t>PURPOSE</a:t>
              </a:r>
            </a:p>
          </p:txBody>
        </p:sp>
      </p:grpSp>
      <p:grpSp>
        <p:nvGrpSpPr>
          <p:cNvPr id="74" name="Group 74"/>
          <p:cNvGrpSpPr/>
          <p:nvPr/>
        </p:nvGrpSpPr>
        <p:grpSpPr>
          <a:xfrm>
            <a:off x="13681784" y="-8809592"/>
            <a:ext cx="2387845" cy="466763"/>
            <a:chOff x="0" y="0"/>
            <a:chExt cx="3183794" cy="622350"/>
          </a:xfrm>
        </p:grpSpPr>
        <p:sp>
          <p:nvSpPr>
            <p:cNvPr id="75" name="Freeform 75"/>
            <p:cNvSpPr/>
            <p:nvPr/>
          </p:nvSpPr>
          <p:spPr>
            <a:xfrm>
              <a:off x="0" y="0"/>
              <a:ext cx="3183794" cy="622350"/>
            </a:xfrm>
            <a:custGeom>
              <a:avLst/>
              <a:gdLst/>
              <a:ahLst/>
              <a:cxnLst/>
              <a:rect l="l" t="t" r="r" b="b"/>
              <a:pathLst>
                <a:path w="3183794" h="622350">
                  <a:moveTo>
                    <a:pt x="0" y="0"/>
                  </a:moveTo>
                  <a:lnTo>
                    <a:pt x="3183794" y="0"/>
                  </a:lnTo>
                  <a:lnTo>
                    <a:pt x="3183794" y="622350"/>
                  </a:lnTo>
                  <a:lnTo>
                    <a:pt x="0" y="622350"/>
                  </a:lnTo>
                  <a:close/>
                </a:path>
              </a:pathLst>
            </a:custGeom>
            <a:solidFill>
              <a:srgbClr val="000000">
                <a:alpha val="0"/>
              </a:srgbClr>
            </a:solidFill>
          </p:spPr>
        </p:sp>
        <p:sp>
          <p:nvSpPr>
            <p:cNvPr id="76" name="TextBox 76"/>
            <p:cNvSpPr txBox="1"/>
            <p:nvPr/>
          </p:nvSpPr>
          <p:spPr>
            <a:xfrm>
              <a:off x="0" y="-9525"/>
              <a:ext cx="3183794" cy="631875"/>
            </a:xfrm>
            <a:prstGeom prst="rect">
              <a:avLst/>
            </a:prstGeom>
          </p:spPr>
          <p:txBody>
            <a:bodyPr lIns="0" tIns="0" rIns="0" bIns="0" rtlCol="0" anchor="t"/>
            <a:lstStyle/>
            <a:p>
              <a:pPr algn="ctr">
                <a:lnSpc>
                  <a:spcPts val="2559"/>
                </a:lnSpc>
              </a:pPr>
              <a:r>
                <a:rPr lang="en-US" sz="2133" b="1" spc="267">
                  <a:solidFill>
                    <a:srgbClr val="FFFFFF"/>
                  </a:solidFill>
                  <a:latin typeface="Arimo Bold"/>
                  <a:ea typeface="Arimo Bold"/>
                  <a:cs typeface="Arimo Bold"/>
                  <a:sym typeface="Arimo Bold"/>
                </a:rPr>
                <a:t>DATA NEED</a:t>
              </a:r>
            </a:p>
          </p:txBody>
        </p:sp>
      </p:grpSp>
      <p:sp>
        <p:nvSpPr>
          <p:cNvPr id="77" name="Freeform 77"/>
          <p:cNvSpPr/>
          <p:nvPr/>
        </p:nvSpPr>
        <p:spPr>
          <a:xfrm>
            <a:off x="12934522" y="-10670517"/>
            <a:ext cx="548077" cy="426251"/>
          </a:xfrm>
          <a:custGeom>
            <a:avLst/>
            <a:gdLst/>
            <a:ahLst/>
            <a:cxnLst/>
            <a:rect l="l" t="t" r="r" b="b"/>
            <a:pathLst>
              <a:path w="548077" h="426251">
                <a:moveTo>
                  <a:pt x="0" y="0"/>
                </a:moveTo>
                <a:lnTo>
                  <a:pt x="548077" y="0"/>
                </a:lnTo>
                <a:lnTo>
                  <a:pt x="548077" y="426251"/>
                </a:lnTo>
                <a:lnTo>
                  <a:pt x="0" y="42625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78" name="Freeform 78"/>
          <p:cNvSpPr/>
          <p:nvPr/>
        </p:nvSpPr>
        <p:spPr>
          <a:xfrm>
            <a:off x="12715248" y="-10854503"/>
            <a:ext cx="1002203" cy="622998"/>
          </a:xfrm>
          <a:custGeom>
            <a:avLst/>
            <a:gdLst/>
            <a:ahLst/>
            <a:cxnLst/>
            <a:rect l="l" t="t" r="r" b="b"/>
            <a:pathLst>
              <a:path w="1002203" h="622998">
                <a:moveTo>
                  <a:pt x="0" y="0"/>
                </a:moveTo>
                <a:lnTo>
                  <a:pt x="1002203" y="0"/>
                </a:lnTo>
                <a:lnTo>
                  <a:pt x="1002203" y="622998"/>
                </a:lnTo>
                <a:lnTo>
                  <a:pt x="0" y="62299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79" name="Group 79"/>
          <p:cNvGrpSpPr/>
          <p:nvPr/>
        </p:nvGrpSpPr>
        <p:grpSpPr>
          <a:xfrm>
            <a:off x="914400" y="914401"/>
            <a:ext cx="16459200" cy="803296"/>
            <a:chOff x="0" y="0"/>
            <a:chExt cx="21945600" cy="1071062"/>
          </a:xfrm>
        </p:grpSpPr>
        <p:sp>
          <p:nvSpPr>
            <p:cNvPr id="80" name="Freeform 80"/>
            <p:cNvSpPr/>
            <p:nvPr/>
          </p:nvSpPr>
          <p:spPr>
            <a:xfrm>
              <a:off x="0" y="0"/>
              <a:ext cx="21945600" cy="1071062"/>
            </a:xfrm>
            <a:custGeom>
              <a:avLst/>
              <a:gdLst/>
              <a:ahLst/>
              <a:cxnLst/>
              <a:rect l="l" t="t" r="r" b="b"/>
              <a:pathLst>
                <a:path w="21945600" h="1071062">
                  <a:moveTo>
                    <a:pt x="0" y="0"/>
                  </a:moveTo>
                  <a:lnTo>
                    <a:pt x="21945600" y="0"/>
                  </a:lnTo>
                  <a:lnTo>
                    <a:pt x="21945600" y="1071062"/>
                  </a:lnTo>
                  <a:lnTo>
                    <a:pt x="0" y="1071062"/>
                  </a:lnTo>
                  <a:close/>
                </a:path>
              </a:pathLst>
            </a:custGeom>
            <a:solidFill>
              <a:srgbClr val="000000">
                <a:alpha val="0"/>
              </a:srgbClr>
            </a:solidFill>
          </p:spPr>
        </p:sp>
        <p:sp>
          <p:nvSpPr>
            <p:cNvPr id="81" name="TextBox 81"/>
            <p:cNvSpPr txBox="1"/>
            <p:nvPr/>
          </p:nvSpPr>
          <p:spPr>
            <a:xfrm>
              <a:off x="0" y="38100"/>
              <a:ext cx="21945600" cy="1032962"/>
            </a:xfrm>
            <a:prstGeom prst="rect">
              <a:avLst/>
            </a:prstGeom>
          </p:spPr>
          <p:txBody>
            <a:bodyPr lIns="0" tIns="0" rIns="0" bIns="0" rtlCol="0" anchor="t"/>
            <a:lstStyle/>
            <a:p>
              <a:pPr algn="l">
                <a:lnSpc>
                  <a:spcPts val="5184"/>
                </a:lnSpc>
              </a:pPr>
              <a:r>
                <a:rPr lang="en-US" sz="4800" b="1">
                  <a:solidFill>
                    <a:srgbClr val="FFFFFF"/>
                  </a:solidFill>
                  <a:latin typeface="Arimo Bold"/>
                  <a:ea typeface="Arimo Bold"/>
                  <a:cs typeface="Arimo Bold"/>
                  <a:sym typeface="Arimo Bold"/>
                </a:rPr>
                <a:t>Generative AI is emerging across a range of domains …</a:t>
              </a:r>
            </a:p>
          </p:txBody>
        </p:sp>
      </p:grpSp>
      <p:sp>
        <p:nvSpPr>
          <p:cNvPr id="82" name="Freeform 82"/>
          <p:cNvSpPr/>
          <p:nvPr/>
        </p:nvSpPr>
        <p:spPr>
          <a:xfrm>
            <a:off x="891540" y="9502634"/>
            <a:ext cx="523240" cy="313050"/>
          </a:xfrm>
          <a:custGeom>
            <a:avLst/>
            <a:gdLst/>
            <a:ahLst/>
            <a:cxnLst/>
            <a:rect l="l" t="t" r="r" b="b"/>
            <a:pathLst>
              <a:path w="523240" h="313050">
                <a:moveTo>
                  <a:pt x="0" y="0"/>
                </a:moveTo>
                <a:lnTo>
                  <a:pt x="523240" y="0"/>
                </a:lnTo>
                <a:lnTo>
                  <a:pt x="523240" y="313050"/>
                </a:lnTo>
                <a:lnTo>
                  <a:pt x="0" y="313050"/>
                </a:lnTo>
                <a:lnTo>
                  <a:pt x="0" y="0"/>
                </a:lnTo>
                <a:close/>
              </a:path>
            </a:pathLst>
          </a:custGeom>
          <a:blipFill>
            <a:blip r:embed="rId21"/>
            <a:stretch>
              <a:fillRect l="-37" r="-3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6832</Words>
  <Application>Microsoft Office PowerPoint</Application>
  <PresentationFormat>Custom</PresentationFormat>
  <Paragraphs>908</Paragraphs>
  <Slides>43</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IBM Plex Sans</vt:lpstr>
      <vt:lpstr>Arial</vt:lpstr>
      <vt:lpstr>Calibri</vt:lpstr>
      <vt:lpstr>IBM Plex Sans Condensed</vt:lpstr>
      <vt:lpstr>Arimo Bold</vt:lpstr>
      <vt:lpstr>IBM Plex Sans Bold</vt:lpstr>
      <vt:lpstr>Arial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GenAI on AWS</dc:title>
  <cp:lastModifiedBy>Phat Pham</cp:lastModifiedBy>
  <cp:revision>1</cp:revision>
  <dcterms:created xsi:type="dcterms:W3CDTF">2006-08-16T00:00:00Z</dcterms:created>
  <dcterms:modified xsi:type="dcterms:W3CDTF">2025-03-04T07:29:49Z</dcterms:modified>
  <dc:identifier>DAGgrW1Uf-E</dc:identifier>
</cp:coreProperties>
</file>